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7"/>
  </p:notesMasterIdLst>
  <p:handoutMasterIdLst>
    <p:handoutMasterId r:id="rId18"/>
  </p:handoutMasterIdLst>
  <p:sldIdLst>
    <p:sldId id="342" r:id="rId2"/>
    <p:sldId id="362" r:id="rId3"/>
    <p:sldId id="349" r:id="rId4"/>
    <p:sldId id="376" r:id="rId5"/>
    <p:sldId id="363" r:id="rId6"/>
    <p:sldId id="373" r:id="rId7"/>
    <p:sldId id="364" r:id="rId8"/>
    <p:sldId id="370" r:id="rId9"/>
    <p:sldId id="366" r:id="rId10"/>
    <p:sldId id="367" r:id="rId11"/>
    <p:sldId id="371" r:id="rId12"/>
    <p:sldId id="369" r:id="rId13"/>
    <p:sldId id="353" r:id="rId14"/>
    <p:sldId id="348" r:id="rId15"/>
    <p:sldId id="375" r:id="rId16"/>
  </p:sldIdLst>
  <p:sldSz cx="9144000" cy="6858000" type="screen4x3"/>
  <p:notesSz cx="6858000" cy="9144000"/>
  <p:embeddedFontLst>
    <p:embeddedFont>
      <p:font typeface="MS PGothic" panose="020B0600070205080204" pitchFamily="34" charset="-128"/>
      <p:regular r:id="rId19"/>
    </p:embeddedFont>
    <p:embeddedFont>
      <p:font typeface="BentonSans Light" panose="02000503000000020004" pitchFamily="2" charset="0"/>
      <p:regular r:id="rId20"/>
    </p:embeddedFont>
    <p:embeddedFont>
      <p:font typeface="Aparajita" panose="02020603050405020304" pitchFamily="18" charset="0"/>
      <p:regular r:id="rId21"/>
      <p:bold r:id="rId22"/>
      <p:italic r:id="rId23"/>
      <p:boldItalic r:id="rId24"/>
    </p:embeddedFont>
    <p:embeddedFont>
      <p:font typeface="SimSun" panose="02010600030101010101" pitchFamily="2" charset="-122"/>
      <p:regular r:id="rId25"/>
    </p:embeddedFont>
    <p:embeddedFont>
      <p:font typeface="Arial Unicode MS" panose="020B0604020202020204" pitchFamily="34" charset="-128"/>
      <p:regular r:id="rId26"/>
    </p:embeddedFont>
    <p:embeddedFont>
      <p:font typeface="BentonSans Bold" panose="02000803000000020004" pitchFamily="2" charset="0"/>
      <p:bold r:id="rId27"/>
    </p:embeddedFont>
    <p:embeddedFont>
      <p:font typeface="BentonSans Regular" panose="02000503000000020004" pitchFamily="2" charset="0"/>
      <p:regular r:id="rId28"/>
    </p:embeddedFont>
    <p:embeddedFont>
      <p:font typeface="BrowalliaUPC" panose="020B0604020202020204" pitchFamily="34" charset="-34"/>
      <p:regular r:id="rId29"/>
      <p:bold r:id="rId30"/>
      <p:italic r:id="rId31"/>
      <p:boldItalic r:id="rId32"/>
    </p:embeddedFont>
    <p:embeddedFont>
      <p:font typeface="BentonSans Book" panose="02000503000000020004" pitchFamily="2" charset="0"/>
      <p:regular r:id="rId33"/>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411">
          <p15:clr>
            <a:srgbClr val="A4A3A4"/>
          </p15:clr>
        </p15:guide>
        <p15:guide id="4" orient="horz" pos="1999">
          <p15:clr>
            <a:srgbClr val="A4A3A4"/>
          </p15:clr>
        </p15:guide>
        <p15:guide id="5" orient="horz" pos="3558">
          <p15:clr>
            <a:srgbClr val="A4A3A4"/>
          </p15:clr>
        </p15:guide>
        <p15:guide id="6" orient="horz" pos="2826">
          <p15:clr>
            <a:srgbClr val="A4A3A4"/>
          </p15:clr>
        </p15:guide>
        <p15:guide id="7" orient="horz" pos="1177">
          <p15:clr>
            <a:srgbClr val="A4A3A4"/>
          </p15:clr>
        </p15:guide>
        <p15:guide id="8" orient="horz" pos="3518">
          <p15:clr>
            <a:srgbClr val="A4A3A4"/>
          </p15:clr>
        </p15:guide>
        <p15:guide id="9" pos="5556">
          <p15:clr>
            <a:srgbClr val="A4A3A4"/>
          </p15:clr>
        </p15:guide>
        <p15:guide id="10" pos="590">
          <p15:clr>
            <a:srgbClr val="A4A3A4"/>
          </p15:clr>
        </p15:guide>
        <p15:guide id="11" pos="480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DB6EF"/>
    <a:srgbClr val="404040"/>
    <a:srgbClr val="4FB81C"/>
    <a:srgbClr val="666666"/>
    <a:srgbClr val="FFD979"/>
    <a:srgbClr val="ECECEC"/>
    <a:srgbClr val="45157E"/>
    <a:srgbClr val="C6C6C6"/>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84" autoAdjust="0"/>
    <p:restoredTop sz="94645" autoAdjust="0"/>
  </p:normalViewPr>
  <p:slideViewPr>
    <p:cSldViewPr snapToGrid="0" showGuides="1">
      <p:cViewPr varScale="1">
        <p:scale>
          <a:sx n="86" d="100"/>
          <a:sy n="86" d="100"/>
        </p:scale>
        <p:origin x="1651" y="72"/>
      </p:cViewPr>
      <p:guideLst>
        <p:guide orient="horz" pos="4117"/>
        <p:guide orient="horz" pos="190"/>
        <p:guide orient="horz" pos="1411"/>
        <p:guide orient="horz" pos="1999"/>
        <p:guide orient="horz" pos="3558"/>
        <p:guide orient="horz" pos="2826"/>
        <p:guide orient="horz" pos="1177"/>
        <p:guide orient="horz" pos="3518"/>
        <p:guide pos="5556"/>
        <p:guide pos="590"/>
        <p:guide pos="480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244176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528098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052463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577503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994802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107572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1266665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349916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4208972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860046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10821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955468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140438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971023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323484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326501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35162042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162000"/>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6.png"/><Relationship Id="rId18" Type="http://schemas.openxmlformats.org/officeDocument/2006/relationships/image" Target="../media/image11.png"/><Relationship Id="rId3" Type="http://schemas.openxmlformats.org/officeDocument/2006/relationships/image" Target="../media/image3.png"/><Relationship Id="rId21" Type="http://schemas.openxmlformats.org/officeDocument/2006/relationships/slide" Target="slide15.xml"/><Relationship Id="rId7" Type="http://schemas.openxmlformats.org/officeDocument/2006/relationships/image" Target="../media/image4.png"/><Relationship Id="rId12" Type="http://schemas.openxmlformats.org/officeDocument/2006/relationships/image" Target="../media/image5.png"/><Relationship Id="rId17"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9.png"/><Relationship Id="rId20" Type="http://schemas.openxmlformats.org/officeDocument/2006/relationships/slide" Target="slide13.xml"/><Relationship Id="rId1" Type="http://schemas.openxmlformats.org/officeDocument/2006/relationships/slideLayout" Target="../slideLayouts/slideLayout10.xml"/><Relationship Id="rId6" Type="http://schemas.openxmlformats.org/officeDocument/2006/relationships/slide" Target="slide2.xml"/><Relationship Id="rId11" Type="http://schemas.openxmlformats.org/officeDocument/2006/relationships/slide" Target="slide4.xml"/><Relationship Id="rId5" Type="http://schemas.openxmlformats.org/officeDocument/2006/relationships/slide" Target="slide7.xml"/><Relationship Id="rId15" Type="http://schemas.openxmlformats.org/officeDocument/2006/relationships/image" Target="../media/image8.png"/><Relationship Id="rId10" Type="http://schemas.openxmlformats.org/officeDocument/2006/relationships/slide" Target="slide10.xml"/><Relationship Id="rId19" Type="http://schemas.openxmlformats.org/officeDocument/2006/relationships/slide" Target="slide14.xml"/><Relationship Id="rId4" Type="http://schemas.openxmlformats.org/officeDocument/2006/relationships/slide" Target="slide9.xml"/><Relationship Id="rId9" Type="http://schemas.openxmlformats.org/officeDocument/2006/relationships/slide" Target="slide5.xml"/><Relationship Id="rId14" Type="http://schemas.openxmlformats.org/officeDocument/2006/relationships/image" Target="../media/image7.png"/><Relationship Id="rId22" Type="http://schemas.openxmlformats.org/officeDocument/2006/relationships/slide" Target="slide3.xml"/></Relationships>
</file>

<file path=ppt/slides/_rels/slide1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1.xml"/><Relationship Id="rId18" Type="http://schemas.openxmlformats.org/officeDocument/2006/relationships/slide" Target="slide15.xml"/><Relationship Id="rId3" Type="http://schemas.openxmlformats.org/officeDocument/2006/relationships/notesSlide" Target="../notesSlides/notesSlide10.xml"/><Relationship Id="rId21" Type="http://schemas.openxmlformats.org/officeDocument/2006/relationships/image" Target="../media/image15.png"/><Relationship Id="rId7" Type="http://schemas.openxmlformats.org/officeDocument/2006/relationships/slide" Target="slide7.xml"/><Relationship Id="rId12" Type="http://schemas.openxmlformats.org/officeDocument/2006/relationships/slide" Target="slide1.xml"/><Relationship Id="rId17" Type="http://schemas.openxmlformats.org/officeDocument/2006/relationships/slide" Target="slide13.xml"/><Relationship Id="rId2" Type="http://schemas.openxmlformats.org/officeDocument/2006/relationships/slideLayout" Target="../slideLayouts/slideLayout10.xml"/><Relationship Id="rId16" Type="http://schemas.openxmlformats.org/officeDocument/2006/relationships/slide" Target="slide14.xml"/><Relationship Id="rId20" Type="http://schemas.openxmlformats.org/officeDocument/2006/relationships/image" Target="../media/image9.png"/><Relationship Id="rId1" Type="http://schemas.openxmlformats.org/officeDocument/2006/relationships/tags" Target="../tags/tag12.xml"/><Relationship Id="rId6" Type="http://schemas.openxmlformats.org/officeDocument/2006/relationships/slide" Target="slide9.xml"/><Relationship Id="rId11" Type="http://schemas.openxmlformats.org/officeDocument/2006/relationships/slide" Target="slide10.xml"/><Relationship Id="rId5" Type="http://schemas.openxmlformats.org/officeDocument/2006/relationships/image" Target="../media/image4.png"/><Relationship Id="rId15" Type="http://schemas.openxmlformats.org/officeDocument/2006/relationships/image" Target="../media/image11.png"/><Relationship Id="rId10" Type="http://schemas.openxmlformats.org/officeDocument/2006/relationships/slide" Target="slide4.xml"/><Relationship Id="rId19" Type="http://schemas.openxmlformats.org/officeDocument/2006/relationships/slide" Target="slide3.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image" Target="../media/image10.png"/><Relationship Id="rId22"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5.xml"/><Relationship Id="rId18" Type="http://schemas.openxmlformats.org/officeDocument/2006/relationships/slide" Target="slide9.xml"/><Relationship Id="rId3" Type="http://schemas.openxmlformats.org/officeDocument/2006/relationships/notesSlide" Target="../notesSlides/notesSlide11.xml"/><Relationship Id="rId21" Type="http://schemas.openxmlformats.org/officeDocument/2006/relationships/slide" Target="slide4.xml"/><Relationship Id="rId7" Type="http://schemas.openxmlformats.org/officeDocument/2006/relationships/slide" Target="slide10.xml"/><Relationship Id="rId12" Type="http://schemas.openxmlformats.org/officeDocument/2006/relationships/slide" Target="slide13.xml"/><Relationship Id="rId17" Type="http://schemas.openxmlformats.org/officeDocument/2006/relationships/slide" Target="slide1.xml"/><Relationship Id="rId2" Type="http://schemas.openxmlformats.org/officeDocument/2006/relationships/slideLayout" Target="../slideLayouts/slideLayout10.xml"/><Relationship Id="rId16" Type="http://schemas.openxmlformats.org/officeDocument/2006/relationships/image" Target="../media/image7.png"/><Relationship Id="rId20" Type="http://schemas.openxmlformats.org/officeDocument/2006/relationships/slide" Target="slide5.xml"/><Relationship Id="rId1" Type="http://schemas.openxmlformats.org/officeDocument/2006/relationships/tags" Target="../tags/tag13.xml"/><Relationship Id="rId6" Type="http://schemas.openxmlformats.org/officeDocument/2006/relationships/image" Target="../media/image4.png"/><Relationship Id="rId11" Type="http://schemas.openxmlformats.org/officeDocument/2006/relationships/slide" Target="slide14.xml"/><Relationship Id="rId5" Type="http://schemas.openxmlformats.org/officeDocument/2006/relationships/image" Target="../media/image3.png"/><Relationship Id="rId15" Type="http://schemas.openxmlformats.org/officeDocument/2006/relationships/image" Target="../media/image15.png"/><Relationship Id="rId10" Type="http://schemas.openxmlformats.org/officeDocument/2006/relationships/image" Target="../media/image11.png"/><Relationship Id="rId19" Type="http://schemas.openxmlformats.org/officeDocument/2006/relationships/slide" Target="slide7.xml"/><Relationship Id="rId4" Type="http://schemas.openxmlformats.org/officeDocument/2006/relationships/slide" Target="slide12.xml"/><Relationship Id="rId9" Type="http://schemas.openxmlformats.org/officeDocument/2006/relationships/image" Target="../media/image10.png"/><Relationship Id="rId14" Type="http://schemas.openxmlformats.org/officeDocument/2006/relationships/image" Target="../media/image9.png"/><Relationship Id="rId22" Type="http://schemas.openxmlformats.org/officeDocument/2006/relationships/slide" Target="slide3.xml"/></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4.xml"/><Relationship Id="rId18" Type="http://schemas.openxmlformats.org/officeDocument/2006/relationships/image" Target="../media/image11.png"/><Relationship Id="rId3" Type="http://schemas.openxmlformats.org/officeDocument/2006/relationships/tags" Target="../tags/tag16.xml"/><Relationship Id="rId21" Type="http://schemas.openxmlformats.org/officeDocument/2006/relationships/slide" Target="slide15.xml"/><Relationship Id="rId7" Type="http://schemas.openxmlformats.org/officeDocument/2006/relationships/image" Target="../media/image15.png"/><Relationship Id="rId12" Type="http://schemas.openxmlformats.org/officeDocument/2006/relationships/slide" Target="slide10.xml"/><Relationship Id="rId17" Type="http://schemas.openxmlformats.org/officeDocument/2006/relationships/image" Target="../media/image10.png"/><Relationship Id="rId2" Type="http://schemas.openxmlformats.org/officeDocument/2006/relationships/tags" Target="../tags/tag15.xml"/><Relationship Id="rId16" Type="http://schemas.openxmlformats.org/officeDocument/2006/relationships/image" Target="../media/image8.png"/><Relationship Id="rId20" Type="http://schemas.openxmlformats.org/officeDocument/2006/relationships/slide" Target="slide13.xml"/><Relationship Id="rId1" Type="http://schemas.openxmlformats.org/officeDocument/2006/relationships/tags" Target="../tags/tag14.xml"/><Relationship Id="rId6" Type="http://schemas.openxmlformats.org/officeDocument/2006/relationships/image" Target="../media/image3.png"/><Relationship Id="rId11" Type="http://schemas.openxmlformats.org/officeDocument/2006/relationships/slide" Target="slide5.xml"/><Relationship Id="rId5" Type="http://schemas.openxmlformats.org/officeDocument/2006/relationships/notesSlide" Target="../notesSlides/notesSlide12.xml"/><Relationship Id="rId15" Type="http://schemas.openxmlformats.org/officeDocument/2006/relationships/slide" Target="slide12.xml"/><Relationship Id="rId23" Type="http://schemas.openxmlformats.org/officeDocument/2006/relationships/image" Target="../media/image9.png"/><Relationship Id="rId10" Type="http://schemas.openxmlformats.org/officeDocument/2006/relationships/slide" Target="slide7.xml"/><Relationship Id="rId19" Type="http://schemas.openxmlformats.org/officeDocument/2006/relationships/slide" Target="slide14.xml"/><Relationship Id="rId4" Type="http://schemas.openxmlformats.org/officeDocument/2006/relationships/slideLayout" Target="../slideLayouts/slideLayout10.xml"/><Relationship Id="rId9" Type="http://schemas.openxmlformats.org/officeDocument/2006/relationships/slide" Target="slide9.xml"/><Relationship Id="rId14" Type="http://schemas.openxmlformats.org/officeDocument/2006/relationships/slide" Target="slide1.xml"/><Relationship Id="rId22" Type="http://schemas.openxmlformats.org/officeDocument/2006/relationships/slide" Target="slide3.xml"/></Relationships>
</file>

<file path=ppt/slides/_rels/slide13.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notesSlide" Target="../notesSlides/notesSlide13.xml"/><Relationship Id="rId18" Type="http://schemas.openxmlformats.org/officeDocument/2006/relationships/image" Target="../media/image11.png"/><Relationship Id="rId3" Type="http://schemas.openxmlformats.org/officeDocument/2006/relationships/tags" Target="../tags/tag19.xml"/><Relationship Id="rId21" Type="http://schemas.openxmlformats.org/officeDocument/2006/relationships/image" Target="../media/image19.png"/><Relationship Id="rId7" Type="http://schemas.openxmlformats.org/officeDocument/2006/relationships/tags" Target="../tags/tag23.xml"/><Relationship Id="rId12" Type="http://schemas.openxmlformats.org/officeDocument/2006/relationships/slideLayout" Target="../slideLayouts/slideLayout10.xml"/><Relationship Id="rId17" Type="http://schemas.openxmlformats.org/officeDocument/2006/relationships/image" Target="../media/image18.png"/><Relationship Id="rId2" Type="http://schemas.openxmlformats.org/officeDocument/2006/relationships/tags" Target="../tags/tag18.xml"/><Relationship Id="rId16" Type="http://schemas.openxmlformats.org/officeDocument/2006/relationships/image" Target="../media/image17.png"/><Relationship Id="rId20" Type="http://schemas.openxmlformats.org/officeDocument/2006/relationships/slide" Target="slide1.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5" Type="http://schemas.openxmlformats.org/officeDocument/2006/relationships/tags" Target="../tags/tag21.xml"/><Relationship Id="rId15" Type="http://schemas.openxmlformats.org/officeDocument/2006/relationships/image" Target="../media/image16.png"/><Relationship Id="rId10" Type="http://schemas.openxmlformats.org/officeDocument/2006/relationships/tags" Target="../tags/tag26.xml"/><Relationship Id="rId19" Type="http://schemas.openxmlformats.org/officeDocument/2006/relationships/slide" Target="slide14.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image" Target="../media/image3.png"/><Relationship Id="rId22" Type="http://schemas.openxmlformats.org/officeDocument/2006/relationships/slide" Target="slide15.xml"/></Relationships>
</file>

<file path=ppt/slides/_rels/slide14.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2.xml"/><Relationship Id="rId18" Type="http://schemas.openxmlformats.org/officeDocument/2006/relationships/slide" Target="slide3.xml"/><Relationship Id="rId3" Type="http://schemas.openxmlformats.org/officeDocument/2006/relationships/image" Target="../media/image3.png"/><Relationship Id="rId7" Type="http://schemas.openxmlformats.org/officeDocument/2006/relationships/image" Target="../media/image21.png"/><Relationship Id="rId12" Type="http://schemas.openxmlformats.org/officeDocument/2006/relationships/slide" Target="slide4.xml"/><Relationship Id="rId17" Type="http://schemas.openxmlformats.org/officeDocument/2006/relationships/slide" Target="slide15.xml"/><Relationship Id="rId2" Type="http://schemas.openxmlformats.org/officeDocument/2006/relationships/notesSlide" Target="../notesSlides/notesSlide14.xml"/><Relationship Id="rId16" Type="http://schemas.openxmlformats.org/officeDocument/2006/relationships/image" Target="../media/image22.png"/><Relationship Id="rId1" Type="http://schemas.openxmlformats.org/officeDocument/2006/relationships/slideLayout" Target="../slideLayouts/slideLayout10.xml"/><Relationship Id="rId6" Type="http://schemas.openxmlformats.org/officeDocument/2006/relationships/slide" Target="slide13.xml"/><Relationship Id="rId11" Type="http://schemas.openxmlformats.org/officeDocument/2006/relationships/slide" Target="slide5.xml"/><Relationship Id="rId5" Type="http://schemas.openxmlformats.org/officeDocument/2006/relationships/image" Target="../media/image20.png"/><Relationship Id="rId15" Type="http://schemas.openxmlformats.org/officeDocument/2006/relationships/image" Target="../media/image10.png"/><Relationship Id="rId10" Type="http://schemas.openxmlformats.org/officeDocument/2006/relationships/slide" Target="slide8.xml"/><Relationship Id="rId4" Type="http://schemas.openxmlformats.org/officeDocument/2006/relationships/slide" Target="slide1.xml"/><Relationship Id="rId9" Type="http://schemas.openxmlformats.org/officeDocument/2006/relationships/slide" Target="slide9.xml"/><Relationship Id="rId14"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slide" Target="slide1.xml"/><Relationship Id="rId18" Type="http://schemas.openxmlformats.org/officeDocument/2006/relationships/image" Target="../media/image27.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3.png"/><Relationship Id="rId12" Type="http://schemas.openxmlformats.org/officeDocument/2006/relationships/image" Target="../media/image10.png"/><Relationship Id="rId17" Type="http://schemas.openxmlformats.org/officeDocument/2006/relationships/image" Target="../media/image26.png"/><Relationship Id="rId2" Type="http://schemas.openxmlformats.org/officeDocument/2006/relationships/notesSlide" Target="../notesSlides/notesSlide15.xml"/><Relationship Id="rId16" Type="http://schemas.openxmlformats.org/officeDocument/2006/relationships/slide" Target="slide14.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8.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11.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5.png"/><Relationship Id="rId14" Type="http://schemas.openxmlformats.org/officeDocument/2006/relationships/slide" Target="slide13.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12.png"/><Relationship Id="rId18" Type="http://schemas.openxmlformats.org/officeDocument/2006/relationships/slide" Target="slide15.xml"/><Relationship Id="rId26" Type="http://schemas.openxmlformats.org/officeDocument/2006/relationships/image" Target="../media/image14.png"/><Relationship Id="rId3" Type="http://schemas.openxmlformats.org/officeDocument/2006/relationships/notesSlide" Target="../notesSlides/notesSlide2.xml"/><Relationship Id="rId21" Type="http://schemas.openxmlformats.org/officeDocument/2006/relationships/image" Target="../media/image5.png"/><Relationship Id="rId7" Type="http://schemas.openxmlformats.org/officeDocument/2006/relationships/image" Target="../media/image4.png"/><Relationship Id="rId12" Type="http://schemas.openxmlformats.org/officeDocument/2006/relationships/slide" Target="slide13.xml"/><Relationship Id="rId17" Type="http://schemas.openxmlformats.org/officeDocument/2006/relationships/slide" Target="slide14.xml"/><Relationship Id="rId25" Type="http://schemas.openxmlformats.org/officeDocument/2006/relationships/image" Target="../media/image13.png"/><Relationship Id="rId2" Type="http://schemas.openxmlformats.org/officeDocument/2006/relationships/slideLayout" Target="../slideLayouts/slideLayout10.xml"/><Relationship Id="rId16" Type="http://schemas.openxmlformats.org/officeDocument/2006/relationships/image" Target="../media/image11.png"/><Relationship Id="rId20" Type="http://schemas.openxmlformats.org/officeDocument/2006/relationships/image" Target="../media/image9.png"/><Relationship Id="rId1" Type="http://schemas.openxmlformats.org/officeDocument/2006/relationships/tags" Target="../tags/tag1.xml"/><Relationship Id="rId6" Type="http://schemas.openxmlformats.org/officeDocument/2006/relationships/slide" Target="slide7.xml"/><Relationship Id="rId11" Type="http://schemas.openxmlformats.org/officeDocument/2006/relationships/slide" Target="slide4.xml"/><Relationship Id="rId24" Type="http://schemas.openxmlformats.org/officeDocument/2006/relationships/image" Target="../media/image8.png"/><Relationship Id="rId5" Type="http://schemas.openxmlformats.org/officeDocument/2006/relationships/slide" Target="slide9.xml"/><Relationship Id="rId15" Type="http://schemas.openxmlformats.org/officeDocument/2006/relationships/image" Target="../media/image10.png"/><Relationship Id="rId23" Type="http://schemas.openxmlformats.org/officeDocument/2006/relationships/image" Target="../media/image7.png"/><Relationship Id="rId10" Type="http://schemas.openxmlformats.org/officeDocument/2006/relationships/slide" Target="slide10.xml"/><Relationship Id="rId19" Type="http://schemas.openxmlformats.org/officeDocument/2006/relationships/slide" Target="slide3.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xml"/><Relationship Id="rId22"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10.png"/><Relationship Id="rId18" Type="http://schemas.openxmlformats.org/officeDocument/2006/relationships/slide" Target="slide3.xml"/><Relationship Id="rId3" Type="http://schemas.openxmlformats.org/officeDocument/2006/relationships/slideLayout" Target="../slideLayouts/slideLayout10.xml"/><Relationship Id="rId21" Type="http://schemas.openxmlformats.org/officeDocument/2006/relationships/image" Target="../media/image9.png"/><Relationship Id="rId7" Type="http://schemas.openxmlformats.org/officeDocument/2006/relationships/slide" Target="slide9.xml"/><Relationship Id="rId12" Type="http://schemas.openxmlformats.org/officeDocument/2006/relationships/image" Target="../media/image5.png"/><Relationship Id="rId17" Type="http://schemas.openxmlformats.org/officeDocument/2006/relationships/slide" Target="slide15.xml"/><Relationship Id="rId2" Type="http://schemas.openxmlformats.org/officeDocument/2006/relationships/tags" Target="../tags/tag3.xml"/><Relationship Id="rId16" Type="http://schemas.openxmlformats.org/officeDocument/2006/relationships/slide" Target="slide13.xml"/><Relationship Id="rId20" Type="http://schemas.openxmlformats.org/officeDocument/2006/relationships/slide" Target="slide4.xml"/><Relationship Id="rId1" Type="http://schemas.openxmlformats.org/officeDocument/2006/relationships/tags" Target="../tags/tag2.xml"/><Relationship Id="rId6" Type="http://schemas.openxmlformats.org/officeDocument/2006/relationships/image" Target="../media/image4.png"/><Relationship Id="rId11" Type="http://schemas.openxmlformats.org/officeDocument/2006/relationships/slide" Target="slide10.xml"/><Relationship Id="rId5" Type="http://schemas.openxmlformats.org/officeDocument/2006/relationships/image" Target="../media/image3.png"/><Relationship Id="rId15" Type="http://schemas.openxmlformats.org/officeDocument/2006/relationships/slide" Target="slide14.xml"/><Relationship Id="rId10" Type="http://schemas.openxmlformats.org/officeDocument/2006/relationships/slide" Target="slide5.xml"/><Relationship Id="rId19" Type="http://schemas.openxmlformats.org/officeDocument/2006/relationships/slide" Target="slide1.xml"/><Relationship Id="rId4" Type="http://schemas.openxmlformats.org/officeDocument/2006/relationships/notesSlide" Target="../notesSlides/notesSlide3.xml"/><Relationship Id="rId9" Type="http://schemas.openxmlformats.org/officeDocument/2006/relationships/slide" Target="slide12.xml"/><Relationship Id="rId14" Type="http://schemas.openxmlformats.org/officeDocument/2006/relationships/image" Target="../media/image11.png"/><Relationship Id="rId22"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10.png"/><Relationship Id="rId18" Type="http://schemas.openxmlformats.org/officeDocument/2006/relationships/slide" Target="slide3.xml"/><Relationship Id="rId3" Type="http://schemas.openxmlformats.org/officeDocument/2006/relationships/notesSlide" Target="../notesSlides/notesSlide4.xml"/><Relationship Id="rId21" Type="http://schemas.openxmlformats.org/officeDocument/2006/relationships/image" Target="../media/image5.png"/><Relationship Id="rId7" Type="http://schemas.openxmlformats.org/officeDocument/2006/relationships/slide" Target="slide7.xml"/><Relationship Id="rId12" Type="http://schemas.openxmlformats.org/officeDocument/2006/relationships/slide" Target="slide4.xml"/><Relationship Id="rId17" Type="http://schemas.openxmlformats.org/officeDocument/2006/relationships/slide" Target="slide15.xml"/><Relationship Id="rId2" Type="http://schemas.openxmlformats.org/officeDocument/2006/relationships/slideLayout" Target="../slideLayouts/slideLayout10.xml"/><Relationship Id="rId16" Type="http://schemas.openxmlformats.org/officeDocument/2006/relationships/slide" Target="slide13.xml"/><Relationship Id="rId20" Type="http://schemas.openxmlformats.org/officeDocument/2006/relationships/image" Target="../media/image15.png"/><Relationship Id="rId1" Type="http://schemas.openxmlformats.org/officeDocument/2006/relationships/tags" Target="../tags/tag4.xml"/><Relationship Id="rId6" Type="http://schemas.openxmlformats.org/officeDocument/2006/relationships/slide" Target="slide9.xml"/><Relationship Id="rId11" Type="http://schemas.openxmlformats.org/officeDocument/2006/relationships/slide" Target="slide1.xml"/><Relationship Id="rId5" Type="http://schemas.openxmlformats.org/officeDocument/2006/relationships/image" Target="../media/image4.png"/><Relationship Id="rId15" Type="http://schemas.openxmlformats.org/officeDocument/2006/relationships/slide" Target="slide14.xml"/><Relationship Id="rId10" Type="http://schemas.openxmlformats.org/officeDocument/2006/relationships/slide" Target="slide10.xml"/><Relationship Id="rId19"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1.xml"/><Relationship Id="rId18" Type="http://schemas.openxmlformats.org/officeDocument/2006/relationships/slide" Target="slide14.xml"/><Relationship Id="rId3" Type="http://schemas.openxmlformats.org/officeDocument/2006/relationships/slideLayout" Target="../slideLayouts/slideLayout10.xml"/><Relationship Id="rId21" Type="http://schemas.openxmlformats.org/officeDocument/2006/relationships/image" Target="../media/image9.png"/><Relationship Id="rId7" Type="http://schemas.openxmlformats.org/officeDocument/2006/relationships/slide" Target="slide12.xml"/><Relationship Id="rId12" Type="http://schemas.openxmlformats.org/officeDocument/2006/relationships/image" Target="../media/image4.png"/><Relationship Id="rId17" Type="http://schemas.openxmlformats.org/officeDocument/2006/relationships/image" Target="../media/image11.png"/><Relationship Id="rId2" Type="http://schemas.openxmlformats.org/officeDocument/2006/relationships/tags" Target="../tags/tag6.xml"/><Relationship Id="rId16" Type="http://schemas.openxmlformats.org/officeDocument/2006/relationships/image" Target="../media/image10.png"/><Relationship Id="rId20" Type="http://schemas.openxmlformats.org/officeDocument/2006/relationships/slide" Target="slide15.xml"/><Relationship Id="rId1" Type="http://schemas.openxmlformats.org/officeDocument/2006/relationships/tags" Target="../tags/tag5.xml"/><Relationship Id="rId6" Type="http://schemas.openxmlformats.org/officeDocument/2006/relationships/slide" Target="slide7.xml"/><Relationship Id="rId11" Type="http://schemas.openxmlformats.org/officeDocument/2006/relationships/image" Target="../media/image3.png"/><Relationship Id="rId5" Type="http://schemas.openxmlformats.org/officeDocument/2006/relationships/slide" Target="slide9.xml"/><Relationship Id="rId15" Type="http://schemas.openxmlformats.org/officeDocument/2006/relationships/slide" Target="slide6.xml"/><Relationship Id="rId23" Type="http://schemas.openxmlformats.org/officeDocument/2006/relationships/image" Target="../media/image5.png"/><Relationship Id="rId10" Type="http://schemas.openxmlformats.org/officeDocument/2006/relationships/slide" Target="slide3.xml"/><Relationship Id="rId19" Type="http://schemas.openxmlformats.org/officeDocument/2006/relationships/slide" Target="slide13.xml"/><Relationship Id="rId4" Type="http://schemas.openxmlformats.org/officeDocument/2006/relationships/notesSlide" Target="../notesSlides/notesSlide5.xml"/><Relationship Id="rId9" Type="http://schemas.openxmlformats.org/officeDocument/2006/relationships/slide" Target="slide4.xml"/><Relationship Id="rId14" Type="http://schemas.openxmlformats.org/officeDocument/2006/relationships/slide" Target="slide5.xml"/><Relationship Id="rId22"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5.xml"/><Relationship Id="rId18" Type="http://schemas.openxmlformats.org/officeDocument/2006/relationships/slide" Target="slide15.xml"/><Relationship Id="rId3" Type="http://schemas.openxmlformats.org/officeDocument/2006/relationships/slideLayout" Target="../slideLayouts/slideLayout10.xml"/><Relationship Id="rId21" Type="http://schemas.openxmlformats.org/officeDocument/2006/relationships/image" Target="../media/image15.png"/><Relationship Id="rId7" Type="http://schemas.openxmlformats.org/officeDocument/2006/relationships/slide" Target="slide9.xml"/><Relationship Id="rId12" Type="http://schemas.openxmlformats.org/officeDocument/2006/relationships/slide" Target="slide6.xml"/><Relationship Id="rId17" Type="http://schemas.openxmlformats.org/officeDocument/2006/relationships/slide" Target="slide13.xml"/><Relationship Id="rId2" Type="http://schemas.openxmlformats.org/officeDocument/2006/relationships/tags" Target="../tags/tag8.xml"/><Relationship Id="rId16" Type="http://schemas.openxmlformats.org/officeDocument/2006/relationships/slide" Target="slide14.xml"/><Relationship Id="rId20" Type="http://schemas.openxmlformats.org/officeDocument/2006/relationships/image" Target="../media/image9.png"/><Relationship Id="rId1" Type="http://schemas.openxmlformats.org/officeDocument/2006/relationships/tags" Target="../tags/tag7.xml"/><Relationship Id="rId6" Type="http://schemas.openxmlformats.org/officeDocument/2006/relationships/image" Target="../media/image4.png"/><Relationship Id="rId11" Type="http://schemas.openxmlformats.org/officeDocument/2006/relationships/slide" Target="slide4.xml"/><Relationship Id="rId5" Type="http://schemas.openxmlformats.org/officeDocument/2006/relationships/image" Target="../media/image3.png"/><Relationship Id="rId15" Type="http://schemas.openxmlformats.org/officeDocument/2006/relationships/image" Target="../media/image11.png"/><Relationship Id="rId23" Type="http://schemas.openxmlformats.org/officeDocument/2006/relationships/slide" Target="slide1.xml"/><Relationship Id="rId10" Type="http://schemas.openxmlformats.org/officeDocument/2006/relationships/slide" Target="slide10.xml"/><Relationship Id="rId19" Type="http://schemas.openxmlformats.org/officeDocument/2006/relationships/slide" Target="slide3.xml"/><Relationship Id="rId4" Type="http://schemas.openxmlformats.org/officeDocument/2006/relationships/notesSlide" Target="../notesSlides/notesSlide6.xml"/><Relationship Id="rId9" Type="http://schemas.openxmlformats.org/officeDocument/2006/relationships/slide" Target="slide12.xml"/><Relationship Id="rId14" Type="http://schemas.openxmlformats.org/officeDocument/2006/relationships/image" Target="../media/image10.png"/><Relationship Id="rId22"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8.xml"/><Relationship Id="rId18" Type="http://schemas.openxmlformats.org/officeDocument/2006/relationships/slide" Target="slide13.xml"/><Relationship Id="rId3" Type="http://schemas.openxmlformats.org/officeDocument/2006/relationships/notesSlide" Target="../notesSlides/notesSlide7.xml"/><Relationship Id="rId21" Type="http://schemas.openxmlformats.org/officeDocument/2006/relationships/image" Target="../media/image9.png"/><Relationship Id="rId7" Type="http://schemas.openxmlformats.org/officeDocument/2006/relationships/slide" Target="slide12.xml"/><Relationship Id="rId12" Type="http://schemas.openxmlformats.org/officeDocument/2006/relationships/slide" Target="slide7.xml"/><Relationship Id="rId17" Type="http://schemas.openxmlformats.org/officeDocument/2006/relationships/slide" Target="slide14.xml"/><Relationship Id="rId2" Type="http://schemas.openxmlformats.org/officeDocument/2006/relationships/slideLayout" Target="../slideLayouts/slideLayout10.xml"/><Relationship Id="rId16" Type="http://schemas.openxmlformats.org/officeDocument/2006/relationships/image" Target="../media/image11.png"/><Relationship Id="rId20" Type="http://schemas.openxmlformats.org/officeDocument/2006/relationships/slide" Target="slide3.xml"/><Relationship Id="rId1" Type="http://schemas.openxmlformats.org/officeDocument/2006/relationships/tags" Target="../tags/tag9.xml"/><Relationship Id="rId6" Type="http://schemas.openxmlformats.org/officeDocument/2006/relationships/slide" Target="slide9.xml"/><Relationship Id="rId11" Type="http://schemas.openxmlformats.org/officeDocument/2006/relationships/slide" Target="slide1.xml"/><Relationship Id="rId5" Type="http://schemas.openxmlformats.org/officeDocument/2006/relationships/image" Target="../media/image4.png"/><Relationship Id="rId15" Type="http://schemas.openxmlformats.org/officeDocument/2006/relationships/image" Target="../media/image10.png"/><Relationship Id="rId10" Type="http://schemas.openxmlformats.org/officeDocument/2006/relationships/slide" Target="slide4.xml"/><Relationship Id="rId19" Type="http://schemas.openxmlformats.org/officeDocument/2006/relationships/slide" Target="slide15.xml"/><Relationship Id="rId4" Type="http://schemas.openxmlformats.org/officeDocument/2006/relationships/image" Target="../media/image3.png"/><Relationship Id="rId9" Type="http://schemas.openxmlformats.org/officeDocument/2006/relationships/slide" Target="slide10.xml"/><Relationship Id="rId14" Type="http://schemas.openxmlformats.org/officeDocument/2006/relationships/image" Target="../media/image6.png"/><Relationship Id="rId22"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8.xml"/><Relationship Id="rId18" Type="http://schemas.openxmlformats.org/officeDocument/2006/relationships/slide" Target="slide15.xml"/><Relationship Id="rId3" Type="http://schemas.openxmlformats.org/officeDocument/2006/relationships/notesSlide" Target="../notesSlides/notesSlide8.xml"/><Relationship Id="rId21" Type="http://schemas.openxmlformats.org/officeDocument/2006/relationships/image" Target="../media/image6.png"/><Relationship Id="rId7" Type="http://schemas.openxmlformats.org/officeDocument/2006/relationships/slide" Target="slide10.xml"/><Relationship Id="rId12" Type="http://schemas.openxmlformats.org/officeDocument/2006/relationships/image" Target="../media/image4.png"/><Relationship Id="rId17" Type="http://schemas.openxmlformats.org/officeDocument/2006/relationships/slide" Target="slide13.xml"/><Relationship Id="rId2" Type="http://schemas.openxmlformats.org/officeDocument/2006/relationships/slideLayout" Target="../slideLayouts/slideLayout10.xml"/><Relationship Id="rId16" Type="http://schemas.openxmlformats.org/officeDocument/2006/relationships/slide" Target="slide14.xml"/><Relationship Id="rId20" Type="http://schemas.openxmlformats.org/officeDocument/2006/relationships/image" Target="../media/image15.png"/><Relationship Id="rId1" Type="http://schemas.openxmlformats.org/officeDocument/2006/relationships/tags" Target="../tags/tag10.xml"/><Relationship Id="rId6" Type="http://schemas.openxmlformats.org/officeDocument/2006/relationships/slide" Target="slide5.xml"/><Relationship Id="rId11" Type="http://schemas.openxmlformats.org/officeDocument/2006/relationships/image" Target="../media/image3.png"/><Relationship Id="rId5" Type="http://schemas.openxmlformats.org/officeDocument/2006/relationships/slide" Target="slide12.xml"/><Relationship Id="rId15" Type="http://schemas.openxmlformats.org/officeDocument/2006/relationships/image" Target="../media/image11.png"/><Relationship Id="rId10" Type="http://schemas.openxmlformats.org/officeDocument/2006/relationships/slide" Target="slide3.xml"/><Relationship Id="rId19" Type="http://schemas.openxmlformats.org/officeDocument/2006/relationships/image" Target="../media/image9.png"/><Relationship Id="rId4" Type="http://schemas.openxmlformats.org/officeDocument/2006/relationships/slide" Target="slide9.xml"/><Relationship Id="rId9" Type="http://schemas.openxmlformats.org/officeDocument/2006/relationships/slide" Target="slide7.xml"/><Relationship Id="rId14" Type="http://schemas.openxmlformats.org/officeDocument/2006/relationships/image" Target="../media/image10.png"/><Relationship Id="rId22" Type="http://schemas.openxmlformats.org/officeDocument/2006/relationships/slide" Target="slide1.xml"/></Relationships>
</file>

<file path=ppt/slides/_rels/slide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7.png"/><Relationship Id="rId18" Type="http://schemas.openxmlformats.org/officeDocument/2006/relationships/slide" Target="slide15.xml"/><Relationship Id="rId3" Type="http://schemas.openxmlformats.org/officeDocument/2006/relationships/notesSlide" Target="../notesSlides/notesSlide9.xml"/><Relationship Id="rId21" Type="http://schemas.openxmlformats.org/officeDocument/2006/relationships/image" Target="../media/image15.png"/><Relationship Id="rId7" Type="http://schemas.openxmlformats.org/officeDocument/2006/relationships/slide" Target="slide12.xml"/><Relationship Id="rId12" Type="http://schemas.openxmlformats.org/officeDocument/2006/relationships/slide" Target="slide1.xml"/><Relationship Id="rId17" Type="http://schemas.openxmlformats.org/officeDocument/2006/relationships/slide" Target="slide13.xml"/><Relationship Id="rId2" Type="http://schemas.openxmlformats.org/officeDocument/2006/relationships/slideLayout" Target="../slideLayouts/slideLayout10.xml"/><Relationship Id="rId16" Type="http://schemas.openxmlformats.org/officeDocument/2006/relationships/slide" Target="slide14.xml"/><Relationship Id="rId20" Type="http://schemas.openxmlformats.org/officeDocument/2006/relationships/image" Target="../media/image9.png"/><Relationship Id="rId1" Type="http://schemas.openxmlformats.org/officeDocument/2006/relationships/tags" Target="../tags/tag11.xml"/><Relationship Id="rId6" Type="http://schemas.openxmlformats.org/officeDocument/2006/relationships/slide" Target="slide7.xml"/><Relationship Id="rId11" Type="http://schemas.openxmlformats.org/officeDocument/2006/relationships/slide" Target="slide9.xml"/><Relationship Id="rId5" Type="http://schemas.openxmlformats.org/officeDocument/2006/relationships/image" Target="../media/image4.png"/><Relationship Id="rId15" Type="http://schemas.openxmlformats.org/officeDocument/2006/relationships/image" Target="../media/image11.png"/><Relationship Id="rId10" Type="http://schemas.openxmlformats.org/officeDocument/2006/relationships/slide" Target="slide4.xml"/><Relationship Id="rId19" Type="http://schemas.openxmlformats.org/officeDocument/2006/relationships/slide" Target="slide3.xml"/><Relationship Id="rId4" Type="http://schemas.openxmlformats.org/officeDocument/2006/relationships/image" Target="../media/image3.png"/><Relationship Id="rId9" Type="http://schemas.openxmlformats.org/officeDocument/2006/relationships/slide" Target="slide10.xml"/><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3" name="TextBox 7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7"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 name="Title 1"/>
          <p:cNvSpPr>
            <a:spLocks noGrp="1"/>
          </p:cNvSpPr>
          <p:nvPr>
            <p:ph type="title"/>
          </p:nvPr>
        </p:nvSpPr>
        <p:spPr/>
        <p:txBody>
          <a:bodyPr/>
          <a:lstStyle/>
          <a:p>
            <a:r>
              <a:rPr lang="de-DE" dirty="0"/>
              <a:t>Intracompany Stock Transfer</a:t>
            </a:r>
            <a:br>
              <a:rPr lang="en-US" dirty="0"/>
            </a:br>
            <a:r>
              <a:rPr lang="en-US" sz="2000" b="0" dirty="0"/>
              <a:t>Scenario Overview</a:t>
            </a:r>
          </a:p>
        </p:txBody>
      </p:sp>
      <p:sp>
        <p:nvSpPr>
          <p:cNvPr id="6" name="Chevron 123">
            <a:hlinkClick r:id="rId4" action="ppaction://hlinksldjump"/>
          </p:cNvPr>
          <p:cNvSpPr>
            <a:spLocks noChangeArrowheads="1"/>
          </p:cNvSpPr>
          <p:nvPr/>
        </p:nvSpPr>
        <p:spPr bwMode="auto">
          <a:xfrm>
            <a:off x="4317438" y="193916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4" name="Chevron 123">
            <a:hlinkClick r:id="rId5" action="ppaction://hlinksldjump"/>
          </p:cNvPr>
          <p:cNvSpPr>
            <a:spLocks noChangeArrowheads="1"/>
          </p:cNvSpPr>
          <p:nvPr/>
        </p:nvSpPr>
        <p:spPr bwMode="auto">
          <a:xfrm>
            <a:off x="3469806" y="1939163"/>
            <a:ext cx="891062"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1" name="Chevron 79"/>
          <p:cNvSpPr>
            <a:spLocks noChangeArrowheads="1"/>
          </p:cNvSpPr>
          <p:nvPr/>
        </p:nvSpPr>
        <p:spPr bwMode="auto">
          <a:xfrm>
            <a:off x="2432575"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Supply </a:t>
            </a:r>
          </a:p>
          <a:p>
            <a:pPr>
              <a:buClr>
                <a:schemeClr val="accent1"/>
              </a:buClr>
              <a:buSzPct val="80000"/>
              <a:buFont typeface="Wingdings" pitchFamily="2" charset="2"/>
              <a:buNone/>
            </a:pPr>
            <a:r>
              <a:rPr lang="en-US" sz="700" dirty="0"/>
              <a:t>Planner</a:t>
            </a:r>
          </a:p>
        </p:txBody>
      </p:sp>
      <p:sp>
        <p:nvSpPr>
          <p:cNvPr id="54" name="TextBox 66"/>
          <p:cNvSpPr txBox="1">
            <a:spLocks noChangeArrowheads="1"/>
          </p:cNvSpPr>
          <p:nvPr/>
        </p:nvSpPr>
        <p:spPr bwMode="auto">
          <a:xfrm>
            <a:off x="1760926" y="4399866"/>
            <a:ext cx="7256462" cy="1615827"/>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Intracompany Stock Transfer</a:t>
            </a:r>
            <a:r>
              <a:rPr lang="en-US" sz="900" dirty="0"/>
              <a:t> business scenario enables you to transfer stock from one site to another site within the same company. </a:t>
            </a:r>
          </a:p>
          <a:p>
            <a:pPr>
              <a:buClr>
                <a:schemeClr val="accent1"/>
              </a:buClr>
              <a:buSzPct val="80000"/>
            </a:pPr>
            <a:r>
              <a:rPr lang="en-US" sz="900" dirty="0"/>
              <a:t>You create the stock transfer order in the sending site. </a:t>
            </a:r>
            <a:r>
              <a:rPr lang="en-US" sz="900" dirty="0" err="1"/>
              <a:t>Intracompany</a:t>
            </a:r>
            <a:r>
              <a:rPr lang="en-US" sz="900" dirty="0"/>
              <a:t> stock transfer can be initiated either as an outcome of planning or manually during execution. You complete the outbound processing steps in the sending site in the same way as you would complete outbound processing when based on sales orders. When you create the outbound delivery, an advised inbound delivery notification is created in the receiving site automatically. You then complete the inbound processing steps in the receiving site in the same way as you would complete inbound processing when based on purchase orders. </a:t>
            </a:r>
          </a:p>
          <a:p>
            <a:pPr>
              <a:buClr>
                <a:schemeClr val="accent1"/>
              </a:buClr>
              <a:buSzPct val="80000"/>
            </a:pPr>
            <a:endParaRPr lang="en-US" sz="900" dirty="0"/>
          </a:p>
          <a:p>
            <a:pPr>
              <a:buClr>
                <a:schemeClr val="accent1"/>
              </a:buClr>
              <a:buSzPct val="80000"/>
            </a:pPr>
            <a:r>
              <a:rPr lang="en-US" sz="900" dirty="0"/>
              <a:t>If you work with externally-managed locations, note the following:</a:t>
            </a:r>
            <a:br>
              <a:rPr lang="en-US" sz="900" dirty="0"/>
            </a:br>
            <a:r>
              <a:rPr lang="en-US" sz="900" dirty="0"/>
              <a:t>The use of the Third-Party Logistics scenario is subject to the licensing of a warehouse provider communication add-on via the SAP Store. Note that the licensing of the warehouse provider communication add-on may be subject to additional fees</a:t>
            </a:r>
            <a:br>
              <a:rPr lang="en-US" sz="900" dirty="0"/>
            </a:b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Freeform 69"/>
          <p:cNvSpPr>
            <a:spLocks noChangeArrowheads="1"/>
          </p:cNvSpPr>
          <p:nvPr/>
        </p:nvSpPr>
        <p:spPr bwMode="auto">
          <a:xfrm>
            <a:off x="4142524" y="26894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9" name="Freeform 69"/>
          <p:cNvSpPr>
            <a:spLocks noChangeArrowheads="1"/>
          </p:cNvSpPr>
          <p:nvPr/>
        </p:nvSpPr>
        <p:spPr bwMode="auto">
          <a:xfrm>
            <a:off x="4980946" y="268947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39" name="Chevron 123">
            <a:hlinkClick r:id="rId8" action="ppaction://hlinksldjump"/>
          </p:cNvPr>
          <p:cNvSpPr>
            <a:spLocks noChangeArrowheads="1"/>
          </p:cNvSpPr>
          <p:nvPr/>
        </p:nvSpPr>
        <p:spPr bwMode="auto">
          <a:xfrm>
            <a:off x="5158244" y="2854979"/>
            <a:ext cx="884237" cy="879809"/>
          </a:xfrm>
          <a:prstGeom prst="chevron">
            <a:avLst>
              <a:gd name="adj" fmla="val 10374"/>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Inspections  </a:t>
            </a:r>
          </a:p>
        </p:txBody>
      </p:sp>
      <p:sp>
        <p:nvSpPr>
          <p:cNvPr id="40" name="Chevron 123">
            <a:hlinkClick r:id="rId9" action="ppaction://hlinksldjump"/>
          </p:cNvPr>
          <p:cNvSpPr>
            <a:spLocks noChangeArrowheads="1"/>
          </p:cNvSpPr>
          <p:nvPr/>
        </p:nvSpPr>
        <p:spPr bwMode="auto">
          <a:xfrm>
            <a:off x="2628999" y="193916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 for Shipment from Your Own Site</a:t>
            </a:r>
            <a:endParaRPr lang="de-DE" altLang="zh-CN" sz="800" dirty="0">
              <a:solidFill>
                <a:srgbClr val="404040"/>
              </a:solidFill>
            </a:endParaRPr>
          </a:p>
        </p:txBody>
      </p:sp>
      <p:sp>
        <p:nvSpPr>
          <p:cNvPr id="41" name="Chevron 123">
            <a:hlinkClick r:id="rId10" action="ppaction://hlinksldjump"/>
          </p:cNvPr>
          <p:cNvSpPr>
            <a:spLocks noChangeArrowheads="1"/>
          </p:cNvSpPr>
          <p:nvPr/>
        </p:nvSpPr>
        <p:spPr bwMode="auto">
          <a:xfrm>
            <a:off x="5158244" y="193916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42" name="Chevron 123">
            <a:hlinkClick r:id="rId11" action="ppaction://hlinksldjump"/>
          </p:cNvPr>
          <p:cNvSpPr>
            <a:spLocks noChangeArrowheads="1"/>
          </p:cNvSpPr>
          <p:nvPr/>
        </p:nvSpPr>
        <p:spPr bwMode="auto">
          <a:xfrm>
            <a:off x="1788192" y="193916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Stock Transfers</a:t>
            </a:r>
          </a:p>
        </p:txBody>
      </p:sp>
      <p:sp>
        <p:nvSpPr>
          <p:cNvPr id="43" name="Freeform 69"/>
          <p:cNvSpPr>
            <a:spLocks noChangeArrowheads="1"/>
          </p:cNvSpPr>
          <p:nvPr/>
        </p:nvSpPr>
        <p:spPr bwMode="auto">
          <a:xfrm>
            <a:off x="5824276" y="26862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0" name="Chevron 79"/>
          <p:cNvSpPr>
            <a:spLocks noChangeArrowheads="1"/>
          </p:cNvSpPr>
          <p:nvPr/>
        </p:nvSpPr>
        <p:spPr bwMode="auto">
          <a:xfrm>
            <a:off x="3271300"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Operator</a:t>
            </a:r>
          </a:p>
        </p:txBody>
      </p:sp>
      <p:sp>
        <p:nvSpPr>
          <p:cNvPr id="52" name="Chevron 79"/>
          <p:cNvSpPr>
            <a:spLocks noChangeArrowheads="1"/>
          </p:cNvSpPr>
          <p:nvPr/>
        </p:nvSpPr>
        <p:spPr bwMode="auto">
          <a:xfrm>
            <a:off x="4429202"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81" name="Chevron 79"/>
          <p:cNvSpPr>
            <a:spLocks noChangeArrowheads="1"/>
          </p:cNvSpPr>
          <p:nvPr/>
        </p:nvSpPr>
        <p:spPr bwMode="auto">
          <a:xfrm>
            <a:off x="5512566"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p:txBody>
      </p:sp>
      <p:grpSp>
        <p:nvGrpSpPr>
          <p:cNvPr id="3" name="Group 2"/>
          <p:cNvGrpSpPr/>
          <p:nvPr/>
        </p:nvGrpSpPr>
        <p:grpSpPr>
          <a:xfrm>
            <a:off x="1825625" y="6286021"/>
            <a:ext cx="3600123" cy="442913"/>
            <a:chOff x="1825625" y="6286021"/>
            <a:chExt cx="3600123" cy="442913"/>
          </a:xfrm>
        </p:grpSpPr>
        <p:pic>
          <p:nvPicPr>
            <p:cNvPr id="46" name="Picture 77" descr="05"/>
            <p:cNvPicPr>
              <a:picLocks noChangeAspect="1" noChangeArrowheads="1"/>
            </p:cNvPicPr>
            <p:nvPr/>
          </p:nvPicPr>
          <p:blipFill>
            <a:blip r:embed="rId12" cstate="print"/>
            <a:srcRect/>
            <a:stretch>
              <a:fillRect/>
            </a:stretch>
          </p:blipFill>
          <p:spPr bwMode="auto">
            <a:xfrm>
              <a:off x="1827213" y="6321186"/>
              <a:ext cx="401638" cy="401638"/>
            </a:xfrm>
            <a:prstGeom prst="rect">
              <a:avLst/>
            </a:prstGeom>
            <a:noFill/>
            <a:ln w="9525">
              <a:noFill/>
              <a:miter lim="800000"/>
              <a:headEnd/>
              <a:tailEnd/>
            </a:ln>
          </p:spPr>
        </p:pic>
        <p:sp>
          <p:nvSpPr>
            <p:cNvPr id="49" name="AutoShape 78"/>
            <p:cNvSpPr>
              <a:spLocks noChangeArrowheads="1"/>
            </p:cNvSpPr>
            <p:nvPr/>
          </p:nvSpPr>
          <p:spPr bwMode="auto">
            <a:xfrm>
              <a:off x="1825625" y="6318011"/>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pic>
          <p:nvPicPr>
            <p:cNvPr id="59" name="Picture 84" descr="45"/>
            <p:cNvPicPr>
              <a:picLocks noChangeAspect="1" noChangeArrowheads="1"/>
            </p:cNvPicPr>
            <p:nvPr/>
          </p:nvPicPr>
          <p:blipFill>
            <a:blip r:embed="rId13" cstate="print"/>
            <a:srcRect/>
            <a:stretch>
              <a:fillRect/>
            </a:stretch>
          </p:blipFill>
          <p:spPr bwMode="auto">
            <a:xfrm>
              <a:off x="2788350" y="6298085"/>
              <a:ext cx="417062" cy="417062"/>
            </a:xfrm>
            <a:prstGeom prst="rect">
              <a:avLst/>
            </a:prstGeom>
            <a:noFill/>
            <a:ln w="9525">
              <a:noFill/>
              <a:miter lim="800000"/>
              <a:headEnd/>
              <a:tailEnd/>
            </a:ln>
          </p:spPr>
        </p:pic>
        <p:sp>
          <p:nvSpPr>
            <p:cNvPr id="60" name="AutoShape 71"/>
            <p:cNvSpPr>
              <a:spLocks noChangeArrowheads="1"/>
            </p:cNvSpPr>
            <p:nvPr/>
          </p:nvSpPr>
          <p:spPr bwMode="auto">
            <a:xfrm>
              <a:off x="2771116" y="6286021"/>
              <a:ext cx="442913" cy="4429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pic>
          <p:nvPicPr>
            <p:cNvPr id="72" name="Picture 68"/>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3936675" y="6286906"/>
              <a:ext cx="443833" cy="434956"/>
            </a:xfrm>
            <a:prstGeom prst="rect">
              <a:avLst/>
            </a:prstGeom>
            <a:noFill/>
            <a:ln w="9525">
              <a:noFill/>
              <a:miter lim="800000"/>
              <a:headEnd/>
              <a:tailEnd/>
            </a:ln>
          </p:spPr>
        </p:pic>
        <p:pic>
          <p:nvPicPr>
            <p:cNvPr id="83" name="Picture 63" descr="16"/>
            <p:cNvPicPr>
              <a:picLocks noChangeAspect="1" noChangeArrowheads="1"/>
            </p:cNvPicPr>
            <p:nvPr/>
          </p:nvPicPr>
          <p:blipFill>
            <a:blip r:embed="rId15" cstate="print"/>
            <a:srcRect/>
            <a:stretch>
              <a:fillRect/>
            </a:stretch>
          </p:blipFill>
          <p:spPr bwMode="auto">
            <a:xfrm>
              <a:off x="5020936" y="6321186"/>
              <a:ext cx="401637" cy="401638"/>
            </a:xfrm>
            <a:prstGeom prst="rect">
              <a:avLst/>
            </a:prstGeom>
            <a:noFill/>
            <a:ln w="9525">
              <a:noFill/>
              <a:miter lim="800000"/>
              <a:headEnd/>
              <a:tailEnd/>
            </a:ln>
          </p:spPr>
        </p:pic>
        <p:sp>
          <p:nvSpPr>
            <p:cNvPr id="84" name="AutoShape 74"/>
            <p:cNvSpPr>
              <a:spLocks noChangeArrowheads="1"/>
            </p:cNvSpPr>
            <p:nvPr/>
          </p:nvSpPr>
          <p:spPr bwMode="auto">
            <a:xfrm>
              <a:off x="5017761" y="6318011"/>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7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5" name="Picture 84"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7"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9"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9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2"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5" name="Chevron 123">
            <a:hlinkClick r:id="rId22" action="ppaction://hlinksldjump"/>
          </p:cNvPr>
          <p:cNvSpPr>
            <a:spLocks noChangeArrowheads="1"/>
          </p:cNvSpPr>
          <p:nvPr/>
        </p:nvSpPr>
        <p:spPr bwMode="auto">
          <a:xfrm>
            <a:off x="939141" y="193916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pic>
        <p:nvPicPr>
          <p:cNvPr id="63" name="Picture 62"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 </a:t>
            </a:r>
            <a:r>
              <a:rPr lang="en-US" sz="2000" b="0" dirty="0">
                <a:solidFill>
                  <a:schemeClr val="bg2">
                    <a:lumMod val="50000"/>
                  </a:schemeClr>
                </a:solidFill>
              </a:rPr>
              <a:t>Processing Inbound Deliveries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Manager</a:t>
            </a:r>
            <a:endParaRPr lang="en-US" sz="800" dirty="0">
              <a:solidFill>
                <a:srgbClr val="404040"/>
              </a:solidFill>
            </a:endParaRPr>
          </a:p>
        </p:txBody>
      </p:sp>
      <p:sp>
        <p:nvSpPr>
          <p:cNvPr id="81" name="Chevron 102"/>
          <p:cNvSpPr>
            <a:spLocks noChangeArrowheads="1"/>
          </p:cNvSpPr>
          <p:nvPr/>
        </p:nvSpPr>
        <p:spPr bwMode="auto">
          <a:xfrm>
            <a:off x="7627938" y="5249454"/>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pPr>
            <a:r>
              <a:rPr lang="en-US" sz="900" dirty="0">
                <a:solidFill>
                  <a:srgbClr val="404040"/>
                </a:solidFill>
              </a:rPr>
              <a:t>Inbound Logistics  </a:t>
            </a:r>
          </a:p>
          <a:p>
            <a:pPr>
              <a:buClr>
                <a:schemeClr val="accent1"/>
              </a:buClr>
              <a:buSzPct val="80000"/>
              <a:buFont typeface="Wingdings" pitchFamily="2" charset="2"/>
              <a:buNone/>
            </a:pP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6" action="ppaction://hlinksldjump"/>
          </p:cNvPr>
          <p:cNvSpPr>
            <a:spLocks noChangeArrowheads="1"/>
          </p:cNvSpPr>
          <p:nvPr/>
        </p:nvSpPr>
        <p:spPr bwMode="auto">
          <a:xfrm>
            <a:off x="4317438" y="193817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62" name="Chevron 123">
            <a:hlinkClick r:id="rId7" action="ppaction://hlinksldjump"/>
          </p:cNvPr>
          <p:cNvSpPr>
            <a:spLocks noChangeArrowheads="1"/>
          </p:cNvSpPr>
          <p:nvPr/>
        </p:nvSpPr>
        <p:spPr bwMode="auto">
          <a:xfrm>
            <a:off x="3469806" y="1938175"/>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82" name="Freeform 69"/>
          <p:cNvSpPr>
            <a:spLocks noChangeArrowheads="1"/>
          </p:cNvSpPr>
          <p:nvPr/>
        </p:nvSpPr>
        <p:spPr bwMode="auto">
          <a:xfrm>
            <a:off x="4143423"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69"/>
          <p:cNvSpPr>
            <a:spLocks noChangeArrowheads="1"/>
          </p:cNvSpPr>
          <p:nvPr/>
        </p:nvSpPr>
        <p:spPr bwMode="auto">
          <a:xfrm>
            <a:off x="4981845"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8" action="ppaction://hlinksldjump"/>
          </p:cNvPr>
          <p:cNvSpPr>
            <a:spLocks noChangeArrowheads="1"/>
          </p:cNvSpPr>
          <p:nvPr/>
        </p:nvSpPr>
        <p:spPr bwMode="auto">
          <a:xfrm>
            <a:off x="5132364" y="3138301"/>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88" name="Chevron 123">
            <a:hlinkClick r:id="rId9" action="ppaction://hlinksldjump"/>
          </p:cNvPr>
          <p:cNvSpPr>
            <a:spLocks noChangeArrowheads="1"/>
          </p:cNvSpPr>
          <p:nvPr/>
        </p:nvSpPr>
        <p:spPr bwMode="auto">
          <a:xfrm>
            <a:off x="2628999" y="193817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93" name="Chevron 123">
            <a:hlinkClick r:id="rId10" action="ppaction://hlinksldjump"/>
          </p:cNvPr>
          <p:cNvSpPr>
            <a:spLocks noChangeArrowheads="1"/>
          </p:cNvSpPr>
          <p:nvPr/>
        </p:nvSpPr>
        <p:spPr bwMode="auto">
          <a:xfrm>
            <a:off x="1788192" y="193817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96" name="Chevron 44"/>
          <p:cNvSpPr>
            <a:spLocks noChangeArrowheads="1"/>
          </p:cNvSpPr>
          <p:nvPr/>
        </p:nvSpPr>
        <p:spPr bwMode="auto">
          <a:xfrm>
            <a:off x="5085159" y="1698698"/>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Inbound Delivery – Based</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on ASN Without Task Control</a:t>
            </a:r>
          </a:p>
        </p:txBody>
      </p:sp>
      <p:sp>
        <p:nvSpPr>
          <p:cNvPr id="94" name="Freeform 69"/>
          <p:cNvSpPr>
            <a:spLocks noChangeArrowheads="1"/>
          </p:cNvSpPr>
          <p:nvPr/>
        </p:nvSpPr>
        <p:spPr bwMode="auto">
          <a:xfrm>
            <a:off x="7395857" y="29596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Oval 97">
            <a:hlinkClick r:id="rId11" action="ppaction://hlinksldjump" tooltip="The warehouse manager confirms the receipt of an inbound delivery by posting a goods receipt. The system records the quantities as delivered, the inbound delivery as confirmed, and communicates the changes to invoicing, accounting, and supply control."/>
          </p:cNvPr>
          <p:cNvSpPr>
            <a:spLocks noChangeAspect="1"/>
          </p:cNvSpPr>
          <p:nvPr/>
        </p:nvSpPr>
        <p:spPr bwMode="gray">
          <a:xfrm>
            <a:off x="5819712" y="2626532"/>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9" name="TextBox 59">
            <a:hlinkClick r:id="rId12" action="ppaction://hlinksldjump"/>
          </p:cNvPr>
          <p:cNvSpPr txBox="1">
            <a:spLocks noChangeArrowheads="1"/>
          </p:cNvSpPr>
          <p:nvPr/>
        </p:nvSpPr>
        <p:spPr bwMode="auto">
          <a:xfrm>
            <a:off x="7324437" y="166173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00" name="Rectangle 77"/>
          <p:cNvSpPr>
            <a:spLocks noChangeArrowheads="1"/>
          </p:cNvSpPr>
          <p:nvPr/>
        </p:nvSpPr>
        <p:spPr bwMode="auto">
          <a:xfrm>
            <a:off x="5170532" y="2789265"/>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3" action="ppaction://hlinksldjump"/>
              </a:rPr>
              <a:t>Click here </a:t>
            </a:r>
            <a:r>
              <a:rPr lang="en-US" sz="900" dirty="0">
                <a:solidFill>
                  <a:schemeClr val="bg1"/>
                </a:solidFill>
                <a:latin typeface="BentonSans Regular"/>
                <a:cs typeface="BentonSans Regular"/>
              </a:rPr>
              <a:t>to display process variants</a:t>
            </a:r>
          </a:p>
        </p:txBody>
      </p:sp>
      <p:sp>
        <p:nvSpPr>
          <p:cNvPr id="54" name="TextBox 66"/>
          <p:cNvSpPr txBox="1">
            <a:spLocks noChangeArrowheads="1"/>
          </p:cNvSpPr>
          <p:nvPr/>
        </p:nvSpPr>
        <p:spPr bwMode="auto">
          <a:xfrm>
            <a:off x="1760926" y="4399866"/>
            <a:ext cx="4914194" cy="1164421"/>
          </a:xfrm>
          <a:prstGeom prst="rect">
            <a:avLst/>
          </a:prstGeom>
          <a:noFill/>
          <a:ln w="9525">
            <a:noFill/>
            <a:miter lim="800000"/>
            <a:headEnd/>
            <a:tailEnd/>
          </a:ln>
        </p:spPr>
        <p:txBody>
          <a:bodyPr wrap="square">
            <a:spAutoFit/>
          </a:bodyPr>
          <a:lstStyle/>
          <a:p>
            <a:pPr marL="0" lvl="1">
              <a:spcBef>
                <a:spcPts val="600"/>
              </a:spcBef>
              <a:buClrTx/>
              <a:buSzTx/>
              <a:buNone/>
            </a:pPr>
            <a:r>
              <a:rPr lang="en-US" sz="900" dirty="0"/>
              <a:t>The </a:t>
            </a:r>
            <a:r>
              <a:rPr lang="en-US" sz="900" b="1" dirty="0"/>
              <a:t>Processing Inbound Deliveries - Based on ASN without Task Control</a:t>
            </a:r>
            <a:r>
              <a:rPr lang="en-US" sz="900" dirty="0"/>
              <a:t> business process allows you to post received goods to stock based on an inbound delivery notification. With this process variant you record and confirm the receipt and processing of the supplier delivery in one short session. You post the goods receipt directly for the relevant purchase order. </a:t>
            </a:r>
          </a:p>
          <a:p>
            <a:pPr>
              <a:spcBef>
                <a:spcPts val="600"/>
              </a:spcBef>
            </a:pPr>
            <a:endParaRPr lang="en-US" sz="900" dirty="0"/>
          </a:p>
          <a:p>
            <a:pPr marL="228600" lvl="1" indent="-114300">
              <a:spcBef>
                <a:spcPts val="200"/>
              </a:spcBef>
              <a:buFont typeface="Arial" charset="0"/>
              <a:buChar char="•"/>
            </a:pPr>
            <a:endParaRPr lang="en-US" sz="900" dirty="0"/>
          </a:p>
        </p:txBody>
      </p:sp>
      <p:sp>
        <p:nvSpPr>
          <p:cNvPr id="78" name="Chevron 77"/>
          <p:cNvSpPr>
            <a:spLocks noChangeArrowheads="1"/>
          </p:cNvSpPr>
          <p:nvPr>
            <p:custDataLst>
              <p:tags r:id="rId1"/>
            </p:custDataLst>
          </p:nvPr>
        </p:nvSpPr>
        <p:spPr bwMode="auto">
          <a:xfrm>
            <a:off x="5214877" y="2011282"/>
            <a:ext cx="856372"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Post a goods receipt based on a delivery notification</a:t>
            </a:r>
            <a:endParaRPr lang="en-US" sz="800" dirty="0">
              <a:solidFill>
                <a:srgbClr val="404040"/>
              </a:solidFill>
            </a:endParaRPr>
          </a:p>
        </p:txBody>
      </p:sp>
      <p:sp>
        <p:nvSpPr>
          <p:cNvPr id="79" name="Oval 78">
            <a:hlinkClick r:id="rId11" action="ppaction://hlinksldjump" tooltip="The warehouse manager confirms the receipt of an inbound delivery by posting a goods receipt. The system records the quantities as delivered, the inbound delivery as confirmed, and communicates the changes to invoicing, accounting, and supply control."/>
          </p:cNvPr>
          <p:cNvSpPr>
            <a:spLocks noChangeAspect="1"/>
          </p:cNvSpPr>
          <p:nvPr/>
        </p:nvSpPr>
        <p:spPr bwMode="gray">
          <a:xfrm>
            <a:off x="5820387" y="26245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60" name="Rectangle 59">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4"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48" name="Chevron 123">
            <a:hlinkClick r:id="rId19" action="ppaction://hlinksldjump"/>
          </p:cNvPr>
          <p:cNvSpPr>
            <a:spLocks noChangeArrowheads="1"/>
          </p:cNvSpPr>
          <p:nvPr/>
        </p:nvSpPr>
        <p:spPr bwMode="auto">
          <a:xfrm>
            <a:off x="947044" y="1938175"/>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pic>
        <p:nvPicPr>
          <p:cNvPr id="59" name="Picture 58"/>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4"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5" name="Picture 68"/>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6966418" y="4513802"/>
            <a:ext cx="443833" cy="434956"/>
          </a:xfrm>
          <a:prstGeom prst="rect">
            <a:avLst/>
          </a:prstGeom>
          <a:noFill/>
          <a:ln w="9525">
            <a:noFill/>
            <a:miter lim="800000"/>
            <a:headEnd/>
            <a:tailEnd/>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Chevron 44"/>
          <p:cNvSpPr>
            <a:spLocks noChangeArrowheads="1"/>
          </p:cNvSpPr>
          <p:nvPr/>
        </p:nvSpPr>
        <p:spPr bwMode="auto">
          <a:xfrm>
            <a:off x="5085159" y="1698698"/>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Inbound Delivery – Based</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on ASN Without Task Control</a:t>
            </a:r>
          </a:p>
        </p:txBody>
      </p:sp>
      <p:sp>
        <p:nvSpPr>
          <p:cNvPr id="85" name="Chevron 123">
            <a:hlinkClick r:id="rId4" action="ppaction://hlinksldjump"/>
          </p:cNvPr>
          <p:cNvSpPr>
            <a:spLocks noChangeArrowheads="1"/>
          </p:cNvSpPr>
          <p:nvPr/>
        </p:nvSpPr>
        <p:spPr bwMode="auto">
          <a:xfrm>
            <a:off x="5132364" y="3138301"/>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pic>
        <p:nvPicPr>
          <p:cNvPr id="71" name="Picture 7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 </a:t>
            </a:r>
            <a:r>
              <a:rPr lang="en-US" sz="2000" b="0" dirty="0">
                <a:solidFill>
                  <a:schemeClr val="bg2">
                    <a:lumMod val="50000"/>
                  </a:schemeClr>
                </a:solidFill>
              </a:rPr>
              <a:t>Processing Inbound Deliveries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2039426"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Manager</a:t>
            </a:r>
            <a:endParaRPr lang="en-US" sz="800" dirty="0">
              <a:solidFill>
                <a:srgbClr val="404040"/>
              </a:solidFill>
            </a:endParaRPr>
          </a:p>
        </p:txBody>
      </p:sp>
      <p:sp>
        <p:nvSpPr>
          <p:cNvPr id="81" name="Chevron 102"/>
          <p:cNvSpPr>
            <a:spLocks noChangeArrowheads="1"/>
          </p:cNvSpPr>
          <p:nvPr/>
        </p:nvSpPr>
        <p:spPr bwMode="auto">
          <a:xfrm>
            <a:off x="7627938" y="5249454"/>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pPr>
            <a:r>
              <a:rPr lang="en-US" sz="900" dirty="0">
                <a:solidFill>
                  <a:srgbClr val="404040"/>
                </a:solidFill>
              </a:rPr>
              <a:t>Inbound Logistics  </a:t>
            </a:r>
          </a:p>
          <a:p>
            <a:pPr>
              <a:buClr>
                <a:schemeClr val="accent1"/>
              </a:buClr>
              <a:buSzPct val="80000"/>
              <a:buFont typeface="Wingdings" pitchFamily="2" charset="2"/>
              <a:buNone/>
            </a:pP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6" name="Rectangle 77"/>
          <p:cNvSpPr>
            <a:spLocks noChangeArrowheads="1"/>
          </p:cNvSpPr>
          <p:nvPr/>
        </p:nvSpPr>
        <p:spPr bwMode="auto">
          <a:xfrm>
            <a:off x="5155490" y="2793528"/>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7" action="ppaction://hlinksldjump"/>
              </a:rPr>
              <a:t>Click here </a:t>
            </a:r>
            <a:r>
              <a:rPr lang="en-US" sz="900" dirty="0">
                <a:solidFill>
                  <a:schemeClr val="bg1"/>
                </a:solidFill>
                <a:latin typeface="BentonSans Regular"/>
                <a:cs typeface="BentonSans Regular"/>
              </a:rPr>
              <a:t>to hide process variants</a:t>
            </a:r>
          </a:p>
        </p:txBody>
      </p:sp>
      <p:sp>
        <p:nvSpPr>
          <p:cNvPr id="66" name="Oval 65">
            <a:hlinkClick r:id="rId8" action="ppaction://hlinksldjump" tooltip="The Processing Inbound Delivery for Externally-Managed Location variant allows you to receive the inbound delivery from the warehouse provider based on the inbound delivery notification. It is released automatically triggering goods receipt posting."/>
          </p:cNvPr>
          <p:cNvSpPr>
            <a:spLocks noChangeAspect="1"/>
          </p:cNvSpPr>
          <p:nvPr/>
        </p:nvSpPr>
        <p:spPr bwMode="gray">
          <a:xfrm>
            <a:off x="5185672" y="3391576"/>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4" name="Chevron 55"/>
          <p:cNvSpPr>
            <a:spLocks noChangeArrowheads="1"/>
          </p:cNvSpPr>
          <p:nvPr/>
        </p:nvSpPr>
        <p:spPr bwMode="auto">
          <a:xfrm>
            <a:off x="5087742" y="3085987"/>
            <a:ext cx="2454216" cy="829771"/>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72000">
              <a:spcBef>
                <a:spcPts val="300"/>
              </a:spcBef>
            </a:pPr>
            <a:r>
              <a:rPr lang="de-DE" altLang="zh-CN" sz="900" dirty="0"/>
              <a:t>Processing Inbound </a:t>
            </a:r>
            <a:r>
              <a:rPr lang="de-DE" altLang="zh-CN" sz="900" dirty="0" err="1"/>
              <a:t>Delivery</a:t>
            </a:r>
            <a:r>
              <a:rPr lang="de-DE" altLang="zh-CN" sz="900" dirty="0"/>
              <a:t> – </a:t>
            </a:r>
            <a:r>
              <a:rPr lang="de-DE" altLang="zh-CN" sz="900" dirty="0" err="1"/>
              <a:t>Based</a:t>
            </a:r>
            <a:r>
              <a:rPr lang="de-DE" altLang="zh-CN" sz="900" dirty="0"/>
              <a:t> on ASN </a:t>
            </a:r>
            <a:r>
              <a:rPr lang="de-DE" altLang="zh-CN" sz="900" dirty="0" err="1"/>
              <a:t>With</a:t>
            </a:r>
            <a:r>
              <a:rPr lang="de-DE" altLang="zh-CN" sz="900" dirty="0"/>
              <a:t> Task </a:t>
            </a:r>
            <a:r>
              <a:rPr lang="de-DE" altLang="zh-CN" sz="900" dirty="0" err="1"/>
              <a:t>Control</a:t>
            </a:r>
            <a:endParaRPr lang="de-DE" altLang="zh-CN" sz="900" dirty="0"/>
          </a:p>
          <a:p>
            <a:pPr marL="72000">
              <a:spcBef>
                <a:spcPts val="300"/>
              </a:spcBef>
            </a:pPr>
            <a:r>
              <a:rPr lang="de-DE" altLang="zh-CN" sz="900" dirty="0"/>
              <a:t>Processing </a:t>
            </a:r>
            <a:r>
              <a:rPr lang="de-DE" altLang="zh-CN" sz="900" dirty="0" err="1"/>
              <a:t>Inbound</a:t>
            </a:r>
            <a:r>
              <a:rPr lang="de-DE" altLang="zh-CN" sz="900" dirty="0"/>
              <a:t> </a:t>
            </a:r>
            <a:r>
              <a:rPr lang="de-DE" altLang="zh-CN" sz="900" dirty="0" err="1"/>
              <a:t>Delivery</a:t>
            </a:r>
            <a:r>
              <a:rPr lang="de-DE" altLang="zh-CN" sz="900" dirty="0"/>
              <a:t> </a:t>
            </a:r>
            <a:r>
              <a:rPr lang="de-DE" altLang="zh-CN" sz="900" dirty="0" err="1"/>
              <a:t>for</a:t>
            </a:r>
            <a:r>
              <a:rPr lang="de-DE" altLang="zh-CN" sz="900" dirty="0"/>
              <a:t> </a:t>
            </a:r>
            <a:r>
              <a:rPr lang="de-DE" altLang="zh-CN" sz="900" dirty="0" err="1"/>
              <a:t>Externally-Managed</a:t>
            </a:r>
            <a:r>
              <a:rPr lang="de-DE" altLang="zh-CN" sz="900" dirty="0"/>
              <a:t> Location</a:t>
            </a:r>
            <a:endParaRPr lang="en-US" sz="900" dirty="0"/>
          </a:p>
          <a:p>
            <a:pPr marL="142875" indent="142875">
              <a:spcBef>
                <a:spcPts val="300"/>
              </a:spcBef>
            </a:pPr>
            <a:endParaRPr lang="en-US" sz="900" dirty="0"/>
          </a:p>
        </p:txBody>
      </p:sp>
      <p:sp>
        <p:nvSpPr>
          <p:cNvPr id="54" name="TextBox 66"/>
          <p:cNvSpPr txBox="1">
            <a:spLocks noChangeArrowheads="1"/>
          </p:cNvSpPr>
          <p:nvPr/>
        </p:nvSpPr>
        <p:spPr bwMode="auto">
          <a:xfrm>
            <a:off x="1760926" y="4399866"/>
            <a:ext cx="4914194" cy="1164421"/>
          </a:xfrm>
          <a:prstGeom prst="rect">
            <a:avLst/>
          </a:prstGeom>
          <a:noFill/>
          <a:ln w="9525">
            <a:noFill/>
            <a:miter lim="800000"/>
            <a:headEnd/>
            <a:tailEnd/>
          </a:ln>
        </p:spPr>
        <p:txBody>
          <a:bodyPr wrap="square">
            <a:spAutoFit/>
          </a:bodyPr>
          <a:lstStyle/>
          <a:p>
            <a:pPr marL="0" lvl="1">
              <a:spcBef>
                <a:spcPts val="600"/>
              </a:spcBef>
              <a:buClrTx/>
              <a:buSzTx/>
              <a:buNone/>
            </a:pPr>
            <a:r>
              <a:rPr lang="en-US" sz="900" dirty="0"/>
              <a:t>The </a:t>
            </a:r>
            <a:r>
              <a:rPr lang="en-US" sz="900" b="1" dirty="0"/>
              <a:t>Processing Inbound Deliveries - Based on ASN without Task Control</a:t>
            </a:r>
            <a:r>
              <a:rPr lang="en-US" sz="900" dirty="0"/>
              <a:t> business process allows you to post received goods to stock based on an inbound delivery notification. With this process variant you record and confirm the receipt and processing of the supplier delivery in one short session. You post the goods receipt directly for the relevant purchase order. </a:t>
            </a:r>
          </a:p>
          <a:p>
            <a:pPr>
              <a:spcBef>
                <a:spcPts val="600"/>
              </a:spcBef>
            </a:pPr>
            <a:endParaRPr lang="en-US" sz="900" dirty="0"/>
          </a:p>
          <a:p>
            <a:pPr marL="228600" lvl="1" indent="-114300">
              <a:spcBef>
                <a:spcPts val="200"/>
              </a:spcBef>
              <a:buFont typeface="Arial" charset="0"/>
              <a:buChar char="•"/>
            </a:pPr>
            <a:endParaRPr lang="en-US" sz="900" dirty="0"/>
          </a:p>
        </p:txBody>
      </p:sp>
      <p:sp>
        <p:nvSpPr>
          <p:cNvPr id="5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59" name="Rectangle 58">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0"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pic>
        <p:nvPicPr>
          <p:cNvPr id="70" name="Picture 6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2"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3" name="Picture 68"/>
          <p:cNvPicPr>
            <a:picLocks noChangeAspect="1"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6966418" y="4513802"/>
            <a:ext cx="443833" cy="434956"/>
          </a:xfrm>
          <a:prstGeom prst="rect">
            <a:avLst/>
          </a:prstGeom>
          <a:noFill/>
          <a:ln w="9525">
            <a:noFill/>
            <a:miter lim="800000"/>
            <a:headEnd/>
            <a:tailEnd/>
          </a:ln>
        </p:spPr>
      </p:pic>
      <p:sp>
        <p:nvSpPr>
          <p:cNvPr id="74" name="TextBox 59">
            <a:hlinkClick r:id="rId17" action="ppaction://hlinksldjump"/>
          </p:cNvPr>
          <p:cNvSpPr txBox="1">
            <a:spLocks noChangeArrowheads="1"/>
          </p:cNvSpPr>
          <p:nvPr/>
        </p:nvSpPr>
        <p:spPr bwMode="auto">
          <a:xfrm>
            <a:off x="7324437" y="166173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75" name="TextBox 7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76"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77" name="Chevron 123">
            <a:hlinkClick r:id="rId18" action="ppaction://hlinksldjump"/>
          </p:cNvPr>
          <p:cNvSpPr>
            <a:spLocks noChangeArrowheads="1"/>
          </p:cNvSpPr>
          <p:nvPr/>
        </p:nvSpPr>
        <p:spPr bwMode="auto">
          <a:xfrm>
            <a:off x="4317438" y="193817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78" name="Chevron 123">
            <a:hlinkClick r:id="rId19" action="ppaction://hlinksldjump"/>
          </p:cNvPr>
          <p:cNvSpPr>
            <a:spLocks noChangeArrowheads="1"/>
          </p:cNvSpPr>
          <p:nvPr/>
        </p:nvSpPr>
        <p:spPr bwMode="auto">
          <a:xfrm>
            <a:off x="3469806" y="1938175"/>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79" name="Freeform 69"/>
          <p:cNvSpPr>
            <a:spLocks noChangeArrowheads="1"/>
          </p:cNvSpPr>
          <p:nvPr/>
        </p:nvSpPr>
        <p:spPr bwMode="auto">
          <a:xfrm>
            <a:off x="4143423"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Freeform 69"/>
          <p:cNvSpPr>
            <a:spLocks noChangeArrowheads="1"/>
          </p:cNvSpPr>
          <p:nvPr/>
        </p:nvSpPr>
        <p:spPr bwMode="auto">
          <a:xfrm>
            <a:off x="4981845"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20" action="ppaction://hlinksldjump"/>
          </p:cNvPr>
          <p:cNvSpPr>
            <a:spLocks noChangeArrowheads="1"/>
          </p:cNvSpPr>
          <p:nvPr/>
        </p:nvSpPr>
        <p:spPr bwMode="auto">
          <a:xfrm>
            <a:off x="2628999" y="193817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89" name="Chevron 123">
            <a:hlinkClick r:id="rId21" action="ppaction://hlinksldjump"/>
          </p:cNvPr>
          <p:cNvSpPr>
            <a:spLocks noChangeArrowheads="1"/>
          </p:cNvSpPr>
          <p:nvPr/>
        </p:nvSpPr>
        <p:spPr bwMode="auto">
          <a:xfrm>
            <a:off x="1788192" y="193817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95" name="Freeform 69"/>
          <p:cNvSpPr>
            <a:spLocks noChangeArrowheads="1"/>
          </p:cNvSpPr>
          <p:nvPr/>
        </p:nvSpPr>
        <p:spPr bwMode="auto">
          <a:xfrm>
            <a:off x="7395857" y="29596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Oval 99">
            <a:hlinkClick r:id="rId7" action="ppaction://hlinksldjump" tooltip="The warehouse manager confirms the receipt of an inbound delivery by posting a goods receipt. The system records the quantities as delivered, the inbound delivery as confirmed, and communicates the changes to invoicing, accounting, and supply control."/>
          </p:cNvPr>
          <p:cNvSpPr>
            <a:spLocks noChangeAspect="1"/>
          </p:cNvSpPr>
          <p:nvPr/>
        </p:nvSpPr>
        <p:spPr bwMode="gray">
          <a:xfrm>
            <a:off x="5819712" y="2626532"/>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04" name="Chevron 103"/>
          <p:cNvSpPr>
            <a:spLocks noChangeArrowheads="1"/>
          </p:cNvSpPr>
          <p:nvPr>
            <p:custDataLst>
              <p:tags r:id="rId1"/>
            </p:custDataLst>
          </p:nvPr>
        </p:nvSpPr>
        <p:spPr bwMode="auto">
          <a:xfrm>
            <a:off x="5214877" y="2011282"/>
            <a:ext cx="856372"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Post a goods receipt based on a delivery notification</a:t>
            </a:r>
            <a:endParaRPr lang="en-US" sz="800" dirty="0">
              <a:solidFill>
                <a:srgbClr val="404040"/>
              </a:solidFill>
            </a:endParaRPr>
          </a:p>
        </p:txBody>
      </p:sp>
      <p:sp>
        <p:nvSpPr>
          <p:cNvPr id="105" name="Oval 104">
            <a:hlinkClick r:id="rId7" action="ppaction://hlinksldjump" tooltip="The warehouse manager confirms the receipt of an inbound delivery by posting a goods receipt. The system records the quantities as delivered, the inbound delivery as confirmed, and communicates the changes to invoicing, accounting, and supply control."/>
          </p:cNvPr>
          <p:cNvSpPr>
            <a:spLocks noChangeAspect="1"/>
          </p:cNvSpPr>
          <p:nvPr/>
        </p:nvSpPr>
        <p:spPr bwMode="gray">
          <a:xfrm>
            <a:off x="5820387" y="26245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Chevron 123">
            <a:hlinkClick r:id="rId22" action="ppaction://hlinksldjump"/>
          </p:cNvPr>
          <p:cNvSpPr>
            <a:spLocks noChangeArrowheads="1"/>
          </p:cNvSpPr>
          <p:nvPr/>
        </p:nvSpPr>
        <p:spPr bwMode="auto">
          <a:xfrm>
            <a:off x="947044" y="1938175"/>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 </a:t>
            </a:r>
            <a:r>
              <a:rPr lang="en-US" sz="2000" b="0" dirty="0">
                <a:solidFill>
                  <a:schemeClr val="bg2">
                    <a:lumMod val="50000"/>
                  </a:schemeClr>
                </a:solidFill>
              </a:rPr>
              <a:t>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767857"/>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Inspector </a:t>
            </a:r>
            <a:br>
              <a:rPr lang="de-DE" sz="800" dirty="0">
                <a:solidFill>
                  <a:srgbClr val="404040"/>
                </a:solidFill>
              </a:rPr>
            </a:br>
            <a:r>
              <a:rPr lang="de-DE" sz="800" dirty="0">
                <a:solidFill>
                  <a:srgbClr val="404040"/>
                </a:solidFill>
              </a:rPr>
              <a:t>Quality Engineer </a:t>
            </a:r>
            <a:br>
              <a:rPr lang="de-DE" sz="800" dirty="0">
                <a:solidFill>
                  <a:srgbClr val="404040"/>
                </a:solidFill>
              </a:rPr>
            </a:br>
            <a:r>
              <a:rPr lang="de-DE" sz="800" dirty="0">
                <a:solidFill>
                  <a:srgbClr val="404040"/>
                </a:solidFill>
              </a:rPr>
              <a:t>Quality Manager</a:t>
            </a:r>
            <a:endParaRPr lang="en-US" sz="800" dirty="0">
              <a:solidFill>
                <a:srgbClr val="404040"/>
              </a:solidFill>
            </a:endParaRPr>
          </a:p>
        </p:txBody>
      </p:sp>
      <p:sp>
        <p:nvSpPr>
          <p:cNvPr id="81" name="Chevron 102"/>
          <p:cNvSpPr>
            <a:spLocks noChangeArrowheads="1"/>
          </p:cNvSpPr>
          <p:nvPr/>
        </p:nvSpPr>
        <p:spPr bwMode="auto">
          <a:xfrm>
            <a:off x="7613870" y="51718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  </a:t>
            </a:r>
          </a:p>
          <a:p>
            <a:pPr>
              <a:buClr>
                <a:schemeClr val="accent1"/>
              </a:buClr>
              <a:buSzPct val="80000"/>
              <a:buFont typeface="Wingdings" pitchFamily="2" charset="2"/>
              <a:buNone/>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9" action="ppaction://hlinksldjump"/>
          </p:cNvPr>
          <p:cNvSpPr>
            <a:spLocks noChangeArrowheads="1"/>
          </p:cNvSpPr>
          <p:nvPr/>
        </p:nvSpPr>
        <p:spPr bwMode="auto">
          <a:xfrm>
            <a:off x="4368596" y="168756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62" name="Chevron 123">
            <a:hlinkClick r:id="rId10" action="ppaction://hlinksldjump"/>
          </p:cNvPr>
          <p:cNvSpPr>
            <a:spLocks noChangeArrowheads="1"/>
          </p:cNvSpPr>
          <p:nvPr/>
        </p:nvSpPr>
        <p:spPr bwMode="auto">
          <a:xfrm>
            <a:off x="3520964" y="1687562"/>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82" name="Freeform 69"/>
          <p:cNvSpPr>
            <a:spLocks noChangeArrowheads="1"/>
          </p:cNvSpPr>
          <p:nvPr/>
        </p:nvSpPr>
        <p:spPr bwMode="auto">
          <a:xfrm>
            <a:off x="4194581" y="24339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69"/>
          <p:cNvSpPr>
            <a:spLocks noChangeArrowheads="1"/>
          </p:cNvSpPr>
          <p:nvPr/>
        </p:nvSpPr>
        <p:spPr bwMode="auto">
          <a:xfrm>
            <a:off x="5033003" y="24339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8" name="Chevron 123">
            <a:hlinkClick r:id="rId11" action="ppaction://hlinksldjump"/>
          </p:cNvPr>
          <p:cNvSpPr>
            <a:spLocks noChangeArrowheads="1"/>
          </p:cNvSpPr>
          <p:nvPr/>
        </p:nvSpPr>
        <p:spPr bwMode="auto">
          <a:xfrm>
            <a:off x="2680157" y="168756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92" name="Chevron 123">
            <a:hlinkClick r:id="rId12" action="ppaction://hlinksldjump"/>
          </p:cNvPr>
          <p:cNvSpPr>
            <a:spLocks noChangeArrowheads="1"/>
          </p:cNvSpPr>
          <p:nvPr/>
        </p:nvSpPr>
        <p:spPr bwMode="auto">
          <a:xfrm>
            <a:off x="5209402" y="168756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sp>
        <p:nvSpPr>
          <p:cNvPr id="93" name="Chevron 123">
            <a:hlinkClick r:id="rId13" action="ppaction://hlinksldjump"/>
          </p:cNvPr>
          <p:cNvSpPr>
            <a:spLocks noChangeArrowheads="1"/>
          </p:cNvSpPr>
          <p:nvPr/>
        </p:nvSpPr>
        <p:spPr bwMode="auto">
          <a:xfrm>
            <a:off x="1839350" y="168756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94" name="Freeform 69"/>
          <p:cNvSpPr>
            <a:spLocks noChangeArrowheads="1"/>
          </p:cNvSpPr>
          <p:nvPr/>
        </p:nvSpPr>
        <p:spPr bwMode="auto">
          <a:xfrm>
            <a:off x="5876333" y="24339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Chevron 44"/>
          <p:cNvSpPr>
            <a:spLocks noChangeArrowheads="1"/>
          </p:cNvSpPr>
          <p:nvPr/>
        </p:nvSpPr>
        <p:spPr bwMode="auto">
          <a:xfrm>
            <a:off x="5205327" y="2604388"/>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Inspections</a:t>
            </a:r>
          </a:p>
        </p:txBody>
      </p:sp>
      <p:sp>
        <p:nvSpPr>
          <p:cNvPr id="96" name="Chevron 95"/>
          <p:cNvSpPr>
            <a:spLocks noChangeArrowheads="1"/>
          </p:cNvSpPr>
          <p:nvPr>
            <p:custDataLst>
              <p:tags r:id="rId1"/>
            </p:custDataLst>
          </p:nvPr>
        </p:nvSpPr>
        <p:spPr bwMode="auto">
          <a:xfrm>
            <a:off x="6930258" y="291893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Decide about quality</a:t>
            </a:r>
          </a:p>
        </p:txBody>
      </p:sp>
      <p:sp>
        <p:nvSpPr>
          <p:cNvPr id="97" name="Chevron 96"/>
          <p:cNvSpPr>
            <a:spLocks noChangeArrowheads="1"/>
          </p:cNvSpPr>
          <p:nvPr>
            <p:custDataLst>
              <p:tags r:id="rId2"/>
            </p:custDataLst>
          </p:nvPr>
        </p:nvSpPr>
        <p:spPr bwMode="auto">
          <a:xfrm>
            <a:off x="6142378" y="291893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inspection results</a:t>
            </a:r>
          </a:p>
        </p:txBody>
      </p:sp>
      <p:sp>
        <p:nvSpPr>
          <p:cNvPr id="98" name="Chevron 97"/>
          <p:cNvSpPr>
            <a:spLocks noChangeArrowheads="1"/>
          </p:cNvSpPr>
          <p:nvPr>
            <p:custDataLst>
              <p:tags r:id="rId3"/>
            </p:custDataLst>
          </p:nvPr>
        </p:nvSpPr>
        <p:spPr bwMode="auto">
          <a:xfrm>
            <a:off x="5354499" y="291893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Inspect samples</a:t>
            </a:r>
          </a:p>
        </p:txBody>
      </p:sp>
      <p:sp>
        <p:nvSpPr>
          <p:cNvPr id="99" name="TextBox 59">
            <a:hlinkClick r:id="rId14" action="ppaction://hlinksldjump"/>
          </p:cNvPr>
          <p:cNvSpPr txBox="1">
            <a:spLocks noChangeArrowheads="1"/>
          </p:cNvSpPr>
          <p:nvPr/>
        </p:nvSpPr>
        <p:spPr bwMode="auto">
          <a:xfrm>
            <a:off x="7431129" y="256137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00" name="Oval 99">
            <a:hlinkClick r:id="rId15" action="ppaction://hlinksldjump" tooltip="The inspector records the inspection results in the form of measured values, quality codes, or textual descriptions."/>
          </p:cNvPr>
          <p:cNvSpPr>
            <a:spLocks noChangeAspect="1"/>
          </p:cNvSpPr>
          <p:nvPr/>
        </p:nvSpPr>
        <p:spPr bwMode="gray">
          <a:xfrm>
            <a:off x="6737825" y="353222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Oval 100">
            <a:hlinkClick r:id="rId15" action="ppaction://hlinksldjump" tooltip="The quality engineer or the quality manager makes a decision about the quality of the inspected goods and initiates corrective and preventive actions, if necessary."/>
          </p:cNvPr>
          <p:cNvSpPr>
            <a:spLocks noChangeAspect="1"/>
          </p:cNvSpPr>
          <p:nvPr/>
        </p:nvSpPr>
        <p:spPr bwMode="gray">
          <a:xfrm>
            <a:off x="7532893" y="35293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Oval 101">
            <a:hlinkClick r:id="rId15" action="ppaction://hlinksldjump" tooltip="The inspector inspects the samples."/>
          </p:cNvPr>
          <p:cNvSpPr>
            <a:spLocks noChangeAspect="1"/>
          </p:cNvSpPr>
          <p:nvPr/>
        </p:nvSpPr>
        <p:spPr bwMode="gray">
          <a:xfrm>
            <a:off x="5942757" y="352647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 name="Group 3"/>
          <p:cNvGrpSpPr/>
          <p:nvPr/>
        </p:nvGrpSpPr>
        <p:grpSpPr>
          <a:xfrm>
            <a:off x="6983204" y="4524375"/>
            <a:ext cx="407988" cy="407988"/>
            <a:chOff x="6983204" y="4524375"/>
            <a:chExt cx="407988" cy="407988"/>
          </a:xfrm>
        </p:grpSpPr>
        <p:pic>
          <p:nvPicPr>
            <p:cNvPr id="104" name="Picture 63" descr="16"/>
            <p:cNvPicPr>
              <a:picLocks noChangeAspect="1" noChangeArrowheads="1"/>
            </p:cNvPicPr>
            <p:nvPr/>
          </p:nvPicPr>
          <p:blipFill>
            <a:blip r:embed="rId16" cstate="print"/>
            <a:srcRect/>
            <a:stretch>
              <a:fillRect/>
            </a:stretch>
          </p:blipFill>
          <p:spPr bwMode="auto">
            <a:xfrm>
              <a:off x="6986379" y="4527550"/>
              <a:ext cx="401638" cy="401638"/>
            </a:xfrm>
            <a:prstGeom prst="rect">
              <a:avLst/>
            </a:prstGeom>
            <a:noFill/>
            <a:ln w="9525">
              <a:noFill/>
              <a:miter lim="800000"/>
              <a:headEnd/>
              <a:tailEnd/>
            </a:ln>
          </p:spPr>
        </p:pic>
        <p:sp>
          <p:nvSpPr>
            <p:cNvPr id="105" name="AutoShape 74"/>
            <p:cNvSpPr>
              <a:spLocks noChangeArrowheads="1"/>
            </p:cNvSpPr>
            <p:nvPr/>
          </p:nvSpPr>
          <p:spPr bwMode="auto">
            <a:xfrm>
              <a:off x="6983204" y="452437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sp>
        <p:nvSpPr>
          <p:cNvPr id="54" name="TextBox 66"/>
          <p:cNvSpPr txBox="1">
            <a:spLocks noChangeArrowheads="1"/>
          </p:cNvSpPr>
          <p:nvPr/>
        </p:nvSpPr>
        <p:spPr bwMode="auto">
          <a:xfrm>
            <a:off x="1769553" y="4314227"/>
            <a:ext cx="4914194" cy="2543773"/>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The </a:t>
            </a:r>
            <a:r>
              <a:rPr lang="en-US" sz="900" b="1" dirty="0"/>
              <a:t>Processing Inspections</a:t>
            </a:r>
            <a:r>
              <a:rPr lang="en-US" sz="900" dirty="0"/>
              <a:t> business process allows you to process, monitor, and analyze inspections of products: </a:t>
            </a:r>
          </a:p>
          <a:p>
            <a:pPr marL="228600" lvl="1" indent="-114300">
              <a:lnSpc>
                <a:spcPct val="90000"/>
              </a:lnSpc>
              <a:spcBef>
                <a:spcPct val="60000"/>
              </a:spcBef>
              <a:buClr>
                <a:srgbClr val="4DB6EF"/>
              </a:buClr>
              <a:buFont typeface="Wingdings" pitchFamily="2" charset="2"/>
              <a:buChar char="l"/>
            </a:pPr>
            <a:r>
              <a:rPr lang="de-DE" sz="900" dirty="0"/>
              <a:t>Inspections at goods receipt</a:t>
            </a:r>
            <a:br>
              <a:rPr lang="de-DE" sz="900" dirty="0"/>
            </a:br>
            <a:r>
              <a:rPr lang="en-US" sz="900" dirty="0"/>
              <a:t>Receiving inspections for supplier deliveries, first articles, customer returns, and stock transfers</a:t>
            </a:r>
            <a:endParaRPr lang="de-DE" sz="900" dirty="0"/>
          </a:p>
          <a:p>
            <a:pPr marL="228600" lvl="1" indent="-114300">
              <a:lnSpc>
                <a:spcPct val="90000"/>
              </a:lnSpc>
              <a:spcBef>
                <a:spcPct val="60000"/>
              </a:spcBef>
              <a:buClr>
                <a:srgbClr val="4DB6EF"/>
              </a:buClr>
              <a:buFont typeface="Wingdings" pitchFamily="2" charset="2"/>
              <a:buChar char="l"/>
            </a:pPr>
            <a:r>
              <a:rPr lang="de-DE" sz="900" dirty="0"/>
              <a:t>Inspections in production</a:t>
            </a:r>
            <a:br>
              <a:rPr lang="de-DE" sz="900" dirty="0"/>
            </a:br>
            <a:r>
              <a:rPr lang="en-US" sz="900" dirty="0"/>
              <a:t>In-process control and final inspections for production </a:t>
            </a:r>
            <a:endParaRPr lang="de-DE" sz="900" dirty="0"/>
          </a:p>
          <a:p>
            <a:pPr marL="228600" lvl="1" indent="-114300">
              <a:lnSpc>
                <a:spcPct val="90000"/>
              </a:lnSpc>
              <a:spcBef>
                <a:spcPct val="60000"/>
              </a:spcBef>
              <a:buClr>
                <a:srgbClr val="4DB6EF"/>
              </a:buClr>
              <a:buFont typeface="Wingdings" pitchFamily="2" charset="2"/>
              <a:buChar char="l"/>
            </a:pPr>
            <a:r>
              <a:rPr lang="de-DE" sz="900" dirty="0"/>
              <a:t>Inspections in shipping</a:t>
            </a:r>
            <a:br>
              <a:rPr lang="de-DE" sz="900" dirty="0"/>
            </a:br>
            <a:r>
              <a:rPr lang="en-US" sz="900" dirty="0"/>
              <a:t>Final inspections for customer shipments</a:t>
            </a:r>
          </a:p>
          <a:p>
            <a:pPr>
              <a:lnSpc>
                <a:spcPct val="90000"/>
              </a:lnSpc>
              <a:spcBef>
                <a:spcPct val="60000"/>
              </a:spcBef>
              <a:buClr>
                <a:schemeClr val="accent1"/>
              </a:buClr>
              <a:buFont typeface="Wingdings" pitchFamily="2" charset="2"/>
              <a:buNone/>
            </a:pPr>
            <a:r>
              <a:rPr lang="en-US" sz="900" dirty="0"/>
              <a:t>As part of this process, you inspect the samples taken for inspection, record results, make a decision about the quality of the inspected goods, and, if necessary, trigger corrective or preventive actions. </a:t>
            </a:r>
          </a:p>
          <a:p>
            <a:pPr>
              <a:lnSpc>
                <a:spcPct val="90000"/>
              </a:lnSpc>
              <a:spcBef>
                <a:spcPct val="60000"/>
              </a:spcBef>
              <a:buClr>
                <a:schemeClr val="accent1"/>
              </a:buClr>
              <a:buFont typeface="Wingdings" pitchFamily="2" charset="2"/>
              <a:buNone/>
            </a:pPr>
            <a:r>
              <a:rPr lang="en-US" sz="900" dirty="0"/>
              <a:t>Planned  inspections are triggered automatically based on a suitable logistics or production model. </a:t>
            </a:r>
            <a:br>
              <a:rPr lang="en-US" sz="900" dirty="0"/>
            </a:br>
            <a:r>
              <a:rPr lang="en-US" sz="900" dirty="0"/>
              <a:t>Unplanned inspections are triggered manually by the user. </a:t>
            </a:r>
          </a:p>
        </p:txBody>
      </p:sp>
      <p:sp>
        <p:nvSpPr>
          <p:cNvPr id="5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60" name="Rectangle 59">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79"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7"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9" name="Chevron 123">
            <a:hlinkClick r:id="rId22" action="ppaction://hlinksldjump"/>
          </p:cNvPr>
          <p:cNvSpPr>
            <a:spLocks noChangeArrowheads="1"/>
          </p:cNvSpPr>
          <p:nvPr/>
        </p:nvSpPr>
        <p:spPr bwMode="auto">
          <a:xfrm>
            <a:off x="991331" y="168756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pic>
        <p:nvPicPr>
          <p:cNvPr id="63" name="Picture 6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7" name="Chevron 44"/>
          <p:cNvSpPr>
            <a:spLocks noChangeArrowheads="1"/>
          </p:cNvSpPr>
          <p:nvPr/>
        </p:nvSpPr>
        <p:spPr bwMode="auto">
          <a:xfrm>
            <a:off x="4355011" y="1868173"/>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 Outbound</a:t>
            </a:r>
          </a:p>
        </p:txBody>
      </p:sp>
      <p:sp>
        <p:nvSpPr>
          <p:cNvPr id="85" name="Chevron 84"/>
          <p:cNvSpPr>
            <a:spLocks noChangeArrowheads="1"/>
          </p:cNvSpPr>
          <p:nvPr>
            <p:custDataLst>
              <p:tags r:id="rId1"/>
            </p:custDataLst>
          </p:nvPr>
        </p:nvSpPr>
        <p:spPr bwMode="auto">
          <a:xfrm>
            <a:off x="4524536" y="223964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Outbound Delivery</a:t>
            </a:r>
          </a:p>
        </p:txBody>
      </p:sp>
      <p:sp>
        <p:nvSpPr>
          <p:cNvPr id="86" name="Chevron 84"/>
          <p:cNvSpPr>
            <a:spLocks noChangeArrowheads="1"/>
          </p:cNvSpPr>
          <p:nvPr>
            <p:custDataLst>
              <p:tags r:id="rId2"/>
            </p:custDataLst>
          </p:nvPr>
        </p:nvSpPr>
        <p:spPr bwMode="auto">
          <a:xfrm>
            <a:off x="5295583" y="223964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Warehouse Tasks (Optional) / Post Goods Issue</a:t>
            </a:r>
          </a:p>
        </p:txBody>
      </p:sp>
      <p:sp>
        <p:nvSpPr>
          <p:cNvPr id="87" name="Chevron 84"/>
          <p:cNvSpPr>
            <a:spLocks noChangeArrowheads="1"/>
          </p:cNvSpPr>
          <p:nvPr>
            <p:custDataLst>
              <p:tags r:id="rId3"/>
            </p:custDataLst>
          </p:nvPr>
        </p:nvSpPr>
        <p:spPr bwMode="auto">
          <a:xfrm>
            <a:off x="6065107" y="223964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Outbound Delivery</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1892826"/>
          </a:xfrm>
          <a:prstGeom prst="rect">
            <a:avLst/>
          </a:prstGeom>
          <a:noFill/>
          <a:ln w="9525">
            <a:noFill/>
            <a:miter lim="800000"/>
            <a:headEnd/>
            <a:tailEnd/>
          </a:ln>
        </p:spPr>
        <p:txBody>
          <a:bodyPr>
            <a:spAutoFit/>
          </a:bodyPr>
          <a:lstStyle/>
          <a:p>
            <a:pPr>
              <a:defRPr/>
            </a:pPr>
            <a:r>
              <a:rPr lang="en-US" sz="900" dirty="0">
                <a:ea typeface="Arial Unicode MS" pitchFamily="34" charset="-122"/>
                <a:cs typeface="Arial Unicode MS" pitchFamily="34" charset="-122"/>
              </a:rPr>
              <a:t>For midsize companies with multiple sites, this process allows the transfer of stock from site to site using the outbound and inbound processes. </a:t>
            </a:r>
          </a:p>
          <a:p>
            <a:pPr>
              <a:defRPr/>
            </a:pPr>
            <a:r>
              <a:rPr lang="en-US" sz="900" dirty="0">
                <a:ea typeface="Arial Unicode MS" pitchFamily="34" charset="-122"/>
                <a:cs typeface="Arial Unicode MS" pitchFamily="34" charset="-122"/>
              </a:rPr>
              <a:t>You can improve customer service levels while reducing overall inventory levels. Stock transfers enable smooth operations in order fulfillment and manufacturing. </a:t>
            </a:r>
          </a:p>
          <a:p>
            <a:pPr>
              <a:defRPr/>
            </a:pPr>
            <a:r>
              <a:rPr lang="en-US" sz="900" dirty="0">
                <a:ea typeface="Arial Unicode MS" pitchFamily="34" charset="-122"/>
                <a:cs typeface="Arial Unicode MS" pitchFamily="34" charset="-122"/>
              </a:rPr>
              <a:t>SAP Business </a:t>
            </a:r>
            <a:r>
              <a:rPr lang="en-US" sz="900" dirty="0" err="1">
                <a:ea typeface="Arial Unicode MS" pitchFamily="34" charset="-122"/>
                <a:cs typeface="Arial Unicode MS" pitchFamily="34" charset="-122"/>
              </a:rPr>
              <a:t>ByDesign</a:t>
            </a:r>
            <a:r>
              <a:rPr lang="en-US" sz="900" dirty="0">
                <a:ea typeface="Arial Unicode MS" pitchFamily="34" charset="-122"/>
                <a:cs typeface="Arial Unicode MS" pitchFamily="34" charset="-122"/>
              </a:rPr>
              <a:t> helps efficiently manage </a:t>
            </a:r>
            <a:r>
              <a:rPr lang="en-US" sz="900" dirty="0" err="1">
                <a:ea typeface="Arial Unicode MS" pitchFamily="34" charset="-122"/>
                <a:cs typeface="Arial Unicode MS" pitchFamily="34" charset="-122"/>
              </a:rPr>
              <a:t>intracompany</a:t>
            </a:r>
            <a:r>
              <a:rPr lang="en-US" sz="900" dirty="0">
                <a:ea typeface="Arial Unicode MS" pitchFamily="34" charset="-122"/>
                <a:cs typeface="Arial Unicode MS" pitchFamily="34" charset="-122"/>
              </a:rPr>
              <a:t> stock transfer: From order creation, outbound processing in one site and inbound processing in the other site. </a:t>
            </a:r>
          </a:p>
        </p:txBody>
      </p:sp>
      <p:sp>
        <p:nvSpPr>
          <p:cNvPr id="129" name="TextBox 56"/>
          <p:cNvSpPr txBox="1">
            <a:spLocks noChangeArrowheads="1"/>
          </p:cNvSpPr>
          <p:nvPr/>
        </p:nvSpPr>
        <p:spPr bwMode="auto">
          <a:xfrm>
            <a:off x="4306888" y="4170363"/>
            <a:ext cx="4700587" cy="271766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228600" lvl="1" indent="-114300">
              <a:lnSpc>
                <a:spcPct val="90000"/>
              </a:lnSpc>
              <a:spcBef>
                <a:spcPts val="600"/>
              </a:spcBef>
              <a:buClr>
                <a:srgbClr val="4DB6EF"/>
              </a:buClr>
              <a:buFont typeface="Wingdings" pitchFamily="2" charset="2"/>
              <a:buChar char="l"/>
            </a:pPr>
            <a:r>
              <a:rPr lang="en-US" sz="900" dirty="0"/>
              <a:t>Material flow analysis and exception-driven approach provides planners with comprehensive decision support</a:t>
            </a:r>
            <a:endParaRPr lang="de-DE" altLang="zh-CN" sz="900" dirty="0"/>
          </a:p>
          <a:p>
            <a:pPr marL="228600" lvl="1" indent="-114300">
              <a:lnSpc>
                <a:spcPct val="90000"/>
              </a:lnSpc>
              <a:spcBef>
                <a:spcPts val="600"/>
              </a:spcBef>
              <a:buClr>
                <a:srgbClr val="4DB6EF"/>
              </a:buClr>
              <a:buFont typeface="Wingdings" pitchFamily="2" charset="2"/>
              <a:buChar char="l"/>
            </a:pPr>
            <a:r>
              <a:rPr lang="en-US" sz="900" dirty="0"/>
              <a:t>Goods in transit can be checked in the stock overview. This in-transit stock is valuated across the whole stock transfer process:  It belongs to the stock of the sender until it arrives at the receiver and is posted into the receiver’s stock. Naturally both sender and receiver belong to the same company in this scenario meaning that the stock value at company level does not change. </a:t>
            </a:r>
          </a:p>
          <a:p>
            <a:pPr marL="228600" lvl="1" indent="-114300">
              <a:lnSpc>
                <a:spcPct val="90000"/>
              </a:lnSpc>
              <a:spcBef>
                <a:spcPts val="600"/>
              </a:spcBef>
              <a:buClr>
                <a:srgbClr val="4DB6EF"/>
              </a:buClr>
              <a:buFont typeface="Wingdings" pitchFamily="2" charset="2"/>
              <a:buChar char="l"/>
            </a:pPr>
            <a:r>
              <a:rPr lang="en-US" sz="900" dirty="0"/>
              <a:t>When you create the outbound delivery, an advised inbound delivery notification is created in the receiving site automatically</a:t>
            </a:r>
          </a:p>
          <a:p>
            <a:pPr marL="228600" lvl="1" indent="-114300">
              <a:lnSpc>
                <a:spcPct val="90000"/>
              </a:lnSpc>
              <a:spcBef>
                <a:spcPts val="600"/>
              </a:spcBef>
              <a:buClr>
                <a:srgbClr val="4DB6EF"/>
              </a:buClr>
              <a:buFont typeface="Wingdings" pitchFamily="2" charset="2"/>
              <a:buChar char="l"/>
            </a:pPr>
            <a:r>
              <a:rPr lang="en-US" sz="900" dirty="0"/>
              <a:t>Built in analytics and reports such as stock overview, confirmation journals, and batch where-used lists</a:t>
            </a:r>
          </a:p>
          <a:p>
            <a:pPr marL="228600" lvl="1" indent="-114300">
              <a:lnSpc>
                <a:spcPct val="90000"/>
              </a:lnSpc>
              <a:spcBef>
                <a:spcPts val="600"/>
              </a:spcBef>
              <a:buClr>
                <a:srgbClr val="4DB6EF"/>
              </a:buClr>
              <a:buFont typeface="Wingdings" pitchFamily="2" charset="2"/>
              <a:buChar char="l"/>
            </a:pPr>
            <a:r>
              <a:rPr lang="en-US" sz="900" dirty="0"/>
              <a:t>With the introduction of planned stock transfer topic , intra company stock transfers could also be initiated as an outcome of planning – which is an integral part of day to day operations of distribution focused industries</a:t>
            </a:r>
          </a:p>
          <a:p>
            <a:pPr marL="228600" lvl="1" indent="-114300">
              <a:lnSpc>
                <a:spcPct val="90000"/>
              </a:lnSpc>
              <a:spcBef>
                <a:spcPts val="600"/>
              </a:spcBef>
              <a:buClr>
                <a:srgbClr val="4DB6EF"/>
              </a:buClr>
              <a:buFont typeface="Wingdings" pitchFamily="2" charset="2"/>
              <a:buChar char="l"/>
            </a:pPr>
            <a:r>
              <a:rPr lang="en-US" sz="900" dirty="0"/>
              <a:t>Planned stock transfer is expected to enhance scale and reduce manual load and be a key enabler for distribution focused industries.</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38" name="Chevron 83"/>
          <p:cNvSpPr>
            <a:spLocks noChangeArrowheads="1"/>
          </p:cNvSpPr>
          <p:nvPr/>
        </p:nvSpPr>
        <p:spPr bwMode="auto">
          <a:xfrm>
            <a:off x="6800716" y="1868489"/>
            <a:ext cx="1747166" cy="140378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 Inbound</a:t>
            </a:r>
          </a:p>
        </p:txBody>
      </p:sp>
      <p:sp>
        <p:nvSpPr>
          <p:cNvPr id="39" name="Chevron 83"/>
          <p:cNvSpPr>
            <a:spLocks noChangeArrowheads="1"/>
          </p:cNvSpPr>
          <p:nvPr/>
        </p:nvSpPr>
        <p:spPr bwMode="auto">
          <a:xfrm>
            <a:off x="2717547" y="1868489"/>
            <a:ext cx="1747166" cy="140378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46" name="Chevron 84"/>
          <p:cNvSpPr>
            <a:spLocks noChangeArrowheads="1"/>
          </p:cNvSpPr>
          <p:nvPr>
            <p:custDataLst>
              <p:tags r:id="rId4"/>
            </p:custDataLst>
          </p:nvPr>
        </p:nvSpPr>
        <p:spPr bwMode="auto">
          <a:xfrm>
            <a:off x="7701249" y="223964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Warehouse Tasks (Optional) / Post Goods Receipt</a:t>
            </a:r>
          </a:p>
        </p:txBody>
      </p:sp>
      <p:sp>
        <p:nvSpPr>
          <p:cNvPr id="48" name="Chevron 84"/>
          <p:cNvSpPr>
            <a:spLocks noChangeArrowheads="1"/>
          </p:cNvSpPr>
          <p:nvPr>
            <p:custDataLst>
              <p:tags r:id="rId5"/>
            </p:custDataLst>
          </p:nvPr>
        </p:nvSpPr>
        <p:spPr bwMode="auto">
          <a:xfrm>
            <a:off x="6930623" y="223964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Advised Inbound Delivery Notification</a:t>
            </a:r>
          </a:p>
        </p:txBody>
      </p:sp>
      <p:sp>
        <p:nvSpPr>
          <p:cNvPr id="52" name="Chevron 84"/>
          <p:cNvSpPr>
            <a:spLocks noChangeArrowheads="1"/>
          </p:cNvSpPr>
          <p:nvPr>
            <p:custDataLst>
              <p:tags r:id="rId6"/>
            </p:custDataLst>
          </p:nvPr>
        </p:nvSpPr>
        <p:spPr bwMode="auto">
          <a:xfrm>
            <a:off x="3615206" y="223964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Product Availability</a:t>
            </a:r>
          </a:p>
        </p:txBody>
      </p:sp>
      <p:sp>
        <p:nvSpPr>
          <p:cNvPr id="53" name="Chevron 84"/>
          <p:cNvSpPr>
            <a:spLocks noChangeArrowheads="1"/>
          </p:cNvSpPr>
          <p:nvPr>
            <p:custDataLst>
              <p:tags r:id="rId7"/>
            </p:custDataLst>
          </p:nvPr>
        </p:nvSpPr>
        <p:spPr bwMode="auto">
          <a:xfrm>
            <a:off x="2844578" y="223964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Stock Transfer Order</a:t>
            </a:r>
          </a:p>
        </p:txBody>
      </p:sp>
      <p:pic>
        <p:nvPicPr>
          <p:cNvPr id="54" name="Picture 118" descr="sales"/>
          <p:cNvPicPr>
            <a:picLocks noChangeAspect="1" noChangeArrowheads="1"/>
          </p:cNvPicPr>
          <p:nvPr>
            <p:custDataLst>
              <p:tags r:id="rId8"/>
            </p:custDataLst>
          </p:nvPr>
        </p:nvPicPr>
        <p:blipFill>
          <a:blip r:embed="rId15" cstate="print"/>
          <a:stretch>
            <a:fillRect/>
          </a:stretch>
        </p:blipFill>
        <p:spPr bwMode="auto">
          <a:xfrm>
            <a:off x="6833412" y="3030725"/>
            <a:ext cx="731520" cy="731520"/>
          </a:xfrm>
          <a:prstGeom prst="rect">
            <a:avLst/>
          </a:prstGeom>
          <a:noFill/>
          <a:ln w="9525">
            <a:noFill/>
            <a:miter lim="800000"/>
            <a:headEnd/>
            <a:tailEnd/>
          </a:ln>
        </p:spPr>
      </p:pic>
      <p:pic>
        <p:nvPicPr>
          <p:cNvPr id="62" name="Picture 118" descr="sales"/>
          <p:cNvPicPr>
            <a:picLocks noChangeAspect="1" noChangeArrowheads="1"/>
          </p:cNvPicPr>
          <p:nvPr>
            <p:custDataLst>
              <p:tags r:id="rId9"/>
            </p:custDataLst>
          </p:nvPr>
        </p:nvPicPr>
        <p:blipFill>
          <a:blip r:embed="rId15" cstate="print"/>
          <a:stretch>
            <a:fillRect/>
          </a:stretch>
        </p:blipFill>
        <p:spPr bwMode="auto">
          <a:xfrm>
            <a:off x="4392137" y="3030725"/>
            <a:ext cx="731520" cy="731520"/>
          </a:xfrm>
          <a:prstGeom prst="rect">
            <a:avLst/>
          </a:prstGeom>
          <a:noFill/>
          <a:ln w="9525">
            <a:noFill/>
            <a:miter lim="800000"/>
            <a:headEnd/>
            <a:tailEnd/>
          </a:ln>
        </p:spPr>
      </p:pic>
      <p:pic>
        <p:nvPicPr>
          <p:cNvPr id="64" name="Picture 65" descr="supply_chain_planning_and_control"/>
          <p:cNvPicPr preferRelativeResize="0">
            <a:picLocks noChangeAspect="1" noChangeArrowheads="1"/>
          </p:cNvPicPr>
          <p:nvPr/>
        </p:nvPicPr>
        <p:blipFill>
          <a:blip r:embed="rId16" cstate="print"/>
          <a:stretch>
            <a:fillRect/>
          </a:stretch>
        </p:blipFill>
        <p:spPr bwMode="auto">
          <a:xfrm>
            <a:off x="2801532" y="3066725"/>
            <a:ext cx="720000" cy="720000"/>
          </a:xfrm>
          <a:prstGeom prst="rect">
            <a:avLst/>
          </a:prstGeom>
          <a:noFill/>
          <a:ln w="9525">
            <a:noFill/>
            <a:miter lim="800000"/>
            <a:headEnd/>
            <a:tailEnd/>
          </a:ln>
        </p:spPr>
      </p:pic>
      <p:pic>
        <p:nvPicPr>
          <p:cNvPr id="40" name="Picture 39" descr="scenario_60pxgrün.png"/>
          <p:cNvPicPr>
            <a:picLocks noChangeAspect="1"/>
          </p:cNvPicPr>
          <p:nvPr/>
        </p:nvPicPr>
        <p:blipFill>
          <a:blip r:embed="rId17" cstate="print"/>
          <a:stretch>
            <a:fillRect/>
          </a:stretch>
        </p:blipFill>
        <p:spPr>
          <a:xfrm>
            <a:off x="366458" y="4843266"/>
            <a:ext cx="180000" cy="180000"/>
          </a:xfrm>
          <a:prstGeom prst="rect">
            <a:avLst/>
          </a:prstGeom>
        </p:spPr>
      </p:pic>
      <p:sp>
        <p:nvSpPr>
          <p:cNvPr id="4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45" name="TextBox 44"/>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0" name="Picture 49"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51" name="Rectangle 57">
            <a:hlinkClick r:id="rId19"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9" name="Rectangle 55">
            <a:hlinkClick r:id="rId20"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0"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pic>
        <p:nvPicPr>
          <p:cNvPr id="61" name="Picture 6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0"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36" name="Chevron 44"/>
          <p:cNvSpPr>
            <a:spLocks noChangeArrowheads="1"/>
          </p:cNvSpPr>
          <p:nvPr/>
        </p:nvSpPr>
        <p:spPr bwMode="auto">
          <a:xfrm>
            <a:off x="1031357" y="1868174"/>
            <a:ext cx="1802073" cy="1396372"/>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Supply</a:t>
            </a:r>
          </a:p>
        </p:txBody>
      </p:sp>
      <p:sp>
        <p:nvSpPr>
          <p:cNvPr id="37" name="Chevron 36"/>
          <p:cNvSpPr>
            <a:spLocks noChangeArrowheads="1"/>
          </p:cNvSpPr>
          <p:nvPr>
            <p:custDataLst>
              <p:tags r:id="rId10"/>
            </p:custDataLst>
          </p:nvPr>
        </p:nvSpPr>
        <p:spPr bwMode="auto">
          <a:xfrm>
            <a:off x="1170719" y="2229014"/>
            <a:ext cx="814878" cy="674689"/>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Material</a:t>
            </a:r>
          </a:p>
        </p:txBody>
      </p:sp>
      <p:sp>
        <p:nvSpPr>
          <p:cNvPr id="41" name="Chevron 40"/>
          <p:cNvSpPr>
            <a:spLocks noChangeArrowheads="1"/>
          </p:cNvSpPr>
          <p:nvPr>
            <p:custDataLst>
              <p:tags r:id="rId11"/>
            </p:custDataLst>
          </p:nvPr>
        </p:nvSpPr>
        <p:spPr bwMode="auto">
          <a:xfrm>
            <a:off x="1973294" y="2229014"/>
            <a:ext cx="814878" cy="674689"/>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Resolve an Exception</a:t>
            </a:r>
          </a:p>
        </p:txBody>
      </p:sp>
      <p:pic>
        <p:nvPicPr>
          <p:cNvPr id="42" name="Picture 65" descr="supply_chain_planning_and_control"/>
          <p:cNvPicPr preferRelativeResize="0">
            <a:picLocks noChangeAspect="1" noChangeArrowheads="1"/>
          </p:cNvPicPr>
          <p:nvPr/>
        </p:nvPicPr>
        <p:blipFill>
          <a:blip r:embed="rId16" cstate="print"/>
          <a:stretch>
            <a:fillRect/>
          </a:stretch>
        </p:blipFill>
        <p:spPr bwMode="auto">
          <a:xfrm>
            <a:off x="1093234" y="3059637"/>
            <a:ext cx="720000" cy="720000"/>
          </a:xfrm>
          <a:prstGeom prst="rect">
            <a:avLst/>
          </a:prstGeom>
          <a:noFill/>
          <a:ln w="9525">
            <a:noFill/>
            <a:miter lim="800000"/>
            <a:headEnd/>
            <a:tailE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de-DE" dirty="0"/>
              <a:t>Intracompany Stock Transfer</a:t>
            </a:r>
            <a:br>
              <a:rPr lang="en-US" dirty="0"/>
            </a:br>
            <a:r>
              <a:rPr lang="en-US" sz="2000" b="0" dirty="0"/>
              <a:t>Scenario Flow</a:t>
            </a:r>
          </a:p>
        </p:txBody>
      </p:sp>
      <p:sp>
        <p:nvSpPr>
          <p:cNvPr id="3" name="Rectangle 122"/>
          <p:cNvSpPr>
            <a:spLocks noChangeArrowheads="1"/>
          </p:cNvSpPr>
          <p:nvPr/>
        </p:nvSpPr>
        <p:spPr bwMode="auto">
          <a:xfrm>
            <a:off x="1763713" y="5540558"/>
            <a:ext cx="7380287" cy="1317442"/>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a:t>
            </a: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5" name="Chevron 426">
            <a:hlinkClick r:id="rId6" action="ppaction://hlinksldjump"/>
          </p:cNvPr>
          <p:cNvSpPr>
            <a:spLocks noChangeArrowheads="1"/>
          </p:cNvSpPr>
          <p:nvPr/>
        </p:nvSpPr>
        <p:spPr bwMode="auto">
          <a:xfrm>
            <a:off x="3986677" y="620907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100" name="Picture 9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87081" y="6344369"/>
            <a:ext cx="589295" cy="382737"/>
          </a:xfrm>
          <a:prstGeom prst="rect">
            <a:avLst/>
          </a:prstGeom>
        </p:spPr>
      </p:pic>
      <p:sp>
        <p:nvSpPr>
          <p:cNvPr id="101" name="Rectangle 74"/>
          <p:cNvSpPr>
            <a:spLocks noChangeArrowheads="1"/>
          </p:cNvSpPr>
          <p:nvPr/>
        </p:nvSpPr>
        <p:spPr bwMode="auto">
          <a:xfrm>
            <a:off x="4694391" y="639574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cxnSp>
        <p:nvCxnSpPr>
          <p:cNvPr id="104" name="AutoShape 1146"/>
          <p:cNvCxnSpPr>
            <a:cxnSpLocks noChangeShapeType="1"/>
          </p:cNvCxnSpPr>
          <p:nvPr/>
        </p:nvCxnSpPr>
        <p:spPr bwMode="auto">
          <a:xfrm flipH="1" flipV="1">
            <a:off x="6412123" y="6535738"/>
            <a:ext cx="2" cy="218742"/>
          </a:xfrm>
          <a:prstGeom prst="straightConnector1">
            <a:avLst/>
          </a:prstGeom>
          <a:noFill/>
          <a:ln w="9525">
            <a:solidFill>
              <a:schemeClr val="tx1">
                <a:lumMod val="50000"/>
                <a:lumOff val="50000"/>
              </a:schemeClr>
            </a:solidFill>
            <a:prstDash val="solid"/>
            <a:round/>
            <a:headEnd type="triangle" w="med" len="med"/>
            <a:tailEnd/>
          </a:ln>
        </p:spPr>
      </p:cxnSp>
      <p:cxnSp>
        <p:nvCxnSpPr>
          <p:cNvPr id="70" name="AutoShape 482"/>
          <p:cNvCxnSpPr>
            <a:cxnSpLocks noChangeShapeType="1"/>
            <a:stCxn id="162" idx="0"/>
          </p:cNvCxnSpPr>
          <p:nvPr/>
        </p:nvCxnSpPr>
        <p:spPr bwMode="auto">
          <a:xfrm flipV="1">
            <a:off x="2613488" y="2329971"/>
            <a:ext cx="975" cy="489999"/>
          </a:xfrm>
          <a:prstGeom prst="straightConnector1">
            <a:avLst/>
          </a:prstGeom>
          <a:noFill/>
          <a:ln w="9525">
            <a:solidFill>
              <a:srgbClr val="7D96A4"/>
            </a:solidFill>
            <a:prstDash val="sysDot"/>
            <a:round/>
            <a:headEnd/>
            <a:tailEnd/>
          </a:ln>
        </p:spPr>
      </p:cxnSp>
      <p:cxnSp>
        <p:nvCxnSpPr>
          <p:cNvPr id="71" name="Elbow Connector 1602"/>
          <p:cNvCxnSpPr>
            <a:cxnSpLocks noChangeShapeType="1"/>
            <a:endCxn id="159" idx="1"/>
          </p:cNvCxnSpPr>
          <p:nvPr/>
        </p:nvCxnSpPr>
        <p:spPr bwMode="auto">
          <a:xfrm flipV="1">
            <a:off x="4957763" y="3070210"/>
            <a:ext cx="847083" cy="11128"/>
          </a:xfrm>
          <a:prstGeom prst="straightConnector1">
            <a:avLst/>
          </a:prstGeom>
          <a:noFill/>
          <a:ln w="9525">
            <a:solidFill>
              <a:srgbClr val="7F7F7F"/>
            </a:solidFill>
            <a:round/>
            <a:headEnd/>
            <a:tailEnd type="triangle" w="med" len="med"/>
          </a:ln>
        </p:spPr>
      </p:cxnSp>
      <p:grpSp>
        <p:nvGrpSpPr>
          <p:cNvPr id="72" name="Group 71"/>
          <p:cNvGrpSpPr/>
          <p:nvPr/>
        </p:nvGrpSpPr>
        <p:grpSpPr>
          <a:xfrm>
            <a:off x="2875179" y="2344670"/>
            <a:ext cx="4746793" cy="2451891"/>
            <a:chOff x="3609975" y="2336942"/>
            <a:chExt cx="4746793" cy="2451891"/>
          </a:xfrm>
        </p:grpSpPr>
        <p:sp>
          <p:nvSpPr>
            <p:cNvPr id="73" name="Text Box 93"/>
            <p:cNvSpPr txBox="1">
              <a:spLocks noChangeArrowheads="1"/>
            </p:cNvSpPr>
            <p:nvPr/>
          </p:nvSpPr>
          <p:spPr bwMode="auto">
            <a:xfrm>
              <a:off x="3667125" y="4265613"/>
              <a:ext cx="777875" cy="523220"/>
            </a:xfrm>
            <a:prstGeom prst="rect">
              <a:avLst/>
            </a:prstGeom>
            <a:noFill/>
            <a:ln w="9525">
              <a:noFill/>
              <a:miter lim="800000"/>
              <a:headEnd/>
              <a:tailEnd/>
            </a:ln>
          </p:spPr>
          <p:txBody>
            <a:bodyPr>
              <a:spAutoFit/>
            </a:bodyPr>
            <a:lstStyle/>
            <a:p>
              <a:pPr>
                <a:buFontTx/>
                <a:buChar char="•"/>
              </a:pPr>
              <a:r>
                <a:rPr lang="en-US" sz="600" dirty="0">
                  <a:solidFill>
                    <a:srgbClr val="404040"/>
                  </a:solidFill>
                </a:rPr>
                <a:t> Make-to-Stock</a:t>
              </a:r>
            </a:p>
            <a:p>
              <a:pPr>
                <a:buFontTx/>
                <a:buChar char="•"/>
              </a:pPr>
              <a:r>
                <a:rPr lang="de-DE" altLang="zh-CN" sz="600" dirty="0">
                  <a:solidFill>
                    <a:srgbClr val="404040"/>
                  </a:solidFill>
                </a:rPr>
                <a:t> Procure-to-Pay</a:t>
              </a:r>
              <a:endParaRPr lang="en-US" sz="600" dirty="0">
                <a:solidFill>
                  <a:srgbClr val="404040"/>
                </a:solidFill>
              </a:endParaRPr>
            </a:p>
            <a:p>
              <a:endParaRPr lang="en-US" dirty="0"/>
            </a:p>
          </p:txBody>
        </p:sp>
        <p:grpSp>
          <p:nvGrpSpPr>
            <p:cNvPr id="74" name="Group 103"/>
            <p:cNvGrpSpPr/>
            <p:nvPr/>
          </p:nvGrpSpPr>
          <p:grpSpPr>
            <a:xfrm>
              <a:off x="3609975" y="2336942"/>
              <a:ext cx="4746793" cy="2227121"/>
              <a:chOff x="3609975" y="2336942"/>
              <a:chExt cx="4746793" cy="2227121"/>
            </a:xfrm>
          </p:grpSpPr>
          <p:grpSp>
            <p:nvGrpSpPr>
              <p:cNvPr id="75" name="Group 101"/>
              <p:cNvGrpSpPr/>
              <p:nvPr/>
            </p:nvGrpSpPr>
            <p:grpSpPr>
              <a:xfrm>
                <a:off x="3609975" y="2351088"/>
                <a:ext cx="1503151" cy="2212975"/>
                <a:chOff x="3609975" y="2351088"/>
                <a:chExt cx="1503151" cy="2212975"/>
              </a:xfrm>
            </p:grpSpPr>
            <p:grpSp>
              <p:nvGrpSpPr>
                <p:cNvPr id="128" name="Group 96"/>
                <p:cNvGrpSpPr>
                  <a:grpSpLocks/>
                </p:cNvGrpSpPr>
                <p:nvPr/>
              </p:nvGrpSpPr>
              <p:grpSpPr bwMode="auto">
                <a:xfrm>
                  <a:off x="4244020" y="3357563"/>
                  <a:ext cx="869106" cy="530225"/>
                  <a:chOff x="1799" y="3915"/>
                  <a:chExt cx="499" cy="334"/>
                </a:xfrm>
              </p:grpSpPr>
              <p:sp>
                <p:nvSpPr>
                  <p:cNvPr id="140" name="Chevron 430"/>
                  <p:cNvSpPr>
                    <a:spLocks noChangeArrowheads="1"/>
                  </p:cNvSpPr>
                  <p:nvPr/>
                </p:nvSpPr>
                <p:spPr bwMode="auto">
                  <a:xfrm>
                    <a:off x="1843" y="3915"/>
                    <a:ext cx="455"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41" name="Chevron 430"/>
                  <p:cNvSpPr>
                    <a:spLocks noChangeArrowheads="1"/>
                  </p:cNvSpPr>
                  <p:nvPr/>
                </p:nvSpPr>
                <p:spPr bwMode="auto">
                  <a:xfrm>
                    <a:off x="1821" y="3932"/>
                    <a:ext cx="458"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42" name="Chevron 430"/>
                  <p:cNvSpPr>
                    <a:spLocks noChangeArrowheads="1"/>
                  </p:cNvSpPr>
                  <p:nvPr/>
                </p:nvSpPr>
                <p:spPr bwMode="auto">
                  <a:xfrm>
                    <a:off x="1799" y="3949"/>
                    <a:ext cx="464"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For Own delivery</a:t>
                    </a:r>
                  </a:p>
                  <a:p>
                    <a:pPr marL="57150" indent="-57150">
                      <a:buFontTx/>
                      <a:buChar char="•"/>
                    </a:pPr>
                    <a:r>
                      <a:rPr lang="en-US" sz="600" dirty="0">
                        <a:solidFill>
                          <a:srgbClr val="404040"/>
                        </a:solidFill>
                      </a:rPr>
                      <a:t>For Delivery by Warehouse Provider</a:t>
                    </a:r>
                  </a:p>
                </p:txBody>
              </p:sp>
            </p:grpSp>
            <p:cxnSp>
              <p:nvCxnSpPr>
                <p:cNvPr id="131" name="AutoShape 482"/>
                <p:cNvCxnSpPr>
                  <a:cxnSpLocks noChangeShapeType="1"/>
                  <a:stCxn id="161" idx="0"/>
                </p:cNvCxnSpPr>
                <p:nvPr/>
              </p:nvCxnSpPr>
              <p:spPr bwMode="auto">
                <a:xfrm flipH="1" flipV="1">
                  <a:off x="4597401" y="2351088"/>
                  <a:ext cx="7142" cy="471756"/>
                </a:xfrm>
                <a:prstGeom prst="straightConnector1">
                  <a:avLst/>
                </a:prstGeom>
                <a:noFill/>
                <a:ln w="9525">
                  <a:solidFill>
                    <a:srgbClr val="7D96A4"/>
                  </a:solidFill>
                  <a:prstDash val="sysDot"/>
                  <a:round/>
                  <a:headEnd/>
                  <a:tailEnd/>
                </a:ln>
              </p:spPr>
            </p:cxnSp>
            <p:cxnSp>
              <p:nvCxnSpPr>
                <p:cNvPr id="132" name="Elbow Connector 1602"/>
                <p:cNvCxnSpPr>
                  <a:cxnSpLocks noChangeShapeType="1"/>
                </p:cNvCxnSpPr>
                <p:nvPr/>
              </p:nvCxnSpPr>
              <p:spPr bwMode="auto">
                <a:xfrm flipV="1">
                  <a:off x="4102100" y="3081338"/>
                  <a:ext cx="287338" cy="1093787"/>
                </a:xfrm>
                <a:prstGeom prst="bentConnector3">
                  <a:avLst>
                    <a:gd name="adj1" fmla="val 39227"/>
                  </a:avLst>
                </a:prstGeom>
                <a:noFill/>
                <a:ln w="9525">
                  <a:solidFill>
                    <a:srgbClr val="7F7F7F"/>
                  </a:solidFill>
                  <a:round/>
                  <a:headEnd/>
                  <a:tailEnd type="triangle" w="med" len="med"/>
                </a:ln>
              </p:spPr>
            </p:cxnSp>
            <p:sp>
              <p:nvSpPr>
                <p:cNvPr id="136" name="Pentagon 94"/>
                <p:cNvSpPr>
                  <a:spLocks noChangeArrowheads="1"/>
                </p:cNvSpPr>
                <p:nvPr/>
              </p:nvSpPr>
              <p:spPr bwMode="auto">
                <a:xfrm>
                  <a:off x="3795713" y="3959225"/>
                  <a:ext cx="633412" cy="604838"/>
                </a:xfrm>
                <a:prstGeom prst="homePlate">
                  <a:avLst>
                    <a:gd name="adj" fmla="val 11258"/>
                  </a:avLst>
                </a:prstGeom>
                <a:noFill/>
                <a:ln w="19050" cap="rnd" algn="ctr">
                  <a:noFill/>
                  <a:bevel/>
                  <a:headEnd/>
                  <a:tailEnd/>
                </a:ln>
              </p:spPr>
              <p:txBody>
                <a:bodyPr lIns="72000" tIns="36000" rIns="0" bIns="46800" anchor="b"/>
                <a:lstStyle/>
                <a:p>
                  <a:pPr>
                    <a:buFontTx/>
                    <a:buChar char="•"/>
                  </a:pPr>
                  <a:endParaRPr lang="en-US" sz="600">
                    <a:solidFill>
                      <a:srgbClr val="404040"/>
                    </a:solidFill>
                  </a:endParaRPr>
                </a:p>
              </p:txBody>
            </p:sp>
            <p:cxnSp>
              <p:nvCxnSpPr>
                <p:cNvPr id="134" name="Elbow Connector 1602"/>
                <p:cNvCxnSpPr>
                  <a:cxnSpLocks noChangeShapeType="1"/>
                </p:cNvCxnSpPr>
                <p:nvPr/>
              </p:nvCxnSpPr>
              <p:spPr bwMode="auto">
                <a:xfrm>
                  <a:off x="3609975" y="3081338"/>
                  <a:ext cx="779463" cy="0"/>
                </a:xfrm>
                <a:prstGeom prst="straightConnector1">
                  <a:avLst/>
                </a:prstGeom>
                <a:noFill/>
                <a:ln w="9525">
                  <a:solidFill>
                    <a:srgbClr val="7F7F7F"/>
                  </a:solidFill>
                  <a:round/>
                  <a:headEnd/>
                  <a:tailEnd type="triangle" w="med" len="med"/>
                </a:ln>
              </p:spPr>
            </p:cxnSp>
            <p:cxnSp>
              <p:nvCxnSpPr>
                <p:cNvPr id="135" name="Elbow Connector 1602"/>
                <p:cNvCxnSpPr>
                  <a:cxnSpLocks noChangeShapeType="1"/>
                </p:cNvCxnSpPr>
                <p:nvPr/>
              </p:nvCxnSpPr>
              <p:spPr bwMode="auto">
                <a:xfrm>
                  <a:off x="3609975" y="3081338"/>
                  <a:ext cx="265113" cy="1093787"/>
                </a:xfrm>
                <a:prstGeom prst="bentConnector3">
                  <a:avLst>
                    <a:gd name="adj1" fmla="val 49699"/>
                  </a:avLst>
                </a:prstGeom>
                <a:noFill/>
                <a:ln w="9525">
                  <a:solidFill>
                    <a:srgbClr val="7F7F7F"/>
                  </a:solidFill>
                  <a:round/>
                  <a:headEnd/>
                  <a:tailEnd type="triangle" w="med" len="med"/>
                </a:ln>
              </p:spPr>
            </p:cxnSp>
          </p:grpSp>
          <p:grpSp>
            <p:nvGrpSpPr>
              <p:cNvPr id="77" name="Group 102"/>
              <p:cNvGrpSpPr/>
              <p:nvPr/>
            </p:nvGrpSpPr>
            <p:grpSpPr>
              <a:xfrm>
                <a:off x="5464597" y="2336942"/>
                <a:ext cx="2892171" cy="1751015"/>
                <a:chOff x="5464597" y="2336942"/>
                <a:chExt cx="2892171" cy="1751015"/>
              </a:xfrm>
            </p:grpSpPr>
            <p:grpSp>
              <p:nvGrpSpPr>
                <p:cNvPr id="78" name="Group 61"/>
                <p:cNvGrpSpPr>
                  <a:grpSpLocks/>
                </p:cNvGrpSpPr>
                <p:nvPr/>
              </p:nvGrpSpPr>
              <p:grpSpPr bwMode="auto">
                <a:xfrm>
                  <a:off x="5464597" y="3362325"/>
                  <a:ext cx="909165" cy="530225"/>
                  <a:chOff x="1777" y="3915"/>
                  <a:chExt cx="522" cy="334"/>
                </a:xfrm>
              </p:grpSpPr>
              <p:sp>
                <p:nvSpPr>
                  <p:cNvPr id="125" name="Chevron 430"/>
                  <p:cNvSpPr>
                    <a:spLocks noChangeArrowheads="1"/>
                  </p:cNvSpPr>
                  <p:nvPr/>
                </p:nvSpPr>
                <p:spPr bwMode="auto">
                  <a:xfrm>
                    <a:off x="1816" y="3915"/>
                    <a:ext cx="483"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26" name="Chevron 430"/>
                  <p:cNvSpPr>
                    <a:spLocks noChangeArrowheads="1"/>
                  </p:cNvSpPr>
                  <p:nvPr/>
                </p:nvSpPr>
                <p:spPr bwMode="auto">
                  <a:xfrm>
                    <a:off x="1798" y="3939"/>
                    <a:ext cx="486"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27" name="Chevron 430"/>
                  <p:cNvSpPr>
                    <a:spLocks noChangeArrowheads="1"/>
                  </p:cNvSpPr>
                  <p:nvPr/>
                </p:nvSpPr>
                <p:spPr bwMode="auto">
                  <a:xfrm>
                    <a:off x="1777" y="3949"/>
                    <a:ext cx="494"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Without Task Control  </a:t>
                    </a:r>
                  </a:p>
                  <a:p>
                    <a:pPr marL="57150" indent="-57150">
                      <a:buFontTx/>
                      <a:buChar char="•"/>
                    </a:pPr>
                    <a:r>
                      <a:rPr lang="en-US" sz="600" dirty="0">
                        <a:solidFill>
                          <a:srgbClr val="404040"/>
                        </a:solidFill>
                      </a:rPr>
                      <a:t>With Task Control</a:t>
                    </a:r>
                  </a:p>
                  <a:p>
                    <a:pPr marL="57150" indent="-57150">
                      <a:buFontTx/>
                      <a:buChar char="•"/>
                    </a:pPr>
                    <a:r>
                      <a:rPr lang="en-US" sz="600" dirty="0">
                        <a:solidFill>
                          <a:srgbClr val="404040"/>
                        </a:solidFill>
                      </a:rPr>
                      <a:t>From Warehouse Provider</a:t>
                    </a:r>
                  </a:p>
                </p:txBody>
              </p:sp>
            </p:grpSp>
            <p:grpSp>
              <p:nvGrpSpPr>
                <p:cNvPr id="79" name="Group 101"/>
                <p:cNvGrpSpPr>
                  <a:grpSpLocks/>
                </p:cNvGrpSpPr>
                <p:nvPr/>
              </p:nvGrpSpPr>
              <p:grpSpPr bwMode="auto">
                <a:xfrm>
                  <a:off x="6418263" y="3360738"/>
                  <a:ext cx="788987" cy="530225"/>
                  <a:chOff x="1836" y="3915"/>
                  <a:chExt cx="453" cy="334"/>
                </a:xfrm>
              </p:grpSpPr>
              <p:sp>
                <p:nvSpPr>
                  <p:cNvPr id="12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2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2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a:solidFill>
                          <a:srgbClr val="404040"/>
                        </a:solidFill>
                      </a:rPr>
                      <a:t>Supplier Delivery Notification</a:t>
                    </a:r>
                  </a:p>
                </p:txBody>
              </p:sp>
            </p:grpSp>
            <p:grpSp>
              <p:nvGrpSpPr>
                <p:cNvPr id="80" name="Group 65"/>
                <p:cNvGrpSpPr>
                  <a:grpSpLocks/>
                </p:cNvGrpSpPr>
                <p:nvPr/>
              </p:nvGrpSpPr>
              <p:grpSpPr bwMode="auto">
                <a:xfrm>
                  <a:off x="7294563" y="3340634"/>
                  <a:ext cx="1062205" cy="747323"/>
                  <a:chOff x="1836" y="3926"/>
                  <a:chExt cx="501" cy="317"/>
                </a:xfrm>
              </p:grpSpPr>
              <p:sp>
                <p:nvSpPr>
                  <p:cNvPr id="119" name="Chevron 430"/>
                  <p:cNvSpPr>
                    <a:spLocks noChangeArrowheads="1"/>
                  </p:cNvSpPr>
                  <p:nvPr/>
                </p:nvSpPr>
                <p:spPr bwMode="auto">
                  <a:xfrm>
                    <a:off x="1880" y="3926"/>
                    <a:ext cx="457"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20" name="Chevron 430"/>
                  <p:cNvSpPr>
                    <a:spLocks noChangeArrowheads="1"/>
                  </p:cNvSpPr>
                  <p:nvPr/>
                </p:nvSpPr>
                <p:spPr bwMode="auto">
                  <a:xfrm>
                    <a:off x="1858" y="3943"/>
                    <a:ext cx="467"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21" name="Chevron 430"/>
                  <p:cNvSpPr>
                    <a:spLocks noChangeArrowheads="1"/>
                  </p:cNvSpPr>
                  <p:nvPr/>
                </p:nvSpPr>
                <p:spPr bwMode="auto">
                  <a:xfrm>
                    <a:off x="1836" y="3960"/>
                    <a:ext cx="465" cy="281"/>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Based on ASN with Task Control  </a:t>
                    </a:r>
                  </a:p>
                  <a:p>
                    <a:pPr marL="57150" indent="-57150">
                      <a:buFontTx/>
                      <a:buChar char="•"/>
                    </a:pPr>
                    <a:r>
                      <a:rPr lang="en-US" sz="600" dirty="0">
                        <a:solidFill>
                          <a:srgbClr val="404040"/>
                        </a:solidFill>
                      </a:rPr>
                      <a:t>Based on ASN without Task Control  </a:t>
                    </a:r>
                  </a:p>
                  <a:p>
                    <a:pPr marL="57150" indent="-57150">
                      <a:buFontTx/>
                      <a:buChar char="•"/>
                    </a:pPr>
                    <a:r>
                      <a:rPr lang="en-US" sz="600" dirty="0">
                        <a:solidFill>
                          <a:srgbClr val="404040"/>
                        </a:solidFill>
                      </a:rPr>
                      <a:t>Based on ASN from Warehouse Provider</a:t>
                    </a:r>
                  </a:p>
                  <a:p>
                    <a:pPr marL="57150" indent="-57150">
                      <a:buFontTx/>
                      <a:buChar char="•"/>
                    </a:pPr>
                    <a:endParaRPr lang="en-US" sz="600" dirty="0">
                      <a:solidFill>
                        <a:srgbClr val="404040"/>
                      </a:solidFill>
                    </a:endParaRPr>
                  </a:p>
                </p:txBody>
              </p:sp>
            </p:grpSp>
            <p:cxnSp>
              <p:nvCxnSpPr>
                <p:cNvPr id="85" name="AutoShape 482"/>
                <p:cNvCxnSpPr>
                  <a:cxnSpLocks noChangeShapeType="1"/>
                  <a:stCxn id="160" idx="0"/>
                  <a:endCxn id="152" idx="2"/>
                </p:cNvCxnSpPr>
                <p:nvPr/>
              </p:nvCxnSpPr>
              <p:spPr bwMode="auto">
                <a:xfrm flipH="1" flipV="1">
                  <a:off x="5849397" y="2336942"/>
                  <a:ext cx="3102" cy="480152"/>
                </a:xfrm>
                <a:prstGeom prst="straightConnector1">
                  <a:avLst/>
                </a:prstGeom>
                <a:noFill/>
                <a:ln w="9525">
                  <a:solidFill>
                    <a:srgbClr val="7D96A4"/>
                  </a:solidFill>
                  <a:prstDash val="sysDot"/>
                  <a:round/>
                  <a:headEnd/>
                  <a:tailEnd/>
                </a:ln>
              </p:spPr>
            </p:cxnSp>
            <p:cxnSp>
              <p:nvCxnSpPr>
                <p:cNvPr id="99" name="AutoShape 482"/>
                <p:cNvCxnSpPr>
                  <a:cxnSpLocks noChangeShapeType="1"/>
                  <a:stCxn id="158" idx="0"/>
                  <a:endCxn id="148" idx="2"/>
                </p:cNvCxnSpPr>
                <p:nvPr/>
              </p:nvCxnSpPr>
              <p:spPr bwMode="auto">
                <a:xfrm flipH="1" flipV="1">
                  <a:off x="7571803" y="2336942"/>
                  <a:ext cx="227" cy="477277"/>
                </a:xfrm>
                <a:prstGeom prst="straightConnector1">
                  <a:avLst/>
                </a:prstGeom>
                <a:noFill/>
                <a:ln w="9525">
                  <a:solidFill>
                    <a:srgbClr val="7D96A4"/>
                  </a:solidFill>
                  <a:prstDash val="sysDot"/>
                  <a:round/>
                  <a:headEnd/>
                  <a:tailEnd/>
                </a:ln>
              </p:spPr>
            </p:cxnSp>
            <p:cxnSp>
              <p:nvCxnSpPr>
                <p:cNvPr id="107" name="AutoShape 482"/>
                <p:cNvCxnSpPr>
                  <a:cxnSpLocks noChangeShapeType="1"/>
                  <a:stCxn id="159" idx="0"/>
                </p:cNvCxnSpPr>
                <p:nvPr/>
              </p:nvCxnSpPr>
              <p:spPr bwMode="auto">
                <a:xfrm flipV="1">
                  <a:off x="6759710" y="2349500"/>
                  <a:ext cx="4629" cy="453216"/>
                </a:xfrm>
                <a:prstGeom prst="straightConnector1">
                  <a:avLst/>
                </a:prstGeom>
                <a:noFill/>
                <a:ln w="9525">
                  <a:solidFill>
                    <a:srgbClr val="7D96A4"/>
                  </a:solidFill>
                  <a:prstDash val="sysDot"/>
                  <a:round/>
                  <a:headEnd/>
                  <a:tailEnd/>
                </a:ln>
              </p:spPr>
            </p:cxnSp>
            <p:cxnSp>
              <p:nvCxnSpPr>
                <p:cNvPr id="109" name="Elbow Connector 1602"/>
                <p:cNvCxnSpPr>
                  <a:cxnSpLocks noChangeShapeType="1"/>
                </p:cNvCxnSpPr>
                <p:nvPr/>
              </p:nvCxnSpPr>
              <p:spPr bwMode="auto">
                <a:xfrm>
                  <a:off x="7089775" y="3081338"/>
                  <a:ext cx="279400" cy="0"/>
                </a:xfrm>
                <a:prstGeom prst="straightConnector1">
                  <a:avLst/>
                </a:prstGeom>
                <a:noFill/>
                <a:ln w="9525">
                  <a:solidFill>
                    <a:srgbClr val="7F7F7F"/>
                  </a:solidFill>
                  <a:round/>
                  <a:headEnd/>
                  <a:tailEnd type="triangle" w="med" len="med"/>
                </a:ln>
              </p:spPr>
            </p:cxnSp>
          </p:grpSp>
        </p:grpSp>
      </p:grpSp>
      <p:cxnSp>
        <p:nvCxnSpPr>
          <p:cNvPr id="146" name="AutoShape 482"/>
          <p:cNvCxnSpPr>
            <a:cxnSpLocks noChangeShapeType="1"/>
          </p:cNvCxnSpPr>
          <p:nvPr/>
        </p:nvCxnSpPr>
        <p:spPr bwMode="auto">
          <a:xfrm flipH="1" flipV="1">
            <a:off x="6964580" y="4513042"/>
            <a:ext cx="2316" cy="232957"/>
          </a:xfrm>
          <a:prstGeom prst="straightConnector1">
            <a:avLst/>
          </a:prstGeom>
          <a:noFill/>
          <a:ln w="9525">
            <a:solidFill>
              <a:srgbClr val="7D96A4"/>
            </a:solidFill>
            <a:prstDash val="sysDot"/>
            <a:round/>
            <a:headEnd/>
            <a:tailEnd/>
          </a:ln>
        </p:spPr>
      </p:cxnSp>
      <p:pic>
        <p:nvPicPr>
          <p:cNvPr id="148" name="Picture 14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47511" y="1946335"/>
            <a:ext cx="589295" cy="382737"/>
          </a:xfrm>
          <a:prstGeom prst="rect">
            <a:avLst/>
          </a:prstGeom>
        </p:spPr>
      </p:pic>
      <p:sp>
        <p:nvSpPr>
          <p:cNvPr id="149" name="Rectangle 74"/>
          <p:cNvSpPr>
            <a:spLocks noChangeArrowheads="1"/>
          </p:cNvSpPr>
          <p:nvPr/>
        </p:nvSpPr>
        <p:spPr bwMode="auto">
          <a:xfrm>
            <a:off x="6580700" y="200098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Inbound Logistics</a:t>
            </a:r>
          </a:p>
        </p:txBody>
      </p:sp>
      <p:pic>
        <p:nvPicPr>
          <p:cNvPr id="150" name="Picture 14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51005" y="1946335"/>
            <a:ext cx="589295" cy="382737"/>
          </a:xfrm>
          <a:prstGeom prst="rect">
            <a:avLst/>
          </a:prstGeom>
        </p:spPr>
      </p:pic>
      <p:sp>
        <p:nvSpPr>
          <p:cNvPr id="151" name="Rectangle 74"/>
          <p:cNvSpPr>
            <a:spLocks noChangeArrowheads="1"/>
          </p:cNvSpPr>
          <p:nvPr/>
        </p:nvSpPr>
        <p:spPr bwMode="auto">
          <a:xfrm>
            <a:off x="5758315" y="197946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Inbound Logistics</a:t>
            </a:r>
          </a:p>
        </p:txBody>
      </p:sp>
      <p:pic>
        <p:nvPicPr>
          <p:cNvPr id="152" name="Picture 15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25105" y="1946335"/>
            <a:ext cx="589295" cy="382737"/>
          </a:xfrm>
          <a:prstGeom prst="rect">
            <a:avLst/>
          </a:prstGeom>
        </p:spPr>
      </p:pic>
      <p:sp>
        <p:nvSpPr>
          <p:cNvPr id="153" name="Rectangle 74"/>
          <p:cNvSpPr>
            <a:spLocks noChangeArrowheads="1"/>
          </p:cNvSpPr>
          <p:nvPr/>
        </p:nvSpPr>
        <p:spPr bwMode="auto">
          <a:xfrm>
            <a:off x="4832415" y="197946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Outbound Logistics</a:t>
            </a:r>
          </a:p>
        </p:txBody>
      </p:sp>
      <p:pic>
        <p:nvPicPr>
          <p:cNvPr id="156" name="Picture 15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40054" y="1847291"/>
            <a:ext cx="738720" cy="479786"/>
          </a:xfrm>
          <a:prstGeom prst="rect">
            <a:avLst/>
          </a:prstGeom>
        </p:spPr>
      </p:pic>
      <p:sp>
        <p:nvSpPr>
          <p:cNvPr id="157" name="Rectangle 74"/>
          <p:cNvSpPr>
            <a:spLocks noChangeArrowheads="1"/>
          </p:cNvSpPr>
          <p:nvPr/>
        </p:nvSpPr>
        <p:spPr bwMode="auto">
          <a:xfrm>
            <a:off x="2325002" y="1805399"/>
            <a:ext cx="574675" cy="430887"/>
          </a:xfrm>
          <a:prstGeom prst="rect">
            <a:avLst/>
          </a:prstGeom>
          <a:noFill/>
          <a:ln w="9525">
            <a:noFill/>
            <a:miter lim="800000"/>
            <a:headEnd/>
            <a:tailEnd/>
          </a:ln>
        </p:spPr>
        <p:txBody>
          <a:bodyPr lIns="0" tIns="0" rIns="0" bIns="0">
            <a:spAutoFit/>
          </a:bodyPr>
          <a:lstStyle/>
          <a:p>
            <a:pPr algn="ctr"/>
            <a:endParaRPr lang="en-US" sz="700" dirty="0">
              <a:solidFill>
                <a:schemeClr val="bg1"/>
              </a:solidFill>
              <a:latin typeface="BentonSans Book" pitchFamily="2" charset="0"/>
            </a:endParaRPr>
          </a:p>
          <a:p>
            <a:pPr algn="ctr"/>
            <a:r>
              <a:rPr lang="en-US" sz="700" dirty="0">
                <a:solidFill>
                  <a:schemeClr val="bg1"/>
                </a:solidFill>
                <a:latin typeface="BentonSans Book" pitchFamily="2" charset="0"/>
              </a:rPr>
              <a:t>Outbound Logistics Control</a:t>
            </a:r>
          </a:p>
        </p:txBody>
      </p:sp>
      <p:sp>
        <p:nvSpPr>
          <p:cNvPr id="158" name="Chevron 426">
            <a:hlinkClick r:id="rId8" action="ppaction://hlinksldjump"/>
          </p:cNvPr>
          <p:cNvSpPr>
            <a:spLocks noChangeArrowheads="1"/>
          </p:cNvSpPr>
          <p:nvPr/>
        </p:nvSpPr>
        <p:spPr bwMode="auto">
          <a:xfrm>
            <a:off x="6580352" y="2814219"/>
            <a:ext cx="579572"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Inbound Deliveries</a:t>
            </a:r>
          </a:p>
        </p:txBody>
      </p:sp>
      <p:sp>
        <p:nvSpPr>
          <p:cNvPr id="159" name="Chevron 426">
            <a:hlinkClick r:id="rId9" action="ppaction://hlinksldjump"/>
          </p:cNvPr>
          <p:cNvSpPr>
            <a:spLocks noChangeArrowheads="1"/>
          </p:cNvSpPr>
          <p:nvPr/>
        </p:nvSpPr>
        <p:spPr bwMode="auto">
          <a:xfrm>
            <a:off x="5749341" y="2802716"/>
            <a:ext cx="616954"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Inbound Delivery Notifications</a:t>
            </a:r>
          </a:p>
        </p:txBody>
      </p:sp>
      <p:sp>
        <p:nvSpPr>
          <p:cNvPr id="160" name="Chevron 426">
            <a:hlinkClick r:id="rId10" action="ppaction://hlinksldjump"/>
          </p:cNvPr>
          <p:cNvSpPr>
            <a:spLocks noChangeArrowheads="1"/>
          </p:cNvSpPr>
          <p:nvPr/>
        </p:nvSpPr>
        <p:spPr bwMode="auto">
          <a:xfrm>
            <a:off x="4849319" y="2817094"/>
            <a:ext cx="60257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Outbound Delivery</a:t>
            </a:r>
          </a:p>
        </p:txBody>
      </p:sp>
      <p:sp>
        <p:nvSpPr>
          <p:cNvPr id="161" name="Chevron 426">
            <a:hlinkClick r:id="rId11" action="ppaction://hlinksldjump"/>
          </p:cNvPr>
          <p:cNvSpPr>
            <a:spLocks noChangeArrowheads="1"/>
          </p:cNvSpPr>
          <p:nvPr/>
        </p:nvSpPr>
        <p:spPr bwMode="auto">
          <a:xfrm>
            <a:off x="3612865" y="2822844"/>
            <a:ext cx="579573"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Initiating Outbound</a:t>
            </a:r>
          </a:p>
          <a:p>
            <a:pPr>
              <a:lnSpc>
                <a:spcPct val="90000"/>
              </a:lnSpc>
              <a:buClr>
                <a:schemeClr val="accent1"/>
              </a:buClr>
              <a:buSzPct val="80000"/>
            </a:pPr>
            <a:r>
              <a:rPr lang="en-US" sz="600" dirty="0">
                <a:solidFill>
                  <a:srgbClr val="404040"/>
                </a:solidFill>
              </a:rPr>
              <a:t>Delivery Processing</a:t>
            </a:r>
          </a:p>
        </p:txBody>
      </p:sp>
      <p:sp>
        <p:nvSpPr>
          <p:cNvPr id="162" name="Chevron 426">
            <a:hlinkClick r:id="rId12" action="ppaction://hlinksldjump"/>
          </p:cNvPr>
          <p:cNvSpPr>
            <a:spLocks noChangeArrowheads="1"/>
          </p:cNvSpPr>
          <p:nvPr/>
        </p:nvSpPr>
        <p:spPr bwMode="auto">
          <a:xfrm>
            <a:off x="2393666" y="2819970"/>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Initiating Stock Transfer</a:t>
            </a:r>
          </a:p>
        </p:txBody>
      </p:sp>
      <p:sp>
        <p:nvSpPr>
          <p:cNvPr id="166" name="Freeform 69"/>
          <p:cNvSpPr>
            <a:spLocks noChangeAspect="1" noChangeArrowheads="1"/>
          </p:cNvSpPr>
          <p:nvPr/>
        </p:nvSpPr>
        <p:spPr bwMode="auto">
          <a:xfrm>
            <a:off x="5289178" y="323268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7" name="Freeform 69"/>
          <p:cNvSpPr>
            <a:spLocks noChangeAspect="1" noChangeArrowheads="1"/>
          </p:cNvSpPr>
          <p:nvPr/>
        </p:nvSpPr>
        <p:spPr bwMode="auto">
          <a:xfrm>
            <a:off x="6202902" y="3226070"/>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5" name="Freeform 69"/>
          <p:cNvSpPr>
            <a:spLocks noChangeAspect="1" noChangeArrowheads="1"/>
          </p:cNvSpPr>
          <p:nvPr/>
        </p:nvSpPr>
        <p:spPr bwMode="auto">
          <a:xfrm>
            <a:off x="6999890" y="3243323"/>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77" name="Picture 17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76907" y="4115879"/>
            <a:ext cx="589295" cy="382737"/>
          </a:xfrm>
          <a:prstGeom prst="rect">
            <a:avLst/>
          </a:prstGeom>
        </p:spPr>
      </p:pic>
      <p:sp>
        <p:nvSpPr>
          <p:cNvPr id="178" name="Rectangle 74"/>
          <p:cNvSpPr>
            <a:spLocks noChangeArrowheads="1"/>
          </p:cNvSpPr>
          <p:nvPr/>
        </p:nvSpPr>
        <p:spPr bwMode="auto">
          <a:xfrm>
            <a:off x="6684217" y="417960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Quality Control</a:t>
            </a:r>
          </a:p>
        </p:txBody>
      </p:sp>
      <p:sp>
        <p:nvSpPr>
          <p:cNvPr id="179" name="Chevron 426">
            <a:hlinkClick r:id="rId13" action="ppaction://hlinksldjump"/>
          </p:cNvPr>
          <p:cNvSpPr>
            <a:spLocks noChangeArrowheads="1"/>
          </p:cNvSpPr>
          <p:nvPr/>
        </p:nvSpPr>
        <p:spPr bwMode="auto">
          <a:xfrm>
            <a:off x="6666616" y="4763789"/>
            <a:ext cx="648583"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Inspections</a:t>
            </a:r>
          </a:p>
        </p:txBody>
      </p:sp>
      <p:pic>
        <p:nvPicPr>
          <p:cNvPr id="180"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3166405" y="4130085"/>
            <a:ext cx="160337" cy="119523"/>
          </a:xfrm>
          <a:prstGeom prst="rect">
            <a:avLst/>
          </a:prstGeom>
          <a:noFill/>
          <a:ln w="9525">
            <a:noFill/>
            <a:miter lim="800000"/>
            <a:headEnd/>
            <a:tailEnd/>
          </a:ln>
        </p:spPr>
      </p:pic>
      <p:sp>
        <p:nvSpPr>
          <p:cNvPr id="184" name="Chevron 426">
            <a:hlinkClick r:id="rId6" action="ppaction://hlinksldjump"/>
          </p:cNvPr>
          <p:cNvSpPr>
            <a:spLocks noChangeArrowheads="1"/>
          </p:cNvSpPr>
          <p:nvPr/>
        </p:nvSpPr>
        <p:spPr bwMode="auto">
          <a:xfrm>
            <a:off x="3362700" y="620907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pic>
        <p:nvPicPr>
          <p:cNvPr id="90" name="Picture 89" descr="scenario_60pxgrün.png"/>
          <p:cNvPicPr>
            <a:picLocks noChangeAspect="1"/>
          </p:cNvPicPr>
          <p:nvPr/>
        </p:nvPicPr>
        <p:blipFill>
          <a:blip r:embed="rId14" cstate="print"/>
          <a:stretch>
            <a:fillRect/>
          </a:stretch>
        </p:blipFill>
        <p:spPr>
          <a:xfrm>
            <a:off x="361522" y="4846253"/>
            <a:ext cx="180000" cy="180000"/>
          </a:xfrm>
          <a:prstGeom prst="rect">
            <a:avLst/>
          </a:prstGeom>
        </p:spPr>
      </p:pic>
      <p:sp>
        <p:nvSpPr>
          <p:cNvPr id="9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2" name="TextBox 91"/>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93"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94" name="Picture 93" descr="Calculator_2_60px.png"/>
          <p:cNvPicPr>
            <a:picLocks noChangeAspect="1"/>
          </p:cNvPicPr>
          <p:nvPr/>
        </p:nvPicPr>
        <p:blipFill>
          <a:blip r:embed="rId15" cstate="print"/>
          <a:stretch>
            <a:fillRect/>
          </a:stretch>
        </p:blipFill>
        <p:spPr>
          <a:xfrm>
            <a:off x="366739" y="5245467"/>
            <a:ext cx="180000" cy="180000"/>
          </a:xfrm>
          <a:prstGeom prst="rect">
            <a:avLst/>
          </a:prstGeom>
        </p:spPr>
      </p:pic>
      <p:sp>
        <p:nvSpPr>
          <p:cNvPr id="95"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96"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97"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pic>
        <p:nvPicPr>
          <p:cNvPr id="98" name="Picture 97" descr="Monitor_60px.png"/>
          <p:cNvPicPr>
            <a:picLocks noChangeAspect="1"/>
          </p:cNvPicPr>
          <p:nvPr/>
        </p:nvPicPr>
        <p:blipFill>
          <a:blip r:embed="rId16" cstate="print"/>
          <a:stretch>
            <a:fillRect/>
          </a:stretch>
        </p:blipFill>
        <p:spPr>
          <a:xfrm>
            <a:off x="361854" y="5605004"/>
            <a:ext cx="180000" cy="180000"/>
          </a:xfrm>
          <a:prstGeom prst="rect">
            <a:avLst/>
          </a:prstGeom>
        </p:spPr>
      </p:pic>
      <p:sp>
        <p:nvSpPr>
          <p:cNvPr id="10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5"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cxnSp>
        <p:nvCxnSpPr>
          <p:cNvPr id="86" name="AutoShape 482"/>
          <p:cNvCxnSpPr>
            <a:cxnSpLocks noChangeShapeType="1"/>
            <a:stCxn id="89" idx="0"/>
          </p:cNvCxnSpPr>
          <p:nvPr/>
        </p:nvCxnSpPr>
        <p:spPr bwMode="auto">
          <a:xfrm flipV="1">
            <a:off x="1628204" y="2351496"/>
            <a:ext cx="975" cy="489999"/>
          </a:xfrm>
          <a:prstGeom prst="straightConnector1">
            <a:avLst/>
          </a:prstGeom>
          <a:noFill/>
          <a:ln w="9525">
            <a:solidFill>
              <a:srgbClr val="7D96A4"/>
            </a:solidFill>
            <a:prstDash val="sysDot"/>
            <a:round/>
            <a:headEnd/>
            <a:tailEnd/>
          </a:ln>
        </p:spPr>
      </p:cxnSp>
      <p:pic>
        <p:nvPicPr>
          <p:cNvPr id="87" name="Picture 8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89394" y="1956549"/>
            <a:ext cx="702617" cy="402267"/>
          </a:xfrm>
          <a:prstGeom prst="rect">
            <a:avLst/>
          </a:prstGeom>
        </p:spPr>
      </p:pic>
      <p:sp>
        <p:nvSpPr>
          <p:cNvPr id="88" name="Rectangle 74"/>
          <p:cNvSpPr>
            <a:spLocks noChangeArrowheads="1"/>
          </p:cNvSpPr>
          <p:nvPr/>
        </p:nvSpPr>
        <p:spPr bwMode="auto">
          <a:xfrm>
            <a:off x="1361906" y="2049960"/>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Supply Planning</a:t>
            </a:r>
          </a:p>
        </p:txBody>
      </p:sp>
      <p:sp>
        <p:nvSpPr>
          <p:cNvPr id="89" name="Chevron 426">
            <a:hlinkClick r:id="rId18" action="ppaction://hlinksldjump"/>
          </p:cNvPr>
          <p:cNvSpPr>
            <a:spLocks noChangeArrowheads="1"/>
          </p:cNvSpPr>
          <p:nvPr/>
        </p:nvSpPr>
        <p:spPr bwMode="auto">
          <a:xfrm>
            <a:off x="1408382" y="2841495"/>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Planning Supply</a:t>
            </a:r>
          </a:p>
        </p:txBody>
      </p:sp>
      <p:cxnSp>
        <p:nvCxnSpPr>
          <p:cNvPr id="110" name="Elbow Connector 1602"/>
          <p:cNvCxnSpPr>
            <a:cxnSpLocks noChangeShapeType="1"/>
            <a:stCxn id="89" idx="3"/>
          </p:cNvCxnSpPr>
          <p:nvPr/>
        </p:nvCxnSpPr>
        <p:spPr bwMode="auto">
          <a:xfrm flipV="1">
            <a:off x="1898920" y="3084518"/>
            <a:ext cx="556994" cy="24471"/>
          </a:xfrm>
          <a:prstGeom prst="straightConnector1">
            <a:avLst/>
          </a:prstGeom>
          <a:noFill/>
          <a:ln w="9525">
            <a:solidFill>
              <a:srgbClr val="7F7F7F"/>
            </a:solidFill>
            <a:round/>
            <a:headEnd/>
            <a:tailEnd type="triangle" w="med" len="med"/>
          </a:ln>
        </p:spPr>
      </p:cxnSp>
      <p:pic>
        <p:nvPicPr>
          <p:cNvPr id="111" name="Picture 1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87737" y="1847291"/>
            <a:ext cx="738720" cy="479786"/>
          </a:xfrm>
          <a:prstGeom prst="rect">
            <a:avLst/>
          </a:prstGeom>
        </p:spPr>
      </p:pic>
      <p:sp>
        <p:nvSpPr>
          <p:cNvPr id="112" name="Rectangle 74"/>
          <p:cNvSpPr>
            <a:spLocks noChangeArrowheads="1"/>
          </p:cNvSpPr>
          <p:nvPr/>
        </p:nvSpPr>
        <p:spPr bwMode="auto">
          <a:xfrm>
            <a:off x="3585335" y="1803184"/>
            <a:ext cx="574675" cy="430887"/>
          </a:xfrm>
          <a:prstGeom prst="rect">
            <a:avLst/>
          </a:prstGeom>
          <a:noFill/>
          <a:ln w="9525">
            <a:noFill/>
            <a:miter lim="800000"/>
            <a:headEnd/>
            <a:tailEnd/>
          </a:ln>
        </p:spPr>
        <p:txBody>
          <a:bodyPr lIns="0" tIns="0" rIns="0" bIns="0">
            <a:spAutoFit/>
          </a:bodyPr>
          <a:lstStyle/>
          <a:p>
            <a:pPr algn="ctr"/>
            <a:endParaRPr lang="en-US" sz="700" dirty="0">
              <a:solidFill>
                <a:schemeClr val="bg1"/>
              </a:solidFill>
              <a:latin typeface="BentonSans Book" pitchFamily="2" charset="0"/>
            </a:endParaRPr>
          </a:p>
          <a:p>
            <a:pPr algn="ctr"/>
            <a:r>
              <a:rPr lang="en-US" sz="700" dirty="0">
                <a:solidFill>
                  <a:schemeClr val="bg1"/>
                </a:solidFill>
                <a:latin typeface="BentonSans Book" pitchFamily="2" charset="0"/>
              </a:rPr>
              <a:t>Outbound Logistics Control</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Intercompany Stock Transfer</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39890976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8" name="TextBox 7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7"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 name="Title 1"/>
          <p:cNvSpPr>
            <a:spLocks noGrp="1"/>
          </p:cNvSpPr>
          <p:nvPr>
            <p:ph type="title"/>
          </p:nvPr>
        </p:nvSpPr>
        <p:spPr/>
        <p:txBody>
          <a:bodyPr/>
          <a:lstStyle/>
          <a:p>
            <a:r>
              <a:rPr lang="de-DE" dirty="0"/>
              <a:t>Intracompany Stock Transfer</a:t>
            </a:r>
            <a:br>
              <a:rPr lang="en-US" dirty="0"/>
            </a:br>
            <a:r>
              <a:rPr lang="en-US" sz="2000" b="0" dirty="0"/>
              <a:t>Scenario Overview</a:t>
            </a:r>
          </a:p>
        </p:txBody>
      </p:sp>
      <p:sp>
        <p:nvSpPr>
          <p:cNvPr id="6" name="Chevron 123">
            <a:hlinkClick r:id="rId5" action="ppaction://hlinksldjump"/>
          </p:cNvPr>
          <p:cNvSpPr>
            <a:spLocks noChangeArrowheads="1"/>
          </p:cNvSpPr>
          <p:nvPr/>
        </p:nvSpPr>
        <p:spPr bwMode="auto">
          <a:xfrm>
            <a:off x="4317438" y="193916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4" name="Chevron 123">
            <a:hlinkClick r:id="rId6" action="ppaction://hlinksldjump"/>
          </p:cNvPr>
          <p:cNvSpPr>
            <a:spLocks noChangeArrowheads="1"/>
          </p:cNvSpPr>
          <p:nvPr/>
        </p:nvSpPr>
        <p:spPr bwMode="auto">
          <a:xfrm>
            <a:off x="3469806" y="1939163"/>
            <a:ext cx="891062"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1" name="Chevron 79"/>
          <p:cNvSpPr>
            <a:spLocks noChangeArrowheads="1"/>
          </p:cNvSpPr>
          <p:nvPr/>
        </p:nvSpPr>
        <p:spPr bwMode="auto">
          <a:xfrm>
            <a:off x="2432575"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Supply </a:t>
            </a:r>
          </a:p>
          <a:p>
            <a:pPr>
              <a:buClr>
                <a:schemeClr val="accent1"/>
              </a:buClr>
              <a:buSzPct val="80000"/>
              <a:buFont typeface="Wingdings" pitchFamily="2" charset="2"/>
              <a:buNone/>
            </a:pPr>
            <a:r>
              <a:rPr lang="en-US" sz="700" dirty="0"/>
              <a:t>Planner</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9" name="Chevron 123">
            <a:hlinkClick r:id="rId8" action="ppaction://hlinksldjump"/>
          </p:cNvPr>
          <p:cNvSpPr>
            <a:spLocks noChangeArrowheads="1"/>
          </p:cNvSpPr>
          <p:nvPr/>
        </p:nvSpPr>
        <p:spPr bwMode="auto">
          <a:xfrm>
            <a:off x="5158244" y="2854979"/>
            <a:ext cx="884237" cy="879809"/>
          </a:xfrm>
          <a:prstGeom prst="chevron">
            <a:avLst>
              <a:gd name="adj" fmla="val 10374"/>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Inspections  </a:t>
            </a:r>
          </a:p>
        </p:txBody>
      </p:sp>
      <p:sp>
        <p:nvSpPr>
          <p:cNvPr id="40" name="Chevron 123">
            <a:hlinkClick r:id="rId9" action="ppaction://hlinksldjump"/>
          </p:cNvPr>
          <p:cNvSpPr>
            <a:spLocks noChangeArrowheads="1"/>
          </p:cNvSpPr>
          <p:nvPr/>
        </p:nvSpPr>
        <p:spPr bwMode="auto">
          <a:xfrm>
            <a:off x="2628999" y="193916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 for Shipment from Your Own Site</a:t>
            </a:r>
            <a:endParaRPr lang="de-DE" altLang="zh-CN" sz="800" dirty="0">
              <a:solidFill>
                <a:srgbClr val="404040"/>
              </a:solidFill>
            </a:endParaRPr>
          </a:p>
        </p:txBody>
      </p:sp>
      <p:sp>
        <p:nvSpPr>
          <p:cNvPr id="41" name="Chevron 123">
            <a:hlinkClick r:id="rId10" action="ppaction://hlinksldjump"/>
          </p:cNvPr>
          <p:cNvSpPr>
            <a:spLocks noChangeArrowheads="1"/>
          </p:cNvSpPr>
          <p:nvPr/>
        </p:nvSpPr>
        <p:spPr bwMode="auto">
          <a:xfrm>
            <a:off x="5158244" y="193916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42" name="Chevron 123">
            <a:hlinkClick r:id="rId11" action="ppaction://hlinksldjump"/>
          </p:cNvPr>
          <p:cNvSpPr>
            <a:spLocks noChangeArrowheads="1"/>
          </p:cNvSpPr>
          <p:nvPr/>
        </p:nvSpPr>
        <p:spPr bwMode="auto">
          <a:xfrm>
            <a:off x="1788192" y="193916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Stock Transfers</a:t>
            </a:r>
          </a:p>
        </p:txBody>
      </p:sp>
      <p:sp>
        <p:nvSpPr>
          <p:cNvPr id="50" name="Chevron 79"/>
          <p:cNvSpPr>
            <a:spLocks noChangeArrowheads="1"/>
          </p:cNvSpPr>
          <p:nvPr/>
        </p:nvSpPr>
        <p:spPr bwMode="auto">
          <a:xfrm>
            <a:off x="3271300"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Operator</a:t>
            </a:r>
          </a:p>
        </p:txBody>
      </p:sp>
      <p:sp>
        <p:nvSpPr>
          <p:cNvPr id="52" name="Chevron 79"/>
          <p:cNvSpPr>
            <a:spLocks noChangeArrowheads="1"/>
          </p:cNvSpPr>
          <p:nvPr/>
        </p:nvSpPr>
        <p:spPr bwMode="auto">
          <a:xfrm>
            <a:off x="4429202"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81" name="Chevron 79"/>
          <p:cNvSpPr>
            <a:spLocks noChangeArrowheads="1"/>
          </p:cNvSpPr>
          <p:nvPr/>
        </p:nvSpPr>
        <p:spPr bwMode="auto">
          <a:xfrm>
            <a:off x="5512566" y="6314836"/>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p:txBody>
      </p:sp>
      <p:sp>
        <p:nvSpPr>
          <p:cNvPr id="54" name="TextBox 66"/>
          <p:cNvSpPr txBox="1">
            <a:spLocks noChangeArrowheads="1"/>
          </p:cNvSpPr>
          <p:nvPr/>
        </p:nvSpPr>
        <p:spPr bwMode="auto">
          <a:xfrm>
            <a:off x="1760926" y="4399866"/>
            <a:ext cx="7256462" cy="1615827"/>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Intracompany Stock Transfer</a:t>
            </a:r>
            <a:r>
              <a:rPr lang="en-US" sz="900" dirty="0"/>
              <a:t> business scenario enables you to transfer stock from one site to another site within the same company. You create the stock transfer order in the sending site. </a:t>
            </a:r>
            <a:r>
              <a:rPr lang="en-US" sz="900" dirty="0" err="1"/>
              <a:t>Intracompany</a:t>
            </a:r>
            <a:r>
              <a:rPr lang="en-US" sz="900" dirty="0"/>
              <a:t> stock transfer can be initiated either as an outcome of planning or manually during execution. You complete the outbound processing steps in the sending site in the same way as you would complete outbound processing when based on sales orders. When you create the outbound delivery, an advised inbound delivery notification is created in the receiving site automatically. You then complete the inbound processing steps in the receiving site in the same way as you would complete inbound processing when based on purchase orders. </a:t>
            </a:r>
          </a:p>
          <a:p>
            <a:pPr>
              <a:buClr>
                <a:schemeClr val="accent1"/>
              </a:buClr>
              <a:buSzPct val="80000"/>
            </a:pPr>
            <a:endParaRPr lang="en-US" sz="900" dirty="0"/>
          </a:p>
          <a:p>
            <a:pPr>
              <a:buClr>
                <a:schemeClr val="accent1"/>
              </a:buClr>
              <a:buSzPct val="80000"/>
            </a:pPr>
            <a:r>
              <a:rPr lang="en-US" sz="900" dirty="0"/>
              <a:t>If you work with externally-managed locations, note the following:</a:t>
            </a:r>
            <a:br>
              <a:rPr lang="en-US" sz="900" dirty="0"/>
            </a:br>
            <a:r>
              <a:rPr lang="en-US" sz="900" dirty="0"/>
              <a:t>The use of the Third-Party Logistics scenario is subject to the licensing of a warehouse provider communication add-on via the SAP Store. Note that the licensing of the warehouse provider communication add-on may be subject to additional fees</a:t>
            </a:r>
            <a:br>
              <a:rPr lang="en-US" sz="900" dirty="0"/>
            </a:br>
            <a:endParaRPr lang="en-US" sz="900" dirty="0"/>
          </a:p>
        </p:txBody>
      </p:sp>
      <p:sp>
        <p:nvSpPr>
          <p:cNvPr id="93"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pic>
        <p:nvPicPr>
          <p:cNvPr id="94" name="Picture 52" descr="richard_stone_active.png">
            <a:hlinkClick r:id="rId12" action="ppaction://hlinksldjump" tooltip="Click here for a detailed role description"/>
          </p:cNvPr>
          <p:cNvPicPr>
            <a:picLocks noChangeAspect="1"/>
          </p:cNvPicPr>
          <p:nvPr>
            <p:custDataLst>
              <p:tags r:id="rId1"/>
            </p:custDataLst>
          </p:nvPr>
        </p:nvPicPr>
        <p:blipFill>
          <a:blip r:embed="rId13" cstate="print"/>
          <a:srcRect/>
          <a:stretch>
            <a:fillRect/>
          </a:stretch>
        </p:blipFill>
        <p:spPr bwMode="auto">
          <a:xfrm>
            <a:off x="7813675" y="6318250"/>
            <a:ext cx="411163" cy="411163"/>
          </a:xfrm>
          <a:prstGeom prst="rect">
            <a:avLst/>
          </a:prstGeom>
          <a:noFill/>
          <a:ln w="9525">
            <a:noFill/>
            <a:miter lim="800000"/>
            <a:headEnd/>
            <a:tailEnd/>
          </a:ln>
        </p:spPr>
      </p:pic>
      <p:sp>
        <p:nvSpPr>
          <p:cNvPr id="95"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96"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97"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dirty="0"/>
          </a:p>
        </p:txBody>
      </p:sp>
      <p:sp>
        <p:nvSpPr>
          <p:cNvPr id="98"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99"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101" name="Rectangle 76">
            <a:hlinkClick r:id="rId14"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4" action="ppaction://hlinksldjump"/>
              </a:rPr>
              <a:t>Close Legend</a:t>
            </a:r>
            <a:endParaRPr lang="en-US" sz="800" dirty="0">
              <a:solidFill>
                <a:srgbClr val="44697D"/>
              </a:solidFill>
            </a:endParaRPr>
          </a:p>
        </p:txBody>
      </p:sp>
      <p:sp>
        <p:nvSpPr>
          <p:cNvPr id="102"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103"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4"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05"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06"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0" name="Picture 89"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91" name="Picture 90"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114"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11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116"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11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9"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5" name="Chevron 123">
            <a:hlinkClick r:id="rId19" action="ppaction://hlinksldjump"/>
          </p:cNvPr>
          <p:cNvSpPr>
            <a:spLocks noChangeArrowheads="1"/>
          </p:cNvSpPr>
          <p:nvPr/>
        </p:nvSpPr>
        <p:spPr bwMode="auto">
          <a:xfrm>
            <a:off x="939141" y="193916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66" name="Freeform 69"/>
          <p:cNvSpPr>
            <a:spLocks noChangeArrowheads="1"/>
          </p:cNvSpPr>
          <p:nvPr/>
        </p:nvSpPr>
        <p:spPr bwMode="auto">
          <a:xfrm>
            <a:off x="4142524" y="26894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7" name="Freeform 69"/>
          <p:cNvSpPr>
            <a:spLocks noChangeArrowheads="1"/>
          </p:cNvSpPr>
          <p:nvPr/>
        </p:nvSpPr>
        <p:spPr bwMode="auto">
          <a:xfrm>
            <a:off x="4980946" y="268947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8" name="Freeform 69"/>
          <p:cNvSpPr>
            <a:spLocks noChangeArrowheads="1"/>
          </p:cNvSpPr>
          <p:nvPr/>
        </p:nvSpPr>
        <p:spPr bwMode="auto">
          <a:xfrm>
            <a:off x="5824276" y="26862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69" name="Picture 68"/>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71" name="Group 70"/>
          <p:cNvGrpSpPr/>
          <p:nvPr/>
        </p:nvGrpSpPr>
        <p:grpSpPr>
          <a:xfrm>
            <a:off x="1825625" y="6286021"/>
            <a:ext cx="3600123" cy="442913"/>
            <a:chOff x="1825625" y="6286021"/>
            <a:chExt cx="3600123" cy="442913"/>
          </a:xfrm>
        </p:grpSpPr>
        <p:pic>
          <p:nvPicPr>
            <p:cNvPr id="73" name="Picture 77" descr="05"/>
            <p:cNvPicPr>
              <a:picLocks noChangeAspect="1" noChangeArrowheads="1"/>
            </p:cNvPicPr>
            <p:nvPr/>
          </p:nvPicPr>
          <p:blipFill>
            <a:blip r:embed="rId21" cstate="print"/>
            <a:srcRect/>
            <a:stretch>
              <a:fillRect/>
            </a:stretch>
          </p:blipFill>
          <p:spPr bwMode="auto">
            <a:xfrm>
              <a:off x="1827213" y="6321186"/>
              <a:ext cx="401638" cy="401638"/>
            </a:xfrm>
            <a:prstGeom prst="rect">
              <a:avLst/>
            </a:prstGeom>
            <a:noFill/>
            <a:ln w="9525">
              <a:noFill/>
              <a:miter lim="800000"/>
              <a:headEnd/>
              <a:tailEnd/>
            </a:ln>
          </p:spPr>
        </p:pic>
        <p:sp>
          <p:nvSpPr>
            <p:cNvPr id="74" name="AutoShape 78"/>
            <p:cNvSpPr>
              <a:spLocks noChangeArrowheads="1"/>
            </p:cNvSpPr>
            <p:nvPr/>
          </p:nvSpPr>
          <p:spPr bwMode="auto">
            <a:xfrm>
              <a:off x="1825625" y="6318011"/>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pic>
          <p:nvPicPr>
            <p:cNvPr id="75" name="Picture 84" descr="45"/>
            <p:cNvPicPr>
              <a:picLocks noChangeAspect="1" noChangeArrowheads="1"/>
            </p:cNvPicPr>
            <p:nvPr/>
          </p:nvPicPr>
          <p:blipFill>
            <a:blip r:embed="rId22" cstate="print"/>
            <a:srcRect/>
            <a:stretch>
              <a:fillRect/>
            </a:stretch>
          </p:blipFill>
          <p:spPr bwMode="auto">
            <a:xfrm>
              <a:off x="2788350" y="6298085"/>
              <a:ext cx="417062" cy="417062"/>
            </a:xfrm>
            <a:prstGeom prst="rect">
              <a:avLst/>
            </a:prstGeom>
            <a:noFill/>
            <a:ln w="9525">
              <a:noFill/>
              <a:miter lim="800000"/>
              <a:headEnd/>
              <a:tailEnd/>
            </a:ln>
          </p:spPr>
        </p:pic>
        <p:sp>
          <p:nvSpPr>
            <p:cNvPr id="76" name="AutoShape 71"/>
            <p:cNvSpPr>
              <a:spLocks noChangeArrowheads="1"/>
            </p:cNvSpPr>
            <p:nvPr/>
          </p:nvSpPr>
          <p:spPr bwMode="auto">
            <a:xfrm>
              <a:off x="2771116" y="6286021"/>
              <a:ext cx="442913" cy="4429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pic>
          <p:nvPicPr>
            <p:cNvPr id="82" name="Picture 6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3936675" y="6286906"/>
              <a:ext cx="443833" cy="434956"/>
            </a:xfrm>
            <a:prstGeom prst="rect">
              <a:avLst/>
            </a:prstGeom>
            <a:noFill/>
            <a:ln w="9525">
              <a:noFill/>
              <a:miter lim="800000"/>
              <a:headEnd/>
              <a:tailEnd/>
            </a:ln>
          </p:spPr>
        </p:pic>
        <p:pic>
          <p:nvPicPr>
            <p:cNvPr id="85" name="Picture 63" descr="16"/>
            <p:cNvPicPr>
              <a:picLocks noChangeAspect="1" noChangeArrowheads="1"/>
            </p:cNvPicPr>
            <p:nvPr/>
          </p:nvPicPr>
          <p:blipFill>
            <a:blip r:embed="rId24" cstate="print"/>
            <a:srcRect/>
            <a:stretch>
              <a:fillRect/>
            </a:stretch>
          </p:blipFill>
          <p:spPr bwMode="auto">
            <a:xfrm>
              <a:off x="5020936" y="6321186"/>
              <a:ext cx="401637" cy="401638"/>
            </a:xfrm>
            <a:prstGeom prst="rect">
              <a:avLst/>
            </a:prstGeom>
            <a:noFill/>
            <a:ln w="9525">
              <a:noFill/>
              <a:miter lim="800000"/>
              <a:headEnd/>
              <a:tailEnd/>
            </a:ln>
          </p:spPr>
        </p:pic>
        <p:sp>
          <p:nvSpPr>
            <p:cNvPr id="86" name="AutoShape 74"/>
            <p:cNvSpPr>
              <a:spLocks noChangeArrowheads="1"/>
            </p:cNvSpPr>
            <p:nvPr/>
          </p:nvSpPr>
          <p:spPr bwMode="auto">
            <a:xfrm>
              <a:off x="5017761" y="6318011"/>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pic>
        <p:nvPicPr>
          <p:cNvPr id="87" name="Picture 75"/>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6946900" y="6115472"/>
            <a:ext cx="127000" cy="94672"/>
          </a:xfrm>
          <a:prstGeom prst="rect">
            <a:avLst/>
          </a:prstGeom>
          <a:noFill/>
          <a:ln w="9525">
            <a:noFill/>
            <a:miter lim="800000"/>
            <a:headEnd/>
            <a:tailEnd/>
          </a:ln>
        </p:spPr>
      </p:pic>
      <p:pic>
        <p:nvPicPr>
          <p:cNvPr id="92" name="Picture 91" descr="i_button_black.psd"/>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6932628" y="6320059"/>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 Initiating</a:t>
            </a:r>
            <a:r>
              <a:rPr lang="en-US" sz="2000" dirty="0">
                <a:solidFill>
                  <a:schemeClr val="tx2"/>
                </a:solidFill>
              </a:rPr>
              <a:t> </a:t>
            </a:r>
            <a:r>
              <a:rPr lang="en-US" sz="2000" b="0" dirty="0"/>
              <a:t>Stock</a:t>
            </a:r>
            <a:r>
              <a:rPr lang="en-US" sz="2000" dirty="0">
                <a:solidFill>
                  <a:schemeClr val="tx2"/>
                </a:solidFill>
              </a:rPr>
              <a:t> </a:t>
            </a:r>
            <a:r>
              <a:rPr lang="en-US" sz="2000" b="0" dirty="0"/>
              <a:t>Transfer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Supply Planner</a:t>
            </a:r>
            <a:endParaRPr lang="en-US" sz="800" dirty="0">
              <a:solidFill>
                <a:srgbClr val="404040"/>
              </a:solidFill>
            </a:endParaRPr>
          </a:p>
        </p:txBody>
      </p:sp>
      <p:sp>
        <p:nvSpPr>
          <p:cNvPr id="81" name="Chevron 102"/>
          <p:cNvSpPr>
            <a:spLocks noChangeArrowheads="1"/>
          </p:cNvSpPr>
          <p:nvPr/>
        </p:nvSpPr>
        <p:spPr bwMode="auto">
          <a:xfrm>
            <a:off x="7613870" y="508675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Supply Planning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7" action="ppaction://hlinksldjump"/>
          </p:cNvPr>
          <p:cNvSpPr>
            <a:spLocks noChangeArrowheads="1"/>
          </p:cNvSpPr>
          <p:nvPr/>
        </p:nvSpPr>
        <p:spPr bwMode="auto">
          <a:xfrm>
            <a:off x="5657751" y="193991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62" name="Chevron 123">
            <a:hlinkClick r:id="rId8" action="ppaction://hlinksldjump"/>
          </p:cNvPr>
          <p:cNvSpPr>
            <a:spLocks noChangeArrowheads="1"/>
          </p:cNvSpPr>
          <p:nvPr/>
        </p:nvSpPr>
        <p:spPr bwMode="auto">
          <a:xfrm>
            <a:off x="4808781" y="1939916"/>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87" name="Chevron 123">
            <a:hlinkClick r:id="rId9" action="ppaction://hlinksldjump"/>
          </p:cNvPr>
          <p:cNvSpPr>
            <a:spLocks noChangeArrowheads="1"/>
          </p:cNvSpPr>
          <p:nvPr/>
        </p:nvSpPr>
        <p:spPr bwMode="auto">
          <a:xfrm>
            <a:off x="6499896" y="2873583"/>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88" name="Chevron 123">
            <a:hlinkClick r:id="rId10" action="ppaction://hlinksldjump"/>
          </p:cNvPr>
          <p:cNvSpPr>
            <a:spLocks noChangeArrowheads="1"/>
          </p:cNvSpPr>
          <p:nvPr/>
        </p:nvSpPr>
        <p:spPr bwMode="auto">
          <a:xfrm>
            <a:off x="3966636" y="193991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92" name="Chevron 123">
            <a:hlinkClick r:id="rId11" action="ppaction://hlinksldjump"/>
          </p:cNvPr>
          <p:cNvSpPr>
            <a:spLocks noChangeArrowheads="1"/>
          </p:cNvSpPr>
          <p:nvPr/>
        </p:nvSpPr>
        <p:spPr bwMode="auto">
          <a:xfrm>
            <a:off x="6499896" y="193991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grpSp>
        <p:nvGrpSpPr>
          <p:cNvPr id="3" name="Group 2"/>
          <p:cNvGrpSpPr/>
          <p:nvPr/>
        </p:nvGrpSpPr>
        <p:grpSpPr>
          <a:xfrm>
            <a:off x="6993971" y="4557783"/>
            <a:ext cx="407988" cy="407988"/>
            <a:chOff x="6993971" y="4557783"/>
            <a:chExt cx="407988" cy="407988"/>
          </a:xfrm>
        </p:grpSpPr>
        <p:pic>
          <p:nvPicPr>
            <p:cNvPr id="100" name="Picture 77" descr="05"/>
            <p:cNvPicPr>
              <a:picLocks noChangeAspect="1" noChangeArrowheads="1"/>
            </p:cNvPicPr>
            <p:nvPr/>
          </p:nvPicPr>
          <p:blipFill>
            <a:blip r:embed="rId12" cstate="print"/>
            <a:srcRect/>
            <a:stretch>
              <a:fillRect/>
            </a:stretch>
          </p:blipFill>
          <p:spPr bwMode="auto">
            <a:xfrm>
              <a:off x="6995559" y="4560958"/>
              <a:ext cx="401638" cy="401638"/>
            </a:xfrm>
            <a:prstGeom prst="rect">
              <a:avLst/>
            </a:prstGeom>
            <a:noFill/>
            <a:ln w="9525">
              <a:noFill/>
              <a:miter lim="800000"/>
              <a:headEnd/>
              <a:tailEnd/>
            </a:ln>
          </p:spPr>
        </p:pic>
        <p:sp>
          <p:nvSpPr>
            <p:cNvPr id="101" name="AutoShape 78"/>
            <p:cNvSpPr>
              <a:spLocks noChangeArrowheads="1"/>
            </p:cNvSpPr>
            <p:nvPr/>
          </p:nvSpPr>
          <p:spPr bwMode="auto">
            <a:xfrm>
              <a:off x="6993971" y="4557783"/>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54" name="TextBox 66"/>
          <p:cNvSpPr txBox="1">
            <a:spLocks noChangeArrowheads="1"/>
          </p:cNvSpPr>
          <p:nvPr/>
        </p:nvSpPr>
        <p:spPr bwMode="auto">
          <a:xfrm>
            <a:off x="1760926" y="4399866"/>
            <a:ext cx="4914194" cy="244682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Planning Supply </a:t>
            </a:r>
            <a:r>
              <a:rPr lang="en-US" sz="900" dirty="0"/>
              <a:t>business process allows you to carry out material and capacity planning effectively. You are provided with an up-to-date overview of the demand and supply situation for either a product and supply planning area combination, or a product, product specification, and a supply planning area combination. With the introduction of planned stock transfer as a part of planning supply to meet the required demand, the system proposes planned </a:t>
            </a:r>
            <a:r>
              <a:rPr lang="en-US" sz="900" dirty="0" err="1"/>
              <a:t>intracompany</a:t>
            </a:r>
            <a:r>
              <a:rPr lang="en-US" sz="900" dirty="0"/>
              <a:t> stock transfers. The stock transfer proposals are visible on the demand side, that is, planning runs can be based on a  stock transfer proposal.</a:t>
            </a:r>
          </a:p>
          <a:p>
            <a:pPr>
              <a:buClr>
                <a:schemeClr val="accent1"/>
              </a:buClr>
              <a:buSzPct val="80000"/>
              <a:buFont typeface="Wingdings" pitchFamily="2" charset="2"/>
              <a:buNone/>
            </a:pPr>
            <a:endParaRPr lang="en-US" sz="900" dirty="0">
              <a:solidFill>
                <a:srgbClr val="FF0000"/>
              </a:solidFill>
            </a:endParaRPr>
          </a:p>
          <a:p>
            <a:pPr>
              <a:buClr>
                <a:schemeClr val="accent1"/>
              </a:buClr>
              <a:buSzPct val="80000"/>
              <a:buFont typeface="Wingdings" pitchFamily="2" charset="2"/>
              <a:buNone/>
            </a:pPr>
            <a:r>
              <a:rPr lang="en-US" sz="900" dirty="0"/>
              <a:t>The multi-level planning run calculates the required supply and then creates the supply and demand pegging network accordingly, also taking into consideration the selected product specification. If planned order is created manually product specification must be provided for specified products.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If there are planning issues, the system raises exceptions to alert you to them. You can then decide what action to take, for example, you can manually create or update planning proposals. The load leveling function is also available to verify the feasibility of the supply plan and level out the load if it is not possible to increase capacity. </a:t>
            </a:r>
          </a:p>
        </p:txBody>
      </p:sp>
      <p:sp>
        <p:nvSpPr>
          <p:cNvPr id="79" name="Freeform 69"/>
          <p:cNvSpPr>
            <a:spLocks noChangeArrowheads="1"/>
          </p:cNvSpPr>
          <p:nvPr/>
        </p:nvSpPr>
        <p:spPr bwMode="auto">
          <a:xfrm>
            <a:off x="5470541" y="269153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4" name="Freeform 69"/>
          <p:cNvSpPr>
            <a:spLocks noChangeArrowheads="1"/>
          </p:cNvSpPr>
          <p:nvPr/>
        </p:nvSpPr>
        <p:spPr bwMode="auto">
          <a:xfrm>
            <a:off x="6308963" y="26915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5" name="Freeform 69"/>
          <p:cNvSpPr>
            <a:spLocks noChangeArrowheads="1"/>
          </p:cNvSpPr>
          <p:nvPr/>
        </p:nvSpPr>
        <p:spPr bwMode="auto">
          <a:xfrm>
            <a:off x="7152293" y="269153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57" name="Picture 56"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58"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2"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9" name="Chevron 44"/>
          <p:cNvSpPr>
            <a:spLocks noChangeArrowheads="1"/>
          </p:cNvSpPr>
          <p:nvPr/>
        </p:nvSpPr>
        <p:spPr bwMode="auto">
          <a:xfrm>
            <a:off x="1254642" y="1688283"/>
            <a:ext cx="189988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Supply</a:t>
            </a:r>
          </a:p>
        </p:txBody>
      </p:sp>
      <p:sp>
        <p:nvSpPr>
          <p:cNvPr id="70" name="Chevron 69"/>
          <p:cNvSpPr>
            <a:spLocks noChangeArrowheads="1"/>
          </p:cNvSpPr>
          <p:nvPr>
            <p:custDataLst>
              <p:tags r:id="rId1"/>
            </p:custDataLst>
          </p:nvPr>
        </p:nvSpPr>
        <p:spPr bwMode="auto">
          <a:xfrm>
            <a:off x="1436544" y="198481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material</a:t>
            </a:r>
          </a:p>
        </p:txBody>
      </p:sp>
      <p:sp>
        <p:nvSpPr>
          <p:cNvPr id="72" name="Chevron 71"/>
          <p:cNvSpPr>
            <a:spLocks noChangeArrowheads="1"/>
          </p:cNvSpPr>
          <p:nvPr>
            <p:custDataLst>
              <p:tags r:id="rId2"/>
            </p:custDataLst>
          </p:nvPr>
        </p:nvSpPr>
        <p:spPr bwMode="auto">
          <a:xfrm>
            <a:off x="2228486" y="198407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resolve an exception</a:t>
            </a:r>
          </a:p>
        </p:txBody>
      </p:sp>
      <p:sp>
        <p:nvSpPr>
          <p:cNvPr id="73" name="Oval 72">
            <a:hlinkClick r:id="rId18" action="ppaction://hlinksldjump" tooltip="The system matches supply with demand according to the individual demand priorities. It collects demand by product (or product specification) and planning area, and computes the supply required to fulfill this demand in the correct quantity and on time. "/>
          </p:cNvPr>
          <p:cNvSpPr>
            <a:spLocks noChangeAspect="1"/>
          </p:cNvSpPr>
          <p:nvPr/>
        </p:nvSpPr>
        <p:spPr bwMode="gray">
          <a:xfrm>
            <a:off x="2026765" y="2572783"/>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4" name="Oval 73">
            <a:hlinkClick r:id="rId18" action="ppaction://hlinksldjump" tooltip="The system raises exceptions to alert the planner to any changes since the last planning review. Exceptions highlight if planning deviates from reality or predefined threshold values. Based on this information, the planner resolves the planning issues. "/>
          </p:cNvPr>
          <p:cNvSpPr>
            <a:spLocks noChangeAspect="1"/>
          </p:cNvSpPr>
          <p:nvPr/>
        </p:nvSpPr>
        <p:spPr bwMode="gray">
          <a:xfrm>
            <a:off x="2810030" y="256850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TextBox 59">
            <a:hlinkClick r:id="rId19" action="ppaction://hlinksldjump"/>
          </p:cNvPr>
          <p:cNvSpPr txBox="1">
            <a:spLocks noChangeArrowheads="1"/>
          </p:cNvSpPr>
          <p:nvPr/>
        </p:nvSpPr>
        <p:spPr bwMode="auto">
          <a:xfrm>
            <a:off x="2788924" y="164169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9" name="Chevron 123">
            <a:hlinkClick r:id="rId20" action="ppaction://hlinksldjump"/>
          </p:cNvPr>
          <p:cNvSpPr>
            <a:spLocks noChangeArrowheads="1"/>
          </p:cNvSpPr>
          <p:nvPr/>
        </p:nvSpPr>
        <p:spPr bwMode="auto">
          <a:xfrm>
            <a:off x="3120524" y="19402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pic>
        <p:nvPicPr>
          <p:cNvPr id="63" name="Picture 6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5"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 Initiating</a:t>
            </a:r>
            <a:r>
              <a:rPr lang="en-US" sz="2000" dirty="0">
                <a:solidFill>
                  <a:schemeClr val="tx2"/>
                </a:solidFill>
              </a:rPr>
              <a:t> </a:t>
            </a:r>
            <a:r>
              <a:rPr lang="en-US" sz="2000" b="0" dirty="0"/>
              <a:t>Stock</a:t>
            </a:r>
            <a:r>
              <a:rPr lang="en-US" sz="2000" dirty="0">
                <a:solidFill>
                  <a:schemeClr val="tx2"/>
                </a:solidFill>
              </a:rPr>
              <a:t> </a:t>
            </a:r>
            <a:r>
              <a:rPr lang="en-US" sz="2000" b="0" dirty="0"/>
              <a:t>Transfer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Supply Planner</a:t>
            </a:r>
            <a:endParaRPr lang="en-US" sz="800" dirty="0">
              <a:solidFill>
                <a:srgbClr val="404040"/>
              </a:solidFill>
            </a:endParaRPr>
          </a:p>
        </p:txBody>
      </p:sp>
      <p:sp>
        <p:nvSpPr>
          <p:cNvPr id="81" name="Chevron 102"/>
          <p:cNvSpPr>
            <a:spLocks noChangeArrowheads="1"/>
          </p:cNvSpPr>
          <p:nvPr/>
        </p:nvSpPr>
        <p:spPr bwMode="auto">
          <a:xfrm>
            <a:off x="7613870" y="5076119"/>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6" action="ppaction://hlinksldjump"/>
          </p:cNvPr>
          <p:cNvSpPr>
            <a:spLocks noChangeArrowheads="1"/>
          </p:cNvSpPr>
          <p:nvPr/>
        </p:nvSpPr>
        <p:spPr bwMode="auto">
          <a:xfrm>
            <a:off x="4551919" y="193991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62" name="Chevron 123">
            <a:hlinkClick r:id="rId7" action="ppaction://hlinksldjump"/>
          </p:cNvPr>
          <p:cNvSpPr>
            <a:spLocks noChangeArrowheads="1"/>
          </p:cNvSpPr>
          <p:nvPr/>
        </p:nvSpPr>
        <p:spPr bwMode="auto">
          <a:xfrm>
            <a:off x="3702949" y="1939916"/>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87" name="Chevron 123">
            <a:hlinkClick r:id="rId8" action="ppaction://hlinksldjump"/>
          </p:cNvPr>
          <p:cNvSpPr>
            <a:spLocks noChangeArrowheads="1"/>
          </p:cNvSpPr>
          <p:nvPr/>
        </p:nvSpPr>
        <p:spPr bwMode="auto">
          <a:xfrm>
            <a:off x="5394064" y="2873583"/>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88" name="Chevron 123">
            <a:hlinkClick r:id="rId9" action="ppaction://hlinksldjump"/>
          </p:cNvPr>
          <p:cNvSpPr>
            <a:spLocks noChangeArrowheads="1"/>
          </p:cNvSpPr>
          <p:nvPr/>
        </p:nvSpPr>
        <p:spPr bwMode="auto">
          <a:xfrm>
            <a:off x="2860804" y="193991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92" name="Chevron 123">
            <a:hlinkClick r:id="rId10" action="ppaction://hlinksldjump"/>
          </p:cNvPr>
          <p:cNvSpPr>
            <a:spLocks noChangeArrowheads="1"/>
          </p:cNvSpPr>
          <p:nvPr/>
        </p:nvSpPr>
        <p:spPr bwMode="auto">
          <a:xfrm>
            <a:off x="5394064" y="193991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sp>
        <p:nvSpPr>
          <p:cNvPr id="95" name="Chevron 43"/>
          <p:cNvSpPr>
            <a:spLocks noChangeArrowheads="1"/>
          </p:cNvSpPr>
          <p:nvPr/>
        </p:nvSpPr>
        <p:spPr bwMode="auto">
          <a:xfrm>
            <a:off x="1726451" y="1700439"/>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de-DE" altLang="zh-CN" sz="900" dirty="0">
                <a:solidFill>
                  <a:schemeClr val="bg1"/>
                </a:solidFill>
                <a:latin typeface="BentonSans Regular"/>
                <a:cs typeface="BentonSans Regular"/>
              </a:rPr>
              <a:t>Initiating Stock Transfer</a:t>
            </a:r>
            <a:endParaRPr lang="en-US" sz="900" dirty="0">
              <a:solidFill>
                <a:schemeClr val="bg1"/>
              </a:solidFill>
              <a:latin typeface="BentonSans Regular"/>
              <a:cs typeface="BentonSans Regular"/>
            </a:endParaRPr>
          </a:p>
        </p:txBody>
      </p:sp>
      <p:sp>
        <p:nvSpPr>
          <p:cNvPr id="96" name="Chevron 95"/>
          <p:cNvSpPr>
            <a:spLocks noChangeArrowheads="1"/>
          </p:cNvSpPr>
          <p:nvPr>
            <p:custDataLst>
              <p:tags r:id="rId1"/>
            </p:custDataLst>
          </p:nvPr>
        </p:nvSpPr>
        <p:spPr bwMode="auto">
          <a:xfrm>
            <a:off x="1952011" y="212929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Create a stock transfer order</a:t>
            </a:r>
            <a:endParaRPr lang="en-US" sz="800" dirty="0">
              <a:solidFill>
                <a:srgbClr val="404040"/>
              </a:solidFill>
            </a:endParaRPr>
          </a:p>
        </p:txBody>
      </p:sp>
      <p:sp>
        <p:nvSpPr>
          <p:cNvPr id="97" name="TextBox 59">
            <a:hlinkClick r:id="rId11" action="ppaction://hlinksldjump"/>
          </p:cNvPr>
          <p:cNvSpPr txBox="1">
            <a:spLocks noChangeArrowheads="1"/>
          </p:cNvSpPr>
          <p:nvPr/>
        </p:nvSpPr>
        <p:spPr bwMode="auto">
          <a:xfrm>
            <a:off x="2524784" y="1657594"/>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98" name="Oval 97">
            <a:hlinkClick r:id="rId12" action="ppaction://hlinksldjump" tooltip="The supply planner creates a stock transfer order to initiate the transfer of goods between two sites (sending and receiving site) of the same company. "/>
          </p:cNvPr>
          <p:cNvSpPr>
            <a:spLocks noChangeAspect="1"/>
          </p:cNvSpPr>
          <p:nvPr/>
        </p:nvSpPr>
        <p:spPr bwMode="gray">
          <a:xfrm>
            <a:off x="2548894" y="261925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2400657"/>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Initiating Stock Transfers</a:t>
            </a:r>
            <a:r>
              <a:rPr lang="en-US" sz="900" dirty="0"/>
              <a:t> business process allows you to transfer goods between two sites of the same company. </a:t>
            </a:r>
          </a:p>
          <a:p>
            <a:pPr>
              <a:spcBef>
                <a:spcPts val="600"/>
              </a:spcBef>
            </a:pPr>
            <a:r>
              <a:rPr lang="en-US" sz="900" dirty="0"/>
              <a:t>You can create a stock transfer order manually by specifying the sending and receiving sites, the list of products and quantities to be transferred and, optionally, a date when the goods are to arrive at the receiving site. If you do not enter a date and assign the order priority "Immediate", the goods are transferred as soon as possible. The stock transfer order will be visible in planning. </a:t>
            </a:r>
          </a:p>
          <a:p>
            <a:pPr>
              <a:spcBef>
                <a:spcPts val="600"/>
              </a:spcBef>
            </a:pPr>
            <a:r>
              <a:rPr lang="en-US" sz="900" dirty="0"/>
              <a:t>Alternatively, </a:t>
            </a:r>
            <a:r>
              <a:rPr lang="en-US" sz="900" dirty="0" err="1"/>
              <a:t>intracompany</a:t>
            </a:r>
            <a:r>
              <a:rPr lang="en-US" sz="900" dirty="0"/>
              <a:t> stock transfers could also be initiated as an outcome of planning, which is an integral part of the daily operations of distribution-focused industries</a:t>
            </a:r>
          </a:p>
          <a:p>
            <a:pPr>
              <a:spcBef>
                <a:spcPts val="600"/>
              </a:spcBef>
            </a:pPr>
            <a:r>
              <a:rPr lang="en-US" sz="900" dirty="0"/>
              <a:t>When the stock transfer order has been created, the sending site can process it like any other customer order. Once the outbound delivery is created, the receiving site is informed about the transfer by an advised inbound delivery notification. During the transfer, the goods are held in the in-transit stock, which financially belongs to the sending site. When the goods physically arrive at the receiving site, standard inbound logistics processing is used to post the goods to stock.</a:t>
            </a:r>
          </a:p>
        </p:txBody>
      </p:sp>
      <p:sp>
        <p:nvSpPr>
          <p:cNvPr id="79" name="Freeform 69"/>
          <p:cNvSpPr>
            <a:spLocks noChangeArrowheads="1"/>
          </p:cNvSpPr>
          <p:nvPr/>
        </p:nvSpPr>
        <p:spPr bwMode="auto">
          <a:xfrm>
            <a:off x="4364709" y="268114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4" name="Freeform 69"/>
          <p:cNvSpPr>
            <a:spLocks noChangeArrowheads="1"/>
          </p:cNvSpPr>
          <p:nvPr/>
        </p:nvSpPr>
        <p:spPr bwMode="auto">
          <a:xfrm>
            <a:off x="5203131" y="268114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5" name="Freeform 69"/>
          <p:cNvSpPr>
            <a:spLocks noChangeArrowheads="1"/>
          </p:cNvSpPr>
          <p:nvPr/>
        </p:nvSpPr>
        <p:spPr bwMode="auto">
          <a:xfrm>
            <a:off x="6046461" y="26811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57" name="Picture 56"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58"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2"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9" name="Chevron 123">
            <a:hlinkClick r:id="rId18" action="ppaction://hlinksldjump"/>
          </p:cNvPr>
          <p:cNvSpPr>
            <a:spLocks noChangeArrowheads="1"/>
          </p:cNvSpPr>
          <p:nvPr/>
        </p:nvSpPr>
        <p:spPr bwMode="auto">
          <a:xfrm>
            <a:off x="940759" y="19402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pic>
        <p:nvPicPr>
          <p:cNvPr id="46" name="Picture 4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4"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65" name="Group 64"/>
          <p:cNvGrpSpPr/>
          <p:nvPr/>
        </p:nvGrpSpPr>
        <p:grpSpPr>
          <a:xfrm>
            <a:off x="6993971" y="4557783"/>
            <a:ext cx="407988" cy="407988"/>
            <a:chOff x="6993971" y="4557783"/>
            <a:chExt cx="407988" cy="407988"/>
          </a:xfrm>
        </p:grpSpPr>
        <p:pic>
          <p:nvPicPr>
            <p:cNvPr id="66" name="Picture 77" descr="05"/>
            <p:cNvPicPr>
              <a:picLocks noChangeAspect="1" noChangeArrowheads="1"/>
            </p:cNvPicPr>
            <p:nvPr/>
          </p:nvPicPr>
          <p:blipFill>
            <a:blip r:embed="rId21" cstate="print"/>
            <a:srcRect/>
            <a:stretch>
              <a:fillRect/>
            </a:stretch>
          </p:blipFill>
          <p:spPr bwMode="auto">
            <a:xfrm>
              <a:off x="6995559" y="4560958"/>
              <a:ext cx="401638" cy="401638"/>
            </a:xfrm>
            <a:prstGeom prst="rect">
              <a:avLst/>
            </a:prstGeom>
            <a:noFill/>
            <a:ln w="9525">
              <a:noFill/>
              <a:miter lim="800000"/>
              <a:headEnd/>
              <a:tailEnd/>
            </a:ln>
          </p:spPr>
        </p:pic>
        <p:sp>
          <p:nvSpPr>
            <p:cNvPr id="68" name="AutoShape 78"/>
            <p:cNvSpPr>
              <a:spLocks noChangeArrowheads="1"/>
            </p:cNvSpPr>
            <p:nvPr/>
          </p:nvSpPr>
          <p:spPr bwMode="auto">
            <a:xfrm>
              <a:off x="6993971" y="4557783"/>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Tree>
    <p:extLst>
      <p:ext uri="{BB962C8B-B14F-4D97-AF65-F5344CB8AC3E}">
        <p14:creationId xmlns:p14="http://schemas.microsoft.com/office/powerpoint/2010/main" val="313043421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Chevron 44"/>
          <p:cNvSpPr>
            <a:spLocks noChangeArrowheads="1"/>
          </p:cNvSpPr>
          <p:nvPr/>
        </p:nvSpPr>
        <p:spPr bwMode="auto">
          <a:xfrm>
            <a:off x="2539560" y="1700724"/>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Outbound Delivery for </a:t>
            </a:r>
          </a:p>
          <a:p>
            <a:pPr>
              <a:lnSpc>
                <a:spcPct val="90000"/>
              </a:lnSpc>
            </a:pPr>
            <a:r>
              <a:rPr lang="en-US" sz="900" dirty="0">
                <a:solidFill>
                  <a:schemeClr val="bg1"/>
                </a:solidFill>
                <a:latin typeface="BentonSans Regular"/>
                <a:cs typeface="BentonSans Regular"/>
              </a:rPr>
              <a:t>Shipment from Your Own Site</a:t>
            </a:r>
          </a:p>
        </p:txBody>
      </p:sp>
      <p:sp>
        <p:nvSpPr>
          <p:cNvPr id="70" name="Chevron 123">
            <a:hlinkClick r:id="rId5" action="ppaction://hlinksldjump"/>
          </p:cNvPr>
          <p:cNvSpPr>
            <a:spLocks noChangeArrowheads="1"/>
          </p:cNvSpPr>
          <p:nvPr/>
        </p:nvSpPr>
        <p:spPr bwMode="auto">
          <a:xfrm>
            <a:off x="5916904" y="194020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71" name="Chevron 123">
            <a:hlinkClick r:id="rId6" action="ppaction://hlinksldjump"/>
          </p:cNvPr>
          <p:cNvSpPr>
            <a:spLocks noChangeArrowheads="1"/>
          </p:cNvSpPr>
          <p:nvPr/>
        </p:nvSpPr>
        <p:spPr bwMode="auto">
          <a:xfrm>
            <a:off x="5086597" y="1940201"/>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72" name="Chevron 123">
            <a:hlinkClick r:id="rId7" action="ppaction://hlinksldjump"/>
          </p:cNvPr>
          <p:cNvSpPr>
            <a:spLocks noChangeArrowheads="1"/>
          </p:cNvSpPr>
          <p:nvPr/>
        </p:nvSpPr>
        <p:spPr bwMode="auto">
          <a:xfrm>
            <a:off x="6740385" y="2857007"/>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73" name="Chevron 123">
            <a:hlinkClick r:id="rId8" action="ppaction://hlinksldjump"/>
          </p:cNvPr>
          <p:cNvSpPr>
            <a:spLocks noChangeArrowheads="1"/>
          </p:cNvSpPr>
          <p:nvPr/>
        </p:nvSpPr>
        <p:spPr bwMode="auto">
          <a:xfrm>
            <a:off x="6740385" y="19402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sp>
        <p:nvSpPr>
          <p:cNvPr id="74" name="Chevron 123">
            <a:hlinkClick r:id="rId9" action="ppaction://hlinksldjump"/>
          </p:cNvPr>
          <p:cNvSpPr>
            <a:spLocks noChangeArrowheads="1"/>
          </p:cNvSpPr>
          <p:nvPr/>
        </p:nvSpPr>
        <p:spPr bwMode="auto">
          <a:xfrm>
            <a:off x="1770133" y="19402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75" name="Chevron 123">
            <a:hlinkClick r:id="rId10" action="ppaction://hlinksldjump"/>
          </p:cNvPr>
          <p:cNvSpPr>
            <a:spLocks noChangeArrowheads="1"/>
          </p:cNvSpPr>
          <p:nvPr/>
        </p:nvSpPr>
        <p:spPr bwMode="auto">
          <a:xfrm>
            <a:off x="928429" y="1940200"/>
            <a:ext cx="884236"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pic>
        <p:nvPicPr>
          <p:cNvPr id="62" name="Picture 61" descr="i_button_black.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 name="Title 1"/>
          <p:cNvSpPr>
            <a:spLocks noGrp="1"/>
          </p:cNvSpPr>
          <p:nvPr>
            <p:ph type="title"/>
          </p:nvPr>
        </p:nvSpPr>
        <p:spPr>
          <a:xfrm>
            <a:off x="324000" y="130271"/>
            <a:ext cx="8496000" cy="756000"/>
          </a:xfrm>
        </p:spPr>
        <p:txBody>
          <a:bodyPr/>
          <a:lstStyle/>
          <a:p>
            <a:r>
              <a:rPr lang="de-DE" dirty="0"/>
              <a:t>Intracompany Stock Transfer</a:t>
            </a:r>
            <a:br>
              <a:rPr lang="en-US" dirty="0"/>
            </a:br>
            <a:r>
              <a:rPr lang="en-US" sz="1600" b="0" dirty="0"/>
              <a:t>Process</a:t>
            </a:r>
            <a:r>
              <a:rPr lang="en-US" sz="1600" b="0" dirty="0">
                <a:solidFill>
                  <a:schemeClr val="tx2"/>
                </a:solidFill>
              </a:rPr>
              <a:t> </a:t>
            </a:r>
            <a:r>
              <a:rPr lang="en-US" sz="1600" b="0" dirty="0"/>
              <a:t>Details</a:t>
            </a:r>
            <a:r>
              <a:rPr lang="en-US" sz="1600" dirty="0">
                <a:solidFill>
                  <a:schemeClr val="bg2">
                    <a:lumMod val="50000"/>
                  </a:schemeClr>
                </a:solidFill>
              </a:rPr>
              <a:t>:</a:t>
            </a:r>
            <a:r>
              <a:rPr lang="en-US" sz="1600" b="0" dirty="0">
                <a:solidFill>
                  <a:schemeClr val="tx2"/>
                </a:solidFill>
              </a:rPr>
              <a:t> </a:t>
            </a:r>
            <a:r>
              <a:rPr lang="en-US" sz="1600" b="0" dirty="0"/>
              <a:t>Initiating</a:t>
            </a:r>
            <a:r>
              <a:rPr lang="en-US" sz="1600" b="0" dirty="0">
                <a:solidFill>
                  <a:schemeClr val="tx2"/>
                </a:solidFill>
              </a:rPr>
              <a:t> </a:t>
            </a:r>
            <a:r>
              <a:rPr lang="en-US" sz="1600" b="0" dirty="0">
                <a:solidFill>
                  <a:schemeClr val="bg2">
                    <a:lumMod val="50000"/>
                  </a:schemeClr>
                </a:solidFill>
              </a:rPr>
              <a:t>Outbound Delivery for Shipment from Your Own Site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Supply Planner</a:t>
            </a:r>
            <a:endParaRPr lang="en-US" sz="800" dirty="0">
              <a:solidFill>
                <a:srgbClr val="404040"/>
              </a:solidFill>
            </a:endParaRPr>
          </a:p>
        </p:txBody>
      </p:sp>
      <p:sp>
        <p:nvSpPr>
          <p:cNvPr id="81" name="Chevron 102"/>
          <p:cNvSpPr>
            <a:spLocks noChangeArrowheads="1"/>
          </p:cNvSpPr>
          <p:nvPr/>
        </p:nvSpPr>
        <p:spPr bwMode="auto">
          <a:xfrm>
            <a:off x="7627938" y="522357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pPr>
            <a:r>
              <a:rPr lang="en-US" sz="900" dirty="0">
                <a:solidFill>
                  <a:srgbClr val="404040"/>
                </a:solidFill>
              </a:rPr>
              <a:t>Outbound Logistics Control  </a:t>
            </a:r>
          </a:p>
          <a:p>
            <a:pPr>
              <a:buClr>
                <a:schemeClr val="accent1"/>
              </a:buClr>
              <a:buSzPct val="80000"/>
              <a:buFont typeface="Wingdings" pitchFamily="2" charset="2"/>
              <a:buNone/>
            </a:pP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26" name="Chevron 125"/>
          <p:cNvSpPr>
            <a:spLocks noChangeArrowheads="1"/>
          </p:cNvSpPr>
          <p:nvPr>
            <p:custDataLst>
              <p:tags r:id="rId1"/>
            </p:custDataLst>
          </p:nvPr>
        </p:nvSpPr>
        <p:spPr bwMode="auto">
          <a:xfrm>
            <a:off x="3447949" y="20152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Initiate an outbound delivery</a:t>
            </a:r>
            <a:endParaRPr lang="en-US" sz="800" dirty="0">
              <a:solidFill>
                <a:srgbClr val="404040"/>
              </a:solidFill>
            </a:endParaRPr>
          </a:p>
        </p:txBody>
      </p:sp>
      <p:sp>
        <p:nvSpPr>
          <p:cNvPr id="127" name="Chevron 126"/>
          <p:cNvSpPr>
            <a:spLocks noChangeArrowheads="1"/>
          </p:cNvSpPr>
          <p:nvPr>
            <p:custDataLst>
              <p:tags r:id="rId2"/>
            </p:custDataLst>
          </p:nvPr>
        </p:nvSpPr>
        <p:spPr bwMode="auto">
          <a:xfrm>
            <a:off x="2668696" y="20152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Determine ship-from location / supplier and check availability</a:t>
            </a:r>
            <a:endParaRPr lang="en-US" sz="800" dirty="0">
              <a:solidFill>
                <a:srgbClr val="404040"/>
              </a:solidFill>
            </a:endParaRPr>
          </a:p>
        </p:txBody>
      </p:sp>
      <p:sp>
        <p:nvSpPr>
          <p:cNvPr id="129" name="TextBox 59">
            <a:hlinkClick r:id="rId13" action="ppaction://hlinksldjump"/>
          </p:cNvPr>
          <p:cNvSpPr txBox="1">
            <a:spLocks noChangeArrowheads="1"/>
          </p:cNvSpPr>
          <p:nvPr/>
        </p:nvSpPr>
        <p:spPr bwMode="auto">
          <a:xfrm>
            <a:off x="4782501" y="165401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30" name="Oval 129">
            <a:hlinkClick r:id="rId14" action="ppaction://hlinksldjump" tooltip="The supply planner creates delivery proposals based on the confirmed schedule lines of the customer demand. "/>
          </p:cNvPr>
          <p:cNvSpPr>
            <a:spLocks noChangeAspect="1"/>
          </p:cNvSpPr>
          <p:nvPr/>
        </p:nvSpPr>
        <p:spPr bwMode="gray">
          <a:xfrm>
            <a:off x="4044831" y="2619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1" name="Oval 130">
            <a:hlinkClick r:id="rId14" action="ppaction://hlinksldjump" tooltip="The supply planner can manually change the ship-from location or supplier for a customer demand and check the product availability. "/>
          </p:cNvPr>
          <p:cNvSpPr>
            <a:spLocks noChangeAspect="1"/>
          </p:cNvSpPr>
          <p:nvPr/>
        </p:nvSpPr>
        <p:spPr bwMode="gray">
          <a:xfrm>
            <a:off x="3275969" y="2619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Rectangle 77"/>
          <p:cNvSpPr>
            <a:spLocks noChangeArrowheads="1"/>
          </p:cNvSpPr>
          <p:nvPr/>
        </p:nvSpPr>
        <p:spPr bwMode="auto">
          <a:xfrm>
            <a:off x="2611346" y="2782664"/>
            <a:ext cx="2159172"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5" action="ppaction://hlinksldjump"/>
              </a:rPr>
              <a:t>Click here </a:t>
            </a:r>
            <a:r>
              <a:rPr lang="en-US" sz="900" dirty="0">
                <a:solidFill>
                  <a:schemeClr val="bg1"/>
                </a:solidFill>
                <a:latin typeface="BentonSans Regular"/>
                <a:cs typeface="BentonSans Regular"/>
              </a:rPr>
              <a:t>to display process variants</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 The </a:t>
            </a:r>
            <a:r>
              <a:rPr lang="en-US" sz="900" b="1" dirty="0"/>
              <a:t>Initiating Outbound Delivery for Shipment from Your Own Site</a:t>
            </a:r>
            <a:r>
              <a:rPr lang="en-US" sz="900" dirty="0"/>
              <a:t> business process allows you to carry out manual availability checks and mass confirmation updates for sales order items. You can change the source of supply for sales orders and initiate the delivery process by releasing confirmed schedule lines to execution. </a:t>
            </a:r>
          </a:p>
        </p:txBody>
      </p:sp>
      <p:sp>
        <p:nvSpPr>
          <p:cNvPr id="78" name="Freeform 69"/>
          <p:cNvSpPr>
            <a:spLocks noChangeArrowheads="1"/>
          </p:cNvSpPr>
          <p:nvPr/>
        </p:nvSpPr>
        <p:spPr bwMode="auto">
          <a:xfrm>
            <a:off x="5760357" y="26707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9" name="Freeform 69"/>
          <p:cNvSpPr>
            <a:spLocks noChangeArrowheads="1"/>
          </p:cNvSpPr>
          <p:nvPr/>
        </p:nvSpPr>
        <p:spPr bwMode="auto">
          <a:xfrm>
            <a:off x="6588388" y="26707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2" name="Freeform 69"/>
          <p:cNvSpPr>
            <a:spLocks noChangeArrowheads="1"/>
          </p:cNvSpPr>
          <p:nvPr/>
        </p:nvSpPr>
        <p:spPr bwMode="auto">
          <a:xfrm>
            <a:off x="7420843" y="26707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1" name="TextBox 50"/>
          <p:cNvSpPr txBox="1"/>
          <p:nvPr/>
        </p:nvSpPr>
        <p:spPr>
          <a:xfrm>
            <a:off x="327025" y="4786930"/>
            <a:ext cx="1454068"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57" name="Picture 56"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58"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4"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7"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pic>
        <p:nvPicPr>
          <p:cNvPr id="61" name="Picture 6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65" name="Group 64"/>
          <p:cNvGrpSpPr/>
          <p:nvPr/>
        </p:nvGrpSpPr>
        <p:grpSpPr>
          <a:xfrm>
            <a:off x="6993971" y="4557783"/>
            <a:ext cx="407988" cy="407988"/>
            <a:chOff x="6993971" y="4557783"/>
            <a:chExt cx="407988" cy="407988"/>
          </a:xfrm>
        </p:grpSpPr>
        <p:pic>
          <p:nvPicPr>
            <p:cNvPr id="66" name="Picture 77" descr="05"/>
            <p:cNvPicPr>
              <a:picLocks noChangeAspect="1" noChangeArrowheads="1"/>
            </p:cNvPicPr>
            <p:nvPr/>
          </p:nvPicPr>
          <p:blipFill>
            <a:blip r:embed="rId23" cstate="print"/>
            <a:srcRect/>
            <a:stretch>
              <a:fillRect/>
            </a:stretch>
          </p:blipFill>
          <p:spPr bwMode="auto">
            <a:xfrm>
              <a:off x="6995559" y="4560958"/>
              <a:ext cx="401638" cy="401638"/>
            </a:xfrm>
            <a:prstGeom prst="rect">
              <a:avLst/>
            </a:prstGeom>
            <a:noFill/>
            <a:ln w="9525">
              <a:noFill/>
              <a:miter lim="800000"/>
              <a:headEnd/>
              <a:tailEnd/>
            </a:ln>
          </p:spPr>
        </p:pic>
        <p:sp>
          <p:nvSpPr>
            <p:cNvPr id="68" name="AutoShape 78"/>
            <p:cNvSpPr>
              <a:spLocks noChangeArrowheads="1"/>
            </p:cNvSpPr>
            <p:nvPr/>
          </p:nvSpPr>
          <p:spPr bwMode="auto">
            <a:xfrm>
              <a:off x="6993971" y="4557783"/>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28" name="Chevron 44"/>
          <p:cNvSpPr>
            <a:spLocks noChangeArrowheads="1"/>
          </p:cNvSpPr>
          <p:nvPr/>
        </p:nvSpPr>
        <p:spPr bwMode="auto">
          <a:xfrm>
            <a:off x="2539560" y="1700724"/>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Outbound Delivery for </a:t>
            </a:r>
          </a:p>
          <a:p>
            <a:pPr>
              <a:lnSpc>
                <a:spcPct val="90000"/>
              </a:lnSpc>
            </a:pPr>
            <a:r>
              <a:rPr lang="en-US" sz="900" dirty="0">
                <a:solidFill>
                  <a:schemeClr val="bg1"/>
                </a:solidFill>
                <a:latin typeface="BentonSans Regular"/>
                <a:cs typeface="BentonSans Regular"/>
              </a:rPr>
              <a:t>Shipment from Your Own Site</a:t>
            </a:r>
          </a:p>
        </p:txBody>
      </p:sp>
      <p:sp>
        <p:nvSpPr>
          <p:cNvPr id="2" name="Title 1"/>
          <p:cNvSpPr>
            <a:spLocks noGrp="1"/>
          </p:cNvSpPr>
          <p:nvPr>
            <p:ph type="title"/>
          </p:nvPr>
        </p:nvSpPr>
        <p:spPr>
          <a:xfrm>
            <a:off x="324000" y="130271"/>
            <a:ext cx="8496000" cy="756000"/>
          </a:xfrm>
        </p:spPr>
        <p:txBody>
          <a:bodyPr/>
          <a:lstStyle/>
          <a:p>
            <a:r>
              <a:rPr lang="de-DE" dirty="0"/>
              <a:t>Intracompany Stock Transfer</a:t>
            </a:r>
            <a:br>
              <a:rPr lang="en-US" dirty="0"/>
            </a:br>
            <a:r>
              <a:rPr lang="en-US" sz="1600" b="0" dirty="0"/>
              <a:t>Process</a:t>
            </a:r>
            <a:r>
              <a:rPr lang="en-US" sz="1600" dirty="0">
                <a:solidFill>
                  <a:schemeClr val="tx2"/>
                </a:solidFill>
              </a:rPr>
              <a:t> </a:t>
            </a:r>
            <a:r>
              <a:rPr lang="en-US" sz="1600" b="0" dirty="0"/>
              <a:t>Details</a:t>
            </a:r>
            <a:r>
              <a:rPr lang="en-US" sz="1600" dirty="0">
                <a:solidFill>
                  <a:schemeClr val="bg2">
                    <a:lumMod val="50000"/>
                  </a:schemeClr>
                </a:solidFill>
              </a:rPr>
              <a:t>:</a:t>
            </a:r>
            <a:r>
              <a:rPr lang="en-US" sz="1600" dirty="0">
                <a:solidFill>
                  <a:schemeClr val="tx2"/>
                </a:solidFill>
              </a:rPr>
              <a:t> </a:t>
            </a:r>
            <a:r>
              <a:rPr lang="en-US" sz="1600" b="0" dirty="0"/>
              <a:t>Initiating</a:t>
            </a:r>
            <a:r>
              <a:rPr lang="en-US" sz="1600" b="0" dirty="0">
                <a:solidFill>
                  <a:schemeClr val="tx2"/>
                </a:solidFill>
              </a:rPr>
              <a:t> </a:t>
            </a:r>
            <a:r>
              <a:rPr lang="en-US" sz="1600" b="0" dirty="0">
                <a:solidFill>
                  <a:schemeClr val="bg2">
                    <a:lumMod val="50000"/>
                  </a:schemeClr>
                </a:solidFill>
              </a:rPr>
              <a:t>Outbound Delivery for Shipment from Your Own Site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Supply Planner</a:t>
            </a:r>
            <a:endParaRPr lang="en-US" sz="800" dirty="0">
              <a:solidFill>
                <a:srgbClr val="404040"/>
              </a:solidFill>
            </a:endParaRPr>
          </a:p>
        </p:txBody>
      </p:sp>
      <p:sp>
        <p:nvSpPr>
          <p:cNvPr id="81" name="Chevron 102"/>
          <p:cNvSpPr>
            <a:spLocks noChangeArrowheads="1"/>
          </p:cNvSpPr>
          <p:nvPr/>
        </p:nvSpPr>
        <p:spPr bwMode="auto">
          <a:xfrm>
            <a:off x="7627938" y="522357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pPr>
            <a:r>
              <a:rPr lang="en-US" sz="900" dirty="0">
                <a:solidFill>
                  <a:srgbClr val="404040"/>
                </a:solidFill>
              </a:rPr>
              <a:t>Outbound Logistics Control  </a:t>
            </a:r>
          </a:p>
          <a:p>
            <a:pPr>
              <a:buClr>
                <a:schemeClr val="accent1"/>
              </a:buClr>
              <a:buSzPct val="80000"/>
              <a:buFont typeface="Wingdings" pitchFamily="2" charset="2"/>
              <a:buNone/>
            </a:pP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16" name="Chevron 123">
            <a:hlinkClick r:id="rId7" action="ppaction://hlinksldjump"/>
          </p:cNvPr>
          <p:cNvSpPr>
            <a:spLocks noChangeArrowheads="1"/>
          </p:cNvSpPr>
          <p:nvPr/>
        </p:nvSpPr>
        <p:spPr bwMode="auto">
          <a:xfrm>
            <a:off x="5916904" y="194020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117" name="Chevron 123">
            <a:hlinkClick r:id="rId8" action="ppaction://hlinksldjump"/>
          </p:cNvPr>
          <p:cNvSpPr>
            <a:spLocks noChangeArrowheads="1"/>
          </p:cNvSpPr>
          <p:nvPr/>
        </p:nvSpPr>
        <p:spPr bwMode="auto">
          <a:xfrm>
            <a:off x="5086597" y="1940201"/>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120" name="Chevron 123">
            <a:hlinkClick r:id="rId9" action="ppaction://hlinksldjump"/>
          </p:cNvPr>
          <p:cNvSpPr>
            <a:spLocks noChangeArrowheads="1"/>
          </p:cNvSpPr>
          <p:nvPr/>
        </p:nvSpPr>
        <p:spPr bwMode="auto">
          <a:xfrm>
            <a:off x="6740385" y="2857007"/>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122" name="Chevron 123">
            <a:hlinkClick r:id="rId10" action="ppaction://hlinksldjump"/>
          </p:cNvPr>
          <p:cNvSpPr>
            <a:spLocks noChangeArrowheads="1"/>
          </p:cNvSpPr>
          <p:nvPr/>
        </p:nvSpPr>
        <p:spPr bwMode="auto">
          <a:xfrm>
            <a:off x="6740385" y="19402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sp>
        <p:nvSpPr>
          <p:cNvPr id="123" name="Chevron 123">
            <a:hlinkClick r:id="rId11" action="ppaction://hlinksldjump"/>
          </p:cNvPr>
          <p:cNvSpPr>
            <a:spLocks noChangeArrowheads="1"/>
          </p:cNvSpPr>
          <p:nvPr/>
        </p:nvSpPr>
        <p:spPr bwMode="auto">
          <a:xfrm>
            <a:off x="1770133" y="19402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126" name="Chevron 125"/>
          <p:cNvSpPr>
            <a:spLocks noChangeArrowheads="1"/>
          </p:cNvSpPr>
          <p:nvPr>
            <p:custDataLst>
              <p:tags r:id="rId1"/>
            </p:custDataLst>
          </p:nvPr>
        </p:nvSpPr>
        <p:spPr bwMode="auto">
          <a:xfrm>
            <a:off x="3444982" y="20152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Initiate an outbound delivery</a:t>
            </a:r>
            <a:endParaRPr lang="en-US" sz="800" dirty="0">
              <a:solidFill>
                <a:srgbClr val="404040"/>
              </a:solidFill>
            </a:endParaRPr>
          </a:p>
        </p:txBody>
      </p:sp>
      <p:sp>
        <p:nvSpPr>
          <p:cNvPr id="127" name="Chevron 126"/>
          <p:cNvSpPr>
            <a:spLocks noChangeArrowheads="1"/>
          </p:cNvSpPr>
          <p:nvPr>
            <p:custDataLst>
              <p:tags r:id="rId2"/>
            </p:custDataLst>
          </p:nvPr>
        </p:nvSpPr>
        <p:spPr bwMode="auto">
          <a:xfrm>
            <a:off x="2665729" y="20152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Determine ship-from location / supplier and check availability</a:t>
            </a:r>
            <a:endParaRPr lang="en-US" sz="800" dirty="0">
              <a:solidFill>
                <a:srgbClr val="404040"/>
              </a:solidFill>
            </a:endParaRPr>
          </a:p>
        </p:txBody>
      </p:sp>
      <p:sp>
        <p:nvSpPr>
          <p:cNvPr id="130" name="Oval 129">
            <a:hlinkClick r:id="rId12" action="ppaction://hlinksldjump" tooltip="The supply planner creates delivery proposals based on the confirmed schedule lines of the customer demand. "/>
          </p:cNvPr>
          <p:cNvSpPr>
            <a:spLocks noChangeAspect="1"/>
          </p:cNvSpPr>
          <p:nvPr/>
        </p:nvSpPr>
        <p:spPr bwMode="gray">
          <a:xfrm>
            <a:off x="4041864" y="2619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1" name="Oval 130">
            <a:hlinkClick r:id="rId12" action="ppaction://hlinksldjump" tooltip="The supply planner can manually change the ship-from location or supplier for a customer demand and check the product availability. "/>
          </p:cNvPr>
          <p:cNvSpPr>
            <a:spLocks noChangeAspect="1"/>
          </p:cNvSpPr>
          <p:nvPr/>
        </p:nvSpPr>
        <p:spPr bwMode="gray">
          <a:xfrm>
            <a:off x="3273002" y="2619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Rectangle 77"/>
          <p:cNvSpPr>
            <a:spLocks noChangeArrowheads="1"/>
          </p:cNvSpPr>
          <p:nvPr/>
        </p:nvSpPr>
        <p:spPr bwMode="auto">
          <a:xfrm>
            <a:off x="2608379" y="2782664"/>
            <a:ext cx="200848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3" action="ppaction://hlinksldjump"/>
              </a:rPr>
              <a:t>Click here </a:t>
            </a:r>
            <a:r>
              <a:rPr lang="en-US" sz="900" dirty="0">
                <a:solidFill>
                  <a:schemeClr val="bg1"/>
                </a:solidFill>
                <a:latin typeface="BentonSans Regular"/>
                <a:cs typeface="BentonSans Regular"/>
              </a:rPr>
              <a:t>to hide process variants</a:t>
            </a:r>
          </a:p>
        </p:txBody>
      </p:sp>
      <p:sp>
        <p:nvSpPr>
          <p:cNvPr id="61" name="Chevron 55"/>
          <p:cNvSpPr>
            <a:spLocks noChangeArrowheads="1"/>
          </p:cNvSpPr>
          <p:nvPr/>
        </p:nvSpPr>
        <p:spPr bwMode="auto">
          <a:xfrm>
            <a:off x="2535331" y="3087422"/>
            <a:ext cx="2454215" cy="388632"/>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de-DE" altLang="zh-CN" sz="900" dirty="0"/>
              <a:t>Initiating Outbound Delivery </a:t>
            </a:r>
            <a:r>
              <a:rPr lang="de-DE" altLang="zh-CN" sz="900" dirty="0" err="1"/>
              <a:t>for</a:t>
            </a:r>
            <a:r>
              <a:rPr lang="de-DE" altLang="zh-CN" sz="900" dirty="0"/>
              <a:t> </a:t>
            </a:r>
            <a:r>
              <a:rPr lang="de-DE" altLang="zh-CN" sz="900" dirty="0" err="1"/>
              <a:t>Shipment</a:t>
            </a:r>
            <a:r>
              <a:rPr lang="de-DE" altLang="zh-CN" sz="900" dirty="0"/>
              <a:t> </a:t>
            </a:r>
            <a:r>
              <a:rPr lang="de-DE" altLang="zh-CN" sz="900" dirty="0" err="1"/>
              <a:t>from</a:t>
            </a:r>
            <a:r>
              <a:rPr lang="de-DE" altLang="zh-CN" sz="900" dirty="0"/>
              <a:t> </a:t>
            </a:r>
            <a:r>
              <a:rPr lang="de-DE" altLang="zh-CN" sz="900" dirty="0" err="1"/>
              <a:t>Externally-Managed</a:t>
            </a:r>
            <a:r>
              <a:rPr lang="de-DE" altLang="zh-CN" sz="900" dirty="0"/>
              <a:t> Location</a:t>
            </a:r>
            <a:endParaRPr lang="en-US" sz="900" dirty="0"/>
          </a:p>
        </p:txBody>
      </p:sp>
      <p:sp>
        <p:nvSpPr>
          <p:cNvPr id="62" name="Oval 61">
            <a:hlinkClick r:id="rId12" action="ppaction://hlinksldjump" tooltip="The Initiating Outbound Delivery for Shipment from Externally-Managed Location process variant allows you to create delivery proposals for confirmed schedule lines of the customer demand from which 3PL requests are created for the warehouse provider."/>
          </p:cNvPr>
          <p:cNvSpPr>
            <a:spLocks noChangeAspect="1"/>
          </p:cNvSpPr>
          <p:nvPr/>
        </p:nvSpPr>
        <p:spPr bwMode="gray">
          <a:xfrm>
            <a:off x="2630202" y="31234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 The </a:t>
            </a:r>
            <a:r>
              <a:rPr lang="en-US" sz="900" b="1" dirty="0"/>
              <a:t>Initiating Outbound Delivery for Shipment from Your Own Site</a:t>
            </a:r>
            <a:r>
              <a:rPr lang="en-US" sz="900" dirty="0"/>
              <a:t> business process allows you to carry out manual availability checks and mass confirmation updates for sales order items. You can change the source of supply for sales orders and initiate the delivery process by releasing confirmed schedule lines to execution. </a:t>
            </a:r>
          </a:p>
        </p:txBody>
      </p:sp>
      <p:sp>
        <p:nvSpPr>
          <p:cNvPr id="53" name="TextBox 52"/>
          <p:cNvSpPr txBox="1"/>
          <p:nvPr/>
        </p:nvSpPr>
        <p:spPr>
          <a:xfrm>
            <a:off x="327024" y="4786930"/>
            <a:ext cx="148587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8" name="Picture 57"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60" name="Picture 59"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86" name="Rectangle 85">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7"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1" name="Chevron 123">
            <a:hlinkClick r:id="rId19" action="ppaction://hlinksldjump"/>
          </p:cNvPr>
          <p:cNvSpPr>
            <a:spLocks noChangeArrowheads="1"/>
          </p:cNvSpPr>
          <p:nvPr/>
        </p:nvSpPr>
        <p:spPr bwMode="auto">
          <a:xfrm>
            <a:off x="928429" y="1940200"/>
            <a:ext cx="884236"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sp>
        <p:nvSpPr>
          <p:cNvPr id="64" name="Freeform 69"/>
          <p:cNvSpPr>
            <a:spLocks noChangeArrowheads="1"/>
          </p:cNvSpPr>
          <p:nvPr/>
        </p:nvSpPr>
        <p:spPr bwMode="auto">
          <a:xfrm>
            <a:off x="5760357" y="26707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5" name="Freeform 69"/>
          <p:cNvSpPr>
            <a:spLocks noChangeArrowheads="1"/>
          </p:cNvSpPr>
          <p:nvPr/>
        </p:nvSpPr>
        <p:spPr bwMode="auto">
          <a:xfrm>
            <a:off x="6588388" y="26707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6" name="Freeform 69"/>
          <p:cNvSpPr>
            <a:spLocks noChangeArrowheads="1"/>
          </p:cNvSpPr>
          <p:nvPr/>
        </p:nvSpPr>
        <p:spPr bwMode="auto">
          <a:xfrm>
            <a:off x="7420843" y="26707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68" name="Picture 67"/>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0"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71" name="Group 70"/>
          <p:cNvGrpSpPr/>
          <p:nvPr/>
        </p:nvGrpSpPr>
        <p:grpSpPr>
          <a:xfrm>
            <a:off x="6993971" y="4557783"/>
            <a:ext cx="407988" cy="407988"/>
            <a:chOff x="6993971" y="4557783"/>
            <a:chExt cx="407988" cy="407988"/>
          </a:xfrm>
        </p:grpSpPr>
        <p:pic>
          <p:nvPicPr>
            <p:cNvPr id="72" name="Picture 77" descr="05"/>
            <p:cNvPicPr>
              <a:picLocks noChangeAspect="1" noChangeArrowheads="1"/>
            </p:cNvPicPr>
            <p:nvPr/>
          </p:nvPicPr>
          <p:blipFill>
            <a:blip r:embed="rId22" cstate="print"/>
            <a:srcRect/>
            <a:stretch>
              <a:fillRect/>
            </a:stretch>
          </p:blipFill>
          <p:spPr bwMode="auto">
            <a:xfrm>
              <a:off x="6995559" y="4560958"/>
              <a:ext cx="401638" cy="401638"/>
            </a:xfrm>
            <a:prstGeom prst="rect">
              <a:avLst/>
            </a:prstGeom>
            <a:noFill/>
            <a:ln w="9525">
              <a:noFill/>
              <a:miter lim="800000"/>
              <a:headEnd/>
              <a:tailEnd/>
            </a:ln>
          </p:spPr>
        </p:pic>
        <p:sp>
          <p:nvSpPr>
            <p:cNvPr id="73" name="AutoShape 78"/>
            <p:cNvSpPr>
              <a:spLocks noChangeArrowheads="1"/>
            </p:cNvSpPr>
            <p:nvPr/>
          </p:nvSpPr>
          <p:spPr bwMode="auto">
            <a:xfrm>
              <a:off x="6993971" y="4557783"/>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74" name="TextBox 59">
            <a:hlinkClick r:id="rId23" action="ppaction://hlinksldjump"/>
          </p:cNvPr>
          <p:cNvSpPr txBox="1">
            <a:spLocks noChangeArrowheads="1"/>
          </p:cNvSpPr>
          <p:nvPr/>
        </p:nvSpPr>
        <p:spPr bwMode="auto">
          <a:xfrm>
            <a:off x="4782501" y="165401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7" name="Chevron 44"/>
          <p:cNvSpPr>
            <a:spLocks noChangeArrowheads="1"/>
          </p:cNvSpPr>
          <p:nvPr/>
        </p:nvSpPr>
        <p:spPr bwMode="auto">
          <a:xfrm>
            <a:off x="3381742" y="1698697"/>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  </a:t>
            </a:r>
          </a:p>
          <a:p>
            <a:pPr>
              <a:lnSpc>
                <a:spcPct val="90000"/>
              </a:lnSpc>
            </a:pPr>
            <a:r>
              <a:rPr lang="en-US" sz="900" dirty="0">
                <a:solidFill>
                  <a:schemeClr val="bg1"/>
                </a:solidFill>
                <a:latin typeface="BentonSans Regular"/>
                <a:cs typeface="BentonSans Regular"/>
              </a:rPr>
              <a:t>Without Task Control</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a:t>
            </a:r>
            <a:r>
              <a:rPr lang="en-US" sz="2000" b="0" dirty="0">
                <a:solidFill>
                  <a:schemeClr val="bg2">
                    <a:lumMod val="50000"/>
                  </a:schemeClr>
                </a:solidFill>
              </a:rPr>
              <a:t>: Processing Outbound Deliveries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27938" y="5249453"/>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pPr>
            <a:r>
              <a:rPr lang="en-US" sz="900" dirty="0">
                <a:solidFill>
                  <a:srgbClr val="404040"/>
                </a:solidFill>
              </a:rPr>
              <a:t>Outbound Logistics  </a:t>
            </a:r>
          </a:p>
          <a:p>
            <a:pPr>
              <a:buClr>
                <a:schemeClr val="accent1"/>
              </a:buClr>
              <a:buSzPct val="80000"/>
              <a:buFont typeface="Wingdings" pitchFamily="2" charset="2"/>
              <a:buNone/>
            </a:pP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6" action="ppaction://hlinksldjump"/>
          </p:cNvPr>
          <p:cNvSpPr>
            <a:spLocks noChangeArrowheads="1"/>
          </p:cNvSpPr>
          <p:nvPr/>
        </p:nvSpPr>
        <p:spPr bwMode="auto">
          <a:xfrm>
            <a:off x="5919289" y="1938174"/>
            <a:ext cx="8856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86" name="Freeform 69"/>
          <p:cNvSpPr>
            <a:spLocks noChangeArrowheads="1"/>
          </p:cNvSpPr>
          <p:nvPr/>
        </p:nvSpPr>
        <p:spPr bwMode="auto">
          <a:xfrm>
            <a:off x="6583697"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7" name="Chevron 123">
            <a:hlinkClick r:id="rId7" action="ppaction://hlinksldjump"/>
          </p:cNvPr>
          <p:cNvSpPr>
            <a:spLocks noChangeArrowheads="1"/>
          </p:cNvSpPr>
          <p:nvPr/>
        </p:nvSpPr>
        <p:spPr bwMode="auto">
          <a:xfrm>
            <a:off x="6744194" y="2855654"/>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88" name="Chevron 123">
            <a:hlinkClick r:id="rId8" action="ppaction://hlinksldjump"/>
          </p:cNvPr>
          <p:cNvSpPr>
            <a:spLocks noChangeArrowheads="1"/>
          </p:cNvSpPr>
          <p:nvPr/>
        </p:nvSpPr>
        <p:spPr bwMode="auto">
          <a:xfrm>
            <a:off x="2607733" y="193817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92" name="Chevron 123">
            <a:hlinkClick r:id="rId9" action="ppaction://hlinksldjump"/>
          </p:cNvPr>
          <p:cNvSpPr>
            <a:spLocks noChangeArrowheads="1"/>
          </p:cNvSpPr>
          <p:nvPr/>
        </p:nvSpPr>
        <p:spPr bwMode="auto">
          <a:xfrm>
            <a:off x="6744194" y="1938175"/>
            <a:ext cx="884237" cy="88776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sp>
        <p:nvSpPr>
          <p:cNvPr id="93" name="Chevron 123">
            <a:hlinkClick r:id="rId10" action="ppaction://hlinksldjump"/>
          </p:cNvPr>
          <p:cNvSpPr>
            <a:spLocks noChangeArrowheads="1"/>
          </p:cNvSpPr>
          <p:nvPr/>
        </p:nvSpPr>
        <p:spPr bwMode="auto">
          <a:xfrm>
            <a:off x="1774877" y="193817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94" name="Freeform 69"/>
          <p:cNvSpPr>
            <a:spLocks noChangeArrowheads="1"/>
          </p:cNvSpPr>
          <p:nvPr/>
        </p:nvSpPr>
        <p:spPr bwMode="auto">
          <a:xfrm>
            <a:off x="7411125"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6" name="Chevron 95"/>
          <p:cNvSpPr>
            <a:spLocks noChangeArrowheads="1"/>
          </p:cNvSpPr>
          <p:nvPr>
            <p:custDataLst>
              <p:tags r:id="rId1"/>
            </p:custDataLst>
          </p:nvPr>
        </p:nvSpPr>
        <p:spPr bwMode="auto">
          <a:xfrm>
            <a:off x="3519412" y="201276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Post a goods issue</a:t>
            </a:r>
            <a:endParaRPr lang="en-US" sz="800" dirty="0">
              <a:solidFill>
                <a:srgbClr val="404040"/>
              </a:solidFill>
            </a:endParaRPr>
          </a:p>
        </p:txBody>
      </p:sp>
      <p:sp>
        <p:nvSpPr>
          <p:cNvPr id="101" name="TextBox 59">
            <a:hlinkClick r:id="rId11" action="ppaction://hlinksldjump"/>
          </p:cNvPr>
          <p:cNvSpPr txBox="1">
            <a:spLocks noChangeArrowheads="1"/>
          </p:cNvSpPr>
          <p:nvPr/>
        </p:nvSpPr>
        <p:spPr bwMode="auto">
          <a:xfrm>
            <a:off x="5600239" y="165134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02" name="Oval 101">
            <a:hlinkClick r:id="rId12" action="ppaction://hlinksldjump" tooltip="Once a stock transfer order arrives, select the delivery proposal for the relevant stock transfer order and create and release the outbound delivery directly. Once the outbound delivery is released, the goods issue is posted."/>
          </p:cNvPr>
          <p:cNvSpPr>
            <a:spLocks noChangeAspect="1"/>
          </p:cNvSpPr>
          <p:nvPr/>
        </p:nvSpPr>
        <p:spPr bwMode="gray">
          <a:xfrm>
            <a:off x="4116295" y="260928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3" name="Rectangle 77"/>
          <p:cNvSpPr>
            <a:spLocks noChangeArrowheads="1"/>
          </p:cNvSpPr>
          <p:nvPr/>
        </p:nvSpPr>
        <p:spPr bwMode="auto">
          <a:xfrm>
            <a:off x="3514130" y="2806517"/>
            <a:ext cx="2159172"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3" action="ppaction://hlinksldjump"/>
              </a:rPr>
              <a:t>Click here </a:t>
            </a:r>
            <a:r>
              <a:rPr lang="en-US" sz="900" dirty="0">
                <a:solidFill>
                  <a:schemeClr val="bg1"/>
                </a:solidFill>
                <a:latin typeface="BentonSans Regular"/>
                <a:cs typeface="BentonSans Regular"/>
              </a:rPr>
              <a:t>to display process variants</a:t>
            </a:r>
          </a:p>
        </p:txBody>
      </p:sp>
      <p:grpSp>
        <p:nvGrpSpPr>
          <p:cNvPr id="4" name="Group 3"/>
          <p:cNvGrpSpPr/>
          <p:nvPr/>
        </p:nvGrpSpPr>
        <p:grpSpPr>
          <a:xfrm>
            <a:off x="6953801" y="4522859"/>
            <a:ext cx="442913" cy="442913"/>
            <a:chOff x="6953801" y="4522859"/>
            <a:chExt cx="442913" cy="442913"/>
          </a:xfrm>
        </p:grpSpPr>
        <p:pic>
          <p:nvPicPr>
            <p:cNvPr id="105" name="Picture 84" descr="45"/>
            <p:cNvPicPr>
              <a:picLocks noChangeAspect="1" noChangeArrowheads="1"/>
            </p:cNvPicPr>
            <p:nvPr/>
          </p:nvPicPr>
          <p:blipFill>
            <a:blip r:embed="rId14" cstate="print"/>
            <a:srcRect/>
            <a:stretch>
              <a:fillRect/>
            </a:stretch>
          </p:blipFill>
          <p:spPr bwMode="auto">
            <a:xfrm>
              <a:off x="6971035" y="4534923"/>
              <a:ext cx="417062" cy="417062"/>
            </a:xfrm>
            <a:prstGeom prst="rect">
              <a:avLst/>
            </a:prstGeom>
            <a:noFill/>
            <a:ln w="9525">
              <a:noFill/>
              <a:miter lim="800000"/>
              <a:headEnd/>
              <a:tailEnd/>
            </a:ln>
          </p:spPr>
        </p:pic>
        <p:sp>
          <p:nvSpPr>
            <p:cNvPr id="106" name="AutoShape 71"/>
            <p:cNvSpPr>
              <a:spLocks noChangeArrowheads="1"/>
            </p:cNvSpPr>
            <p:nvPr/>
          </p:nvSpPr>
          <p:spPr bwMode="auto">
            <a:xfrm>
              <a:off x="6953801" y="4522859"/>
              <a:ext cx="442913" cy="4429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Outbound Delivery - Without Task Control</a:t>
            </a:r>
            <a:r>
              <a:rPr lang="en-US" sz="900" dirty="0"/>
              <a:t> business process is for companies that prefer a fast way to process delivery proposals and do not require the system to help them organize their warehouse processes or tasks. Once the outbound delivery is created and released, the system posts the goods issue.</a:t>
            </a:r>
          </a:p>
        </p:txBody>
      </p:sp>
      <p:sp>
        <p:nvSpPr>
          <p:cNvPr id="5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60" name="Rectangle 59">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77"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46" name="Chevron 123">
            <a:hlinkClick r:id="rId20" action="ppaction://hlinksldjump"/>
          </p:cNvPr>
          <p:cNvSpPr>
            <a:spLocks noChangeArrowheads="1"/>
          </p:cNvSpPr>
          <p:nvPr/>
        </p:nvSpPr>
        <p:spPr bwMode="auto">
          <a:xfrm>
            <a:off x="932486" y="1938174"/>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sp>
        <p:nvSpPr>
          <p:cNvPr id="48" name="Freeform 69"/>
          <p:cNvSpPr>
            <a:spLocks noChangeArrowheads="1"/>
          </p:cNvSpPr>
          <p:nvPr/>
        </p:nvSpPr>
        <p:spPr bwMode="auto">
          <a:xfrm>
            <a:off x="5696997" y="29610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59" name="Picture 58"/>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Chevron 44"/>
          <p:cNvSpPr>
            <a:spLocks noChangeArrowheads="1"/>
          </p:cNvSpPr>
          <p:nvPr/>
        </p:nvSpPr>
        <p:spPr bwMode="auto">
          <a:xfrm>
            <a:off x="3381742" y="1698697"/>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  </a:t>
            </a:r>
          </a:p>
          <a:p>
            <a:pPr>
              <a:lnSpc>
                <a:spcPct val="90000"/>
              </a:lnSpc>
            </a:pPr>
            <a:r>
              <a:rPr lang="en-US" sz="900" dirty="0">
                <a:solidFill>
                  <a:schemeClr val="bg1"/>
                </a:solidFill>
                <a:latin typeface="BentonSans Regular"/>
                <a:cs typeface="BentonSans Regular"/>
              </a:rPr>
              <a:t>Without Task Control</a:t>
            </a:r>
          </a:p>
        </p:txBody>
      </p:sp>
      <p:sp>
        <p:nvSpPr>
          <p:cNvPr id="76" name="Chevron 123">
            <a:hlinkClick r:id="rId4" action="ppaction://hlinksldjump"/>
          </p:cNvPr>
          <p:cNvSpPr>
            <a:spLocks noChangeArrowheads="1"/>
          </p:cNvSpPr>
          <p:nvPr/>
        </p:nvSpPr>
        <p:spPr bwMode="auto">
          <a:xfrm>
            <a:off x="5919289" y="1938174"/>
            <a:ext cx="8856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Delivery Notifications</a:t>
            </a:r>
          </a:p>
        </p:txBody>
      </p:sp>
      <p:sp>
        <p:nvSpPr>
          <p:cNvPr id="77" name="Freeform 69"/>
          <p:cNvSpPr>
            <a:spLocks noChangeArrowheads="1"/>
          </p:cNvSpPr>
          <p:nvPr/>
        </p:nvSpPr>
        <p:spPr bwMode="auto">
          <a:xfrm>
            <a:off x="6583697"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8" name="Chevron 123">
            <a:hlinkClick r:id="rId5" action="ppaction://hlinksldjump"/>
          </p:cNvPr>
          <p:cNvSpPr>
            <a:spLocks noChangeArrowheads="1"/>
          </p:cNvSpPr>
          <p:nvPr/>
        </p:nvSpPr>
        <p:spPr bwMode="auto">
          <a:xfrm>
            <a:off x="6744194" y="2855654"/>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79" name="Chevron 123">
            <a:hlinkClick r:id="rId6" action="ppaction://hlinksldjump"/>
          </p:cNvPr>
          <p:cNvSpPr>
            <a:spLocks noChangeArrowheads="1"/>
          </p:cNvSpPr>
          <p:nvPr/>
        </p:nvSpPr>
        <p:spPr bwMode="auto">
          <a:xfrm>
            <a:off x="2607733" y="193817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82" name="Chevron 123">
            <a:hlinkClick r:id="rId7" action="ppaction://hlinksldjump"/>
          </p:cNvPr>
          <p:cNvSpPr>
            <a:spLocks noChangeArrowheads="1"/>
          </p:cNvSpPr>
          <p:nvPr/>
        </p:nvSpPr>
        <p:spPr bwMode="auto">
          <a:xfrm>
            <a:off x="6744194" y="1938175"/>
            <a:ext cx="884237" cy="88776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sp>
        <p:nvSpPr>
          <p:cNvPr id="84" name="Chevron 123">
            <a:hlinkClick r:id="rId8" action="ppaction://hlinksldjump"/>
          </p:cNvPr>
          <p:cNvSpPr>
            <a:spLocks noChangeArrowheads="1"/>
          </p:cNvSpPr>
          <p:nvPr/>
        </p:nvSpPr>
        <p:spPr bwMode="auto">
          <a:xfrm>
            <a:off x="1774877" y="193817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85" name="Freeform 69"/>
          <p:cNvSpPr>
            <a:spLocks noChangeArrowheads="1"/>
          </p:cNvSpPr>
          <p:nvPr/>
        </p:nvSpPr>
        <p:spPr bwMode="auto">
          <a:xfrm>
            <a:off x="7411125" y="2683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9" name="Chevron 88"/>
          <p:cNvSpPr>
            <a:spLocks noChangeArrowheads="1"/>
          </p:cNvSpPr>
          <p:nvPr>
            <p:custDataLst>
              <p:tags r:id="rId1"/>
            </p:custDataLst>
          </p:nvPr>
        </p:nvSpPr>
        <p:spPr bwMode="auto">
          <a:xfrm>
            <a:off x="3519412" y="201276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Post a goods issue</a:t>
            </a:r>
            <a:endParaRPr lang="en-US" sz="800" dirty="0">
              <a:solidFill>
                <a:srgbClr val="404040"/>
              </a:solidFill>
            </a:endParaRPr>
          </a:p>
        </p:txBody>
      </p:sp>
      <p:sp>
        <p:nvSpPr>
          <p:cNvPr id="90" name="Oval 89">
            <a:hlinkClick r:id="rId9" action="ppaction://hlinksldjump" tooltip="Once a stock transfer order arrives, select the delivery proposal for the relevant stock transfer order and create and release the outbound delivery directly. Once the outbound delivery is released, the goods issue is posted."/>
          </p:cNvPr>
          <p:cNvSpPr>
            <a:spLocks noChangeAspect="1"/>
          </p:cNvSpPr>
          <p:nvPr/>
        </p:nvSpPr>
        <p:spPr bwMode="gray">
          <a:xfrm>
            <a:off x="4116295" y="260928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Chevron 123">
            <a:hlinkClick r:id="rId10" action="ppaction://hlinksldjump"/>
          </p:cNvPr>
          <p:cNvSpPr>
            <a:spLocks noChangeArrowheads="1"/>
          </p:cNvSpPr>
          <p:nvPr/>
        </p:nvSpPr>
        <p:spPr bwMode="auto">
          <a:xfrm>
            <a:off x="932486" y="1938174"/>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sp>
        <p:nvSpPr>
          <p:cNvPr id="98" name="Freeform 69"/>
          <p:cNvSpPr>
            <a:spLocks noChangeArrowheads="1"/>
          </p:cNvSpPr>
          <p:nvPr/>
        </p:nvSpPr>
        <p:spPr bwMode="auto">
          <a:xfrm>
            <a:off x="5696997" y="29610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70" name="Picture 69" descr="i_button_black.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3" name="TextBox 5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a:t>
            </a:r>
            <a:r>
              <a:rPr lang="en-US" sz="2000" b="0" dirty="0">
                <a:solidFill>
                  <a:schemeClr val="bg2">
                    <a:lumMod val="50000"/>
                  </a:schemeClr>
                </a:solidFill>
              </a:rPr>
              <a:t>: Processing Outbound Deliveries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27938" y="5249453"/>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pPr>
            <a:r>
              <a:rPr lang="en-US" sz="900" dirty="0">
                <a:solidFill>
                  <a:srgbClr val="404040"/>
                </a:solidFill>
              </a:rPr>
              <a:t>Outbound Logistics  </a:t>
            </a:r>
          </a:p>
          <a:p>
            <a:pPr>
              <a:buClr>
                <a:schemeClr val="accent1"/>
              </a:buClr>
              <a:buSzPct val="80000"/>
              <a:buFont typeface="Wingdings" pitchFamily="2" charset="2"/>
              <a:buNone/>
            </a:pP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4" name="Chevron 55"/>
          <p:cNvSpPr>
            <a:spLocks noChangeArrowheads="1"/>
          </p:cNvSpPr>
          <p:nvPr/>
        </p:nvSpPr>
        <p:spPr bwMode="auto">
          <a:xfrm>
            <a:off x="3369710" y="3091195"/>
            <a:ext cx="2454215" cy="706454"/>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80000">
              <a:spcBef>
                <a:spcPts val="300"/>
              </a:spcBef>
            </a:pPr>
            <a:r>
              <a:rPr lang="de-DE" altLang="zh-CN" sz="900" dirty="0"/>
              <a:t>Processing Outbound Delivery </a:t>
            </a:r>
            <a:r>
              <a:rPr lang="de-DE" altLang="zh-CN" sz="900" dirty="0" err="1"/>
              <a:t>with</a:t>
            </a:r>
            <a:r>
              <a:rPr lang="de-DE" altLang="zh-CN" sz="900" dirty="0"/>
              <a:t> Tasks</a:t>
            </a:r>
          </a:p>
          <a:p>
            <a:pPr marL="180000" lvl="0">
              <a:spcBef>
                <a:spcPts val="300"/>
              </a:spcBef>
            </a:pPr>
            <a:r>
              <a:rPr lang="de-DE" altLang="zh-CN" sz="900" dirty="0"/>
              <a:t>Processing </a:t>
            </a:r>
            <a:r>
              <a:rPr lang="de-DE" altLang="zh-CN" sz="900" dirty="0" err="1"/>
              <a:t>Outbound</a:t>
            </a:r>
            <a:r>
              <a:rPr lang="de-DE" altLang="zh-CN" sz="900" dirty="0"/>
              <a:t> </a:t>
            </a:r>
            <a:r>
              <a:rPr lang="de-DE" altLang="zh-CN" sz="900" dirty="0" err="1"/>
              <a:t>Delivery</a:t>
            </a:r>
            <a:r>
              <a:rPr lang="de-DE" altLang="zh-CN" sz="900" dirty="0"/>
              <a:t> </a:t>
            </a:r>
            <a:r>
              <a:rPr lang="de-DE" altLang="zh-CN" sz="900" dirty="0" err="1"/>
              <a:t>for</a:t>
            </a:r>
            <a:r>
              <a:rPr lang="de-DE" altLang="zh-CN" sz="900" dirty="0"/>
              <a:t> </a:t>
            </a:r>
            <a:r>
              <a:rPr lang="de-DE" altLang="zh-CN" sz="900" dirty="0" err="1"/>
              <a:t>Externally-Managed</a:t>
            </a:r>
            <a:r>
              <a:rPr lang="de-DE" altLang="zh-CN" sz="900" dirty="0"/>
              <a:t> Location</a:t>
            </a:r>
            <a:endParaRPr lang="en-US" sz="900" dirty="0"/>
          </a:p>
          <a:p>
            <a:pPr marL="180000">
              <a:spcBef>
                <a:spcPts val="300"/>
              </a:spcBef>
            </a:pPr>
            <a:endParaRPr lang="en-US" sz="900" dirty="0"/>
          </a:p>
        </p:txBody>
      </p:sp>
      <p:sp>
        <p:nvSpPr>
          <p:cNvPr id="46" name="Oval 45">
            <a:hlinkClick r:id="rId13" action="ppaction://hlinksldjump" tooltip="The Processing Outbound Delivery - with Tasks process variant enables you to organize your warehouse tasks, but still allows the warehouse manager to make changes or create tasks for the warehouse worker manually. "/>
          </p:cNvPr>
          <p:cNvSpPr>
            <a:spLocks noChangeAspect="1"/>
          </p:cNvSpPr>
          <p:nvPr/>
        </p:nvSpPr>
        <p:spPr bwMode="gray">
          <a:xfrm>
            <a:off x="3406927" y="313077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Rectangle 77"/>
          <p:cNvSpPr>
            <a:spLocks noChangeArrowheads="1"/>
          </p:cNvSpPr>
          <p:nvPr/>
        </p:nvSpPr>
        <p:spPr bwMode="auto">
          <a:xfrm>
            <a:off x="3592574" y="2815144"/>
            <a:ext cx="200848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9" action="ppaction://hlinksldjump"/>
              </a:rPr>
              <a:t>Click here</a:t>
            </a:r>
            <a:r>
              <a:rPr lang="en-US" sz="900" dirty="0">
                <a:solidFill>
                  <a:schemeClr val="bg1"/>
                </a:solidFill>
                <a:latin typeface="BentonSans Regular"/>
                <a:cs typeface="BentonSans Regular"/>
                <a:hlinkClick r:id="rId13" action="ppaction://hlinksldjump" tooltip="Click here to display the variants"/>
              </a:rPr>
              <a:t> </a:t>
            </a:r>
            <a:r>
              <a:rPr lang="en-US" sz="900" dirty="0">
                <a:solidFill>
                  <a:schemeClr val="bg1"/>
                </a:solidFill>
                <a:latin typeface="BentonSans Regular"/>
                <a:cs typeface="BentonSans Regular"/>
              </a:rPr>
              <a:t>to hide process variants</a:t>
            </a:r>
          </a:p>
        </p:txBody>
      </p:sp>
      <p:sp>
        <p:nvSpPr>
          <p:cNvPr id="66" name="Oval 65">
            <a:hlinkClick r:id="rId13" action="ppaction://hlinksldjump" tooltip="The Processing Outbound Delivery for Externally-Managed Location process variant allows you to create 3PL requests which are sent to the warehouse provider. They ship the goods and send you the outbound delivery which is created and released. "/>
          </p:cNvPr>
          <p:cNvSpPr>
            <a:spLocks noChangeAspect="1"/>
          </p:cNvSpPr>
          <p:nvPr/>
        </p:nvSpPr>
        <p:spPr bwMode="gray">
          <a:xfrm>
            <a:off x="3403204" y="32955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Outbound Delivery - Without Task Control</a:t>
            </a:r>
            <a:r>
              <a:rPr lang="en-US" sz="900" dirty="0"/>
              <a:t> business process is for companies that prefer a fast way to process delivery proposals and do not require the system to help them organize their warehouse processes or tasks. Once the outbound delivery is created and released, the system posts the goods issue.</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8" name="Picture 57"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59" name="Picture 58"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60" name="Rectangle 59">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2"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6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5"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pic>
        <p:nvPicPr>
          <p:cNvPr id="69" name="Picture 6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1"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72" name="Group 71"/>
          <p:cNvGrpSpPr/>
          <p:nvPr/>
        </p:nvGrpSpPr>
        <p:grpSpPr>
          <a:xfrm>
            <a:off x="6953801" y="4522859"/>
            <a:ext cx="442913" cy="442913"/>
            <a:chOff x="6953801" y="4522859"/>
            <a:chExt cx="442913" cy="442913"/>
          </a:xfrm>
        </p:grpSpPr>
        <p:pic>
          <p:nvPicPr>
            <p:cNvPr id="73" name="Picture 84" descr="45"/>
            <p:cNvPicPr>
              <a:picLocks noChangeAspect="1" noChangeArrowheads="1"/>
            </p:cNvPicPr>
            <p:nvPr/>
          </p:nvPicPr>
          <p:blipFill>
            <a:blip r:embed="rId21" cstate="print"/>
            <a:srcRect/>
            <a:stretch>
              <a:fillRect/>
            </a:stretch>
          </p:blipFill>
          <p:spPr bwMode="auto">
            <a:xfrm>
              <a:off x="6971035" y="4534923"/>
              <a:ext cx="417062" cy="417062"/>
            </a:xfrm>
            <a:prstGeom prst="rect">
              <a:avLst/>
            </a:prstGeom>
            <a:noFill/>
            <a:ln w="9525">
              <a:noFill/>
              <a:miter lim="800000"/>
              <a:headEnd/>
              <a:tailEnd/>
            </a:ln>
          </p:spPr>
        </p:pic>
        <p:sp>
          <p:nvSpPr>
            <p:cNvPr id="74" name="AutoShape 71"/>
            <p:cNvSpPr>
              <a:spLocks noChangeArrowheads="1"/>
            </p:cNvSpPr>
            <p:nvPr/>
          </p:nvSpPr>
          <p:spPr bwMode="auto">
            <a:xfrm>
              <a:off x="6953801" y="4522859"/>
              <a:ext cx="442913" cy="44291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99" name="TextBox 59">
            <a:hlinkClick r:id="rId22" action="ppaction://hlinksldjump"/>
          </p:cNvPr>
          <p:cNvSpPr txBox="1">
            <a:spLocks noChangeArrowheads="1"/>
          </p:cNvSpPr>
          <p:nvPr/>
        </p:nvSpPr>
        <p:spPr bwMode="auto">
          <a:xfrm>
            <a:off x="5600239" y="165134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dirty="0"/>
              <a:t>Intracompany Stock Transfer</a:t>
            </a:r>
            <a:br>
              <a:rPr lang="en-US" dirty="0"/>
            </a:br>
            <a:r>
              <a:rPr lang="en-US" sz="2000" b="0" dirty="0"/>
              <a:t>Process Details: </a:t>
            </a:r>
            <a:r>
              <a:rPr lang="en-US" sz="2000" b="0" dirty="0">
                <a:solidFill>
                  <a:schemeClr val="bg2">
                    <a:lumMod val="50000"/>
                  </a:schemeClr>
                </a:solidFill>
              </a:rPr>
              <a:t>Processing Inbound Delivery Notifications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17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Manager</a:t>
            </a:r>
            <a:endParaRPr lang="en-US" sz="800" dirty="0">
              <a:solidFill>
                <a:srgbClr val="404040"/>
              </a:solidFill>
            </a:endParaRPr>
          </a:p>
        </p:txBody>
      </p:sp>
      <p:sp>
        <p:nvSpPr>
          <p:cNvPr id="81" name="Chevron 102"/>
          <p:cNvSpPr>
            <a:spLocks noChangeArrowheads="1"/>
          </p:cNvSpPr>
          <p:nvPr/>
        </p:nvSpPr>
        <p:spPr bwMode="auto">
          <a:xfrm>
            <a:off x="7627938" y="5154564"/>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123">
            <a:hlinkClick r:id="rId6" action="ppaction://hlinksldjump"/>
          </p:cNvPr>
          <p:cNvSpPr>
            <a:spLocks noChangeArrowheads="1"/>
          </p:cNvSpPr>
          <p:nvPr/>
        </p:nvSpPr>
        <p:spPr bwMode="auto">
          <a:xfrm>
            <a:off x="3533604" y="1938850"/>
            <a:ext cx="89106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Outbound Deliveries</a:t>
            </a:r>
          </a:p>
        </p:txBody>
      </p:sp>
      <p:sp>
        <p:nvSpPr>
          <p:cNvPr id="82" name="Freeform 69"/>
          <p:cNvSpPr>
            <a:spLocks noChangeArrowheads="1"/>
          </p:cNvSpPr>
          <p:nvPr/>
        </p:nvSpPr>
        <p:spPr bwMode="auto">
          <a:xfrm>
            <a:off x="4207220" y="269054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7" action="ppaction://hlinksldjump"/>
          </p:cNvPr>
          <p:cNvSpPr>
            <a:spLocks noChangeArrowheads="1"/>
          </p:cNvSpPr>
          <p:nvPr/>
        </p:nvSpPr>
        <p:spPr bwMode="auto">
          <a:xfrm>
            <a:off x="6870362" y="2855655"/>
            <a:ext cx="884237" cy="879809"/>
          </a:xfrm>
          <a:prstGeom prst="chevron">
            <a:avLst>
              <a:gd name="adj" fmla="val 10374"/>
            </a:avLst>
          </a:prstGeom>
          <a:solidFill>
            <a:schemeClr val="bg1">
              <a:lumMod val="75000"/>
            </a:schemeClr>
          </a:solidFill>
          <a:ln w="19050" cap="rnd" algn="ctr">
            <a:solidFill>
              <a:schemeClr val="bg2">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Inspections  </a:t>
            </a:r>
          </a:p>
        </p:txBody>
      </p:sp>
      <p:sp>
        <p:nvSpPr>
          <p:cNvPr id="88" name="Chevron 123">
            <a:hlinkClick r:id="rId8" action="ppaction://hlinksldjump"/>
          </p:cNvPr>
          <p:cNvSpPr>
            <a:spLocks noChangeArrowheads="1"/>
          </p:cNvSpPr>
          <p:nvPr/>
        </p:nvSpPr>
        <p:spPr bwMode="auto">
          <a:xfrm>
            <a:off x="2692797" y="193885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Outbound Delivery for Shipment from Your Own Site</a:t>
            </a:r>
            <a:endParaRPr lang="de-DE" altLang="zh-CN" sz="800" dirty="0">
              <a:solidFill>
                <a:schemeClr val="tx1">
                  <a:lumMod val="75000"/>
                  <a:lumOff val="25000"/>
                </a:schemeClr>
              </a:solidFill>
            </a:endParaRPr>
          </a:p>
        </p:txBody>
      </p:sp>
      <p:sp>
        <p:nvSpPr>
          <p:cNvPr id="92" name="Chevron 123">
            <a:hlinkClick r:id="rId9" action="ppaction://hlinksldjump"/>
          </p:cNvPr>
          <p:cNvSpPr>
            <a:spLocks noChangeArrowheads="1"/>
          </p:cNvSpPr>
          <p:nvPr/>
        </p:nvSpPr>
        <p:spPr bwMode="auto">
          <a:xfrm>
            <a:off x="6870362" y="193885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Inbound Deliveries</a:t>
            </a:r>
          </a:p>
        </p:txBody>
      </p:sp>
      <p:sp>
        <p:nvSpPr>
          <p:cNvPr id="93" name="Chevron 123">
            <a:hlinkClick r:id="rId10" action="ppaction://hlinksldjump"/>
          </p:cNvPr>
          <p:cNvSpPr>
            <a:spLocks noChangeArrowheads="1"/>
          </p:cNvSpPr>
          <p:nvPr/>
        </p:nvSpPr>
        <p:spPr bwMode="auto">
          <a:xfrm>
            <a:off x="1851990" y="193885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Initiating Stock Transfers</a:t>
            </a:r>
          </a:p>
        </p:txBody>
      </p:sp>
      <p:sp>
        <p:nvSpPr>
          <p:cNvPr id="94" name="Freeform 69"/>
          <p:cNvSpPr>
            <a:spLocks noChangeArrowheads="1"/>
          </p:cNvSpPr>
          <p:nvPr/>
        </p:nvSpPr>
        <p:spPr bwMode="auto">
          <a:xfrm>
            <a:off x="7537292" y="268527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Chevron 44"/>
          <p:cNvSpPr>
            <a:spLocks noChangeArrowheads="1"/>
          </p:cNvSpPr>
          <p:nvPr/>
        </p:nvSpPr>
        <p:spPr bwMode="auto">
          <a:xfrm>
            <a:off x="4320821" y="1699373"/>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Delivery Notifications –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Stock Transfer Delivery Notifications</a:t>
            </a:r>
          </a:p>
        </p:txBody>
      </p:sp>
      <p:sp>
        <p:nvSpPr>
          <p:cNvPr id="96" name="Chevron 95"/>
          <p:cNvSpPr>
            <a:spLocks noChangeArrowheads="1"/>
          </p:cNvSpPr>
          <p:nvPr>
            <p:custDataLst>
              <p:tags r:id="rId1"/>
            </p:custDataLst>
          </p:nvPr>
        </p:nvSpPr>
        <p:spPr bwMode="auto">
          <a:xfrm>
            <a:off x="4467117" y="201392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Process a stock transfer delivery notification</a:t>
            </a:r>
            <a:endParaRPr lang="en-US" sz="800" dirty="0">
              <a:solidFill>
                <a:srgbClr val="404040"/>
              </a:solidFill>
            </a:endParaRPr>
          </a:p>
        </p:txBody>
      </p:sp>
      <p:sp>
        <p:nvSpPr>
          <p:cNvPr id="97" name="Oval 96">
            <a:hlinkClick r:id="rId11" action="ppaction://hlinksldjump" tooltip="The system creates a stock transfer delivery notification (with the status &quot;Advised&quot;) in parallel to the creation of the outbound delivery. The warehouse manager sets the status to &quot;Received&quot; on receipt of the products. "/>
          </p:cNvPr>
          <p:cNvSpPr>
            <a:spLocks noChangeAspect="1"/>
          </p:cNvSpPr>
          <p:nvPr/>
        </p:nvSpPr>
        <p:spPr bwMode="gray">
          <a:xfrm>
            <a:off x="5064001" y="26185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TextBox 59">
            <a:hlinkClick r:id="rId12" action="ppaction://hlinksldjump"/>
          </p:cNvPr>
          <p:cNvSpPr txBox="1">
            <a:spLocks noChangeArrowheads="1"/>
          </p:cNvSpPr>
          <p:nvPr/>
        </p:nvSpPr>
        <p:spPr bwMode="auto">
          <a:xfrm>
            <a:off x="6570492" y="166240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pic>
        <p:nvPicPr>
          <p:cNvPr id="100" name="Picture 68"/>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6966418" y="4513802"/>
            <a:ext cx="443833" cy="434956"/>
          </a:xfrm>
          <a:prstGeom prst="rect">
            <a:avLst/>
          </a:prstGeom>
          <a:noFill/>
          <a:ln w="9525">
            <a:noFill/>
            <a:miter lim="800000"/>
            <a:headEnd/>
            <a:tailEnd/>
          </a:ln>
        </p:spPr>
      </p:pic>
      <p:sp>
        <p:nvSpPr>
          <p:cNvPr id="102" name="Freeform 69"/>
          <p:cNvSpPr>
            <a:spLocks noChangeArrowheads="1"/>
          </p:cNvSpPr>
          <p:nvPr/>
        </p:nvSpPr>
        <p:spPr bwMode="auto">
          <a:xfrm>
            <a:off x="6626203" y="29539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Delivery Notifications – Stock Transfer Delivery Notifications</a:t>
            </a:r>
            <a:r>
              <a:rPr lang="en-US" sz="900" dirty="0"/>
              <a:t> business process allows you to organize your </a:t>
            </a:r>
            <a:r>
              <a:rPr lang="en-US" sz="900" dirty="0" err="1"/>
              <a:t>intracompany</a:t>
            </a:r>
            <a:r>
              <a:rPr lang="en-US" sz="900" dirty="0"/>
              <a:t> stock transfers efficiently. You can process your stock transfer deliveries with or without warehouse tasks.</a:t>
            </a:r>
          </a:p>
        </p:txBody>
      </p:sp>
      <p:sp>
        <p:nvSpPr>
          <p:cNvPr id="5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60" name="Rectangle 59">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77"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4"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buClr>
                <a:schemeClr val="accent1"/>
              </a:buClr>
              <a:buSzPct val="80000"/>
              <a:buFont typeface="Wingdings" pitchFamily="2" charset="2"/>
              <a:buNone/>
            </a:pPr>
            <a:endParaRPr lang="en-US" dirty="0"/>
          </a:p>
        </p:txBody>
      </p:sp>
      <p:sp>
        <p:nvSpPr>
          <p:cNvPr id="45" name="Chevron 123">
            <a:hlinkClick r:id="rId19" action="ppaction://hlinksldjump"/>
          </p:cNvPr>
          <p:cNvSpPr>
            <a:spLocks noChangeArrowheads="1"/>
          </p:cNvSpPr>
          <p:nvPr/>
        </p:nvSpPr>
        <p:spPr bwMode="auto">
          <a:xfrm>
            <a:off x="1004889" y="193823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t>Planning Supply</a:t>
            </a:r>
          </a:p>
        </p:txBody>
      </p:sp>
      <p:pic>
        <p:nvPicPr>
          <p:cNvPr id="46" name="Picture 4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9"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2241</Words>
  <Application>Microsoft Office PowerPoint</Application>
  <PresentationFormat>On-screen Show (4:3)</PresentationFormat>
  <Paragraphs>491</Paragraphs>
  <Slides>15</Slides>
  <Notes>15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15</vt:i4>
      </vt:variant>
    </vt:vector>
  </HeadingPairs>
  <TitlesOfParts>
    <vt:vector size="30" baseType="lpstr">
      <vt:lpstr>MS PGothic</vt:lpstr>
      <vt:lpstr>wingdings</vt:lpstr>
      <vt:lpstr>BentonSans Light</vt:lpstr>
      <vt:lpstr>Aparajita</vt:lpstr>
      <vt:lpstr>Courier New</vt:lpstr>
      <vt:lpstr>wingdings</vt:lpstr>
      <vt:lpstr>SimSun</vt:lpstr>
      <vt:lpstr>Arial Unicode MS</vt:lpstr>
      <vt:lpstr>BentonSans Bold</vt:lpstr>
      <vt:lpstr>Arial</vt:lpstr>
      <vt:lpstr>BentonSans Regular</vt:lpstr>
      <vt:lpstr>Symbol</vt:lpstr>
      <vt:lpstr>BrowalliaUPC</vt:lpstr>
      <vt:lpstr>BentonSans Book</vt:lpstr>
      <vt:lpstr>SAP_2011_v1.0</vt:lpstr>
      <vt:lpstr>Intracompany Stock Transfer Scenario Overview</vt:lpstr>
      <vt:lpstr>Intracompany Stock Transfer Scenario Overview</vt:lpstr>
      <vt:lpstr>Intracompany Stock Transfer Process Details: Initiating Stock Transfer</vt:lpstr>
      <vt:lpstr>Intracompany Stock Transfer Process Details: Initiating Stock Transfer</vt:lpstr>
      <vt:lpstr>Intracompany Stock Transfer Process Details: Initiating Outbound Delivery for Shipment from Your Own Site</vt:lpstr>
      <vt:lpstr>Intracompany Stock Transfer Process Details: Initiating Outbound Delivery for Shipment from Your Own Site</vt:lpstr>
      <vt:lpstr>Intracompany Stock Transfer Process Details: Processing Outbound Deliveries</vt:lpstr>
      <vt:lpstr>Intracompany Stock Transfer Process Details: Processing Outbound Deliveries</vt:lpstr>
      <vt:lpstr>Intracompany Stock Transfer Process Details: Processing Inbound Delivery Notifications</vt:lpstr>
      <vt:lpstr>Intracompany Stock Transfer Process Details: Processing Inbound Deliveries</vt:lpstr>
      <vt:lpstr>Intracompany Stock Transfer Process Details: Processing Inbound Deliveries</vt:lpstr>
      <vt:lpstr>Intracompany Stock Transfer Process Details: Processing Inspections</vt:lpstr>
      <vt:lpstr>Intracompany Stock Transfer Business Value</vt:lpstr>
      <vt:lpstr>Intracompany Stock Transfer Scenario Flow</vt:lpstr>
      <vt:lpstr>Intercompany Stock Transfer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190</cp:revision>
  <dcterms:created xsi:type="dcterms:W3CDTF">2011-09-27T15:12:20Z</dcterms:created>
  <dcterms:modified xsi:type="dcterms:W3CDTF">2018-09-04T15:38:16Z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2063264515</vt:i4>
  </property>
  <property fmtid="{D5CDD505-2E9C-101B-9397-08002B2CF9AE}" pid="3" name="_NewReviewCycle">
    <vt:lpwstr/>
  </property>
  <property fmtid="{D5CDD505-2E9C-101B-9397-08002B2CF9AE}" pid="4" name="_EmailSubject">
    <vt:lpwstr>BSEs for ByD 1305</vt:lpwstr>
  </property>
  <property fmtid="{D5CDD505-2E9C-101B-9397-08002B2CF9AE}" pid="5" name="_AuthorEmail">
    <vt:lpwstr>ipshita.borkakati@sap.com</vt:lpwstr>
  </property>
  <property fmtid="{D5CDD505-2E9C-101B-9397-08002B2CF9AE}" pid="6" name="_AuthorEmailDisplayName">
    <vt:lpwstr>Borkakati, Ipshita</vt:lpwstr>
  </property>
  <property fmtid="{D5CDD505-2E9C-101B-9397-08002B2CF9AE}" pid="7" name="_PreviousAdHocReviewCycleID">
    <vt:i4>-1126754371</vt:i4>
  </property>
</Properties>
</file>