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3.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6.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1"/>
  </p:notesMasterIdLst>
  <p:handoutMasterIdLst>
    <p:handoutMasterId r:id="rId22"/>
  </p:handoutMasterIdLst>
  <p:sldIdLst>
    <p:sldId id="342" r:id="rId2"/>
    <p:sldId id="345" r:id="rId3"/>
    <p:sldId id="387" r:id="rId4"/>
    <p:sldId id="388" r:id="rId5"/>
    <p:sldId id="389" r:id="rId6"/>
    <p:sldId id="390" r:id="rId7"/>
    <p:sldId id="391" r:id="rId8"/>
    <p:sldId id="392" r:id="rId9"/>
    <p:sldId id="393" r:id="rId10"/>
    <p:sldId id="394" r:id="rId11"/>
    <p:sldId id="395" r:id="rId12"/>
    <p:sldId id="396" r:id="rId13"/>
    <p:sldId id="397" r:id="rId14"/>
    <p:sldId id="398" r:id="rId15"/>
    <p:sldId id="399" r:id="rId16"/>
    <p:sldId id="400" r:id="rId17"/>
    <p:sldId id="401" r:id="rId18"/>
    <p:sldId id="348" r:id="rId19"/>
    <p:sldId id="403" r:id="rId20"/>
  </p:sldIdLst>
  <p:sldSz cx="9144000" cy="6858000" type="screen4x3"/>
  <p:notesSz cx="6858000" cy="9144000"/>
  <p:embeddedFontLst>
    <p:embeddedFont>
      <p:font typeface="BrowalliaUPC" panose="020B0604020202020204" pitchFamily="34" charset="-34"/>
      <p:regular r:id="rId23"/>
      <p:bold r:id="rId24"/>
      <p:italic r:id="rId25"/>
      <p:boldItalic r:id="rId26"/>
    </p:embeddedFont>
    <p:embeddedFont>
      <p:font typeface="MS PGothic" panose="020B0600070205080204" pitchFamily="34" charset="-128"/>
      <p:regular r:id="rId27"/>
    </p:embeddedFont>
    <p:embeddedFont>
      <p:font typeface="BentonSans Book" panose="02000503000000020004" pitchFamily="2" charset="0"/>
      <p:regular r:id="rId28"/>
    </p:embeddedFont>
    <p:embeddedFont>
      <p:font typeface="Arial Black" panose="020B0A04020102020204" pitchFamily="34" charset="0"/>
      <p:bold r:id="rId29"/>
    </p:embeddedFont>
    <p:embeddedFont>
      <p:font typeface="Aparajita" panose="02020603050405020304" pitchFamily="18" charset="0"/>
      <p:regular r:id="rId30"/>
      <p:bold r:id="rId31"/>
      <p:italic r:id="rId32"/>
      <p:boldItalic r:id="rId33"/>
    </p:embeddedFont>
    <p:embeddedFont>
      <p:font typeface="BentonSans Bold" panose="02000803000000020004" pitchFamily="2" charset="0"/>
      <p:bold r:id="rId34"/>
    </p:embeddedFont>
    <p:embeddedFont>
      <p:font typeface="SimSun" panose="02010600030101010101" pitchFamily="2" charset="-122"/>
      <p:regular r:id="rId35"/>
    </p:embeddedFont>
    <p:embeddedFont>
      <p:font typeface="Arial Unicode MS" panose="020B0604020202020204" pitchFamily="34" charset="-128"/>
      <p:regular r:id="rId36"/>
    </p:embeddedFont>
    <p:embeddedFont>
      <p:font typeface="BentonSans Regular" panose="02000503000000020004" pitchFamily="2" charset="0"/>
      <p:regular r:id="rId37"/>
    </p:embeddedFont>
    <p:embeddedFont>
      <p:font typeface="BentonSans Light" panose="02000503000000020004" pitchFamily="2" charset="0"/>
      <p:regular r:id="rId3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020">
          <p15:clr>
            <a:srgbClr val="A4A3A4"/>
          </p15:clr>
        </p15:guide>
        <p15:guide id="4" orient="horz" pos="140">
          <p15:clr>
            <a:srgbClr val="A4A3A4"/>
          </p15:clr>
        </p15:guide>
        <p15:guide id="5" orient="horz" pos="3221">
          <p15:clr>
            <a:srgbClr val="A4A3A4"/>
          </p15:clr>
        </p15:guide>
        <p15:guide id="6" orient="horz" pos="1333">
          <p15:clr>
            <a:srgbClr val="A4A3A4"/>
          </p15:clr>
        </p15:guide>
        <p15:guide id="7" orient="horz" pos="1695">
          <p15:clr>
            <a:srgbClr val="A4A3A4"/>
          </p15:clr>
        </p15:guide>
        <p15:guide id="8" pos="5480">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2E6C8D"/>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77" autoAdjust="0"/>
    <p:restoredTop sz="94645" autoAdjust="0"/>
  </p:normalViewPr>
  <p:slideViewPr>
    <p:cSldViewPr snapToGrid="0" showGuides="1">
      <p:cViewPr varScale="1">
        <p:scale>
          <a:sx n="86" d="100"/>
          <a:sy n="86" d="100"/>
        </p:scale>
        <p:origin x="1651" y="72"/>
      </p:cViewPr>
      <p:guideLst>
        <p:guide orient="horz" pos="4117"/>
        <p:guide orient="horz" pos="190"/>
        <p:guide orient="horz" pos="1020"/>
        <p:guide orient="horz" pos="140"/>
        <p:guide orient="horz" pos="3221"/>
        <p:guide orient="horz" pos="1333"/>
        <p:guide orient="horz" pos="1695"/>
        <p:guide pos="5480"/>
        <p:guide pos="206"/>
        <p:guide pos="3502"/>
      </p:guideLst>
    </p:cSldViewPr>
  </p:slideViewPr>
  <p:outlineViewPr>
    <p:cViewPr>
      <p:scale>
        <a:sx n="33" d="100"/>
        <a:sy n="33" d="100"/>
      </p:scale>
      <p:origin x="6"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2.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146518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634375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669535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390312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752106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078114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4263384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356321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1989826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16</a:t>
            </a:fld>
            <a:endParaRPr lang="de-DE" dirty="0"/>
          </a:p>
        </p:txBody>
      </p:sp>
    </p:spTree>
    <p:extLst>
      <p:ext uri="{BB962C8B-B14F-4D97-AF65-F5344CB8AC3E}">
        <p14:creationId xmlns:p14="http://schemas.microsoft.com/office/powerpoint/2010/main" val="1119906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extLst>
      <p:ext uri="{BB962C8B-B14F-4D97-AF65-F5344CB8AC3E}">
        <p14:creationId xmlns:p14="http://schemas.microsoft.com/office/powerpoint/2010/main" val="3776366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extLst>
      <p:ext uri="{BB962C8B-B14F-4D97-AF65-F5344CB8AC3E}">
        <p14:creationId xmlns:p14="http://schemas.microsoft.com/office/powerpoint/2010/main" val="2000892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1984779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173022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762209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432125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652778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039090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931645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4" name="Slide Number Placeholder 3"/>
          <p:cNvSpPr>
            <a:spLocks noGrp="1"/>
          </p:cNvSpPr>
          <p:nvPr>
            <p:ph type="sldNum" sz="quarter" idx="5"/>
          </p:nvPr>
        </p:nvSpPr>
        <p:spPr bwMode="auto">
          <a:noFill/>
          <a:ln>
            <a:miter lim="800000"/>
            <a:headEnd/>
            <a:tailEnd/>
          </a:ln>
        </p:spPr>
        <p:txBody>
          <a:bodyPr/>
          <a:lstStyle/>
          <a:p>
            <a:fld id="{7B05BF14-4ECB-4CF2-9D2D-514F4690CB0F}" type="slidenum">
              <a:rPr lang="de-DE"/>
              <a:pPr/>
              <a:t>8</a:t>
            </a:fld>
            <a:endParaRPr lang="de-DE"/>
          </a:p>
        </p:txBody>
      </p:sp>
    </p:spTree>
    <p:extLst>
      <p:ext uri="{BB962C8B-B14F-4D97-AF65-F5344CB8AC3E}">
        <p14:creationId xmlns:p14="http://schemas.microsoft.com/office/powerpoint/2010/main" val="2858197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6868" name="Slide Number Placeholder 3"/>
          <p:cNvSpPr>
            <a:spLocks noGrp="1"/>
          </p:cNvSpPr>
          <p:nvPr>
            <p:ph type="sldNum" sz="quarter" idx="5"/>
          </p:nvPr>
        </p:nvSpPr>
        <p:spPr bwMode="auto">
          <a:noFill/>
          <a:ln>
            <a:miter lim="800000"/>
            <a:headEnd/>
            <a:tailEnd/>
          </a:ln>
        </p:spPr>
        <p:txBody>
          <a:bodyPr/>
          <a:lstStyle/>
          <a:p>
            <a:fld id="{667D5D5C-E25D-41E9-B15C-E3354553C17C}" type="slidenum">
              <a:rPr lang="de-DE"/>
              <a:pPr/>
              <a:t>9</a:t>
            </a:fld>
            <a:endParaRPr lang="de-DE"/>
          </a:p>
        </p:txBody>
      </p:sp>
    </p:spTree>
    <p:extLst>
      <p:ext uri="{BB962C8B-B14F-4D97-AF65-F5344CB8AC3E}">
        <p14:creationId xmlns:p14="http://schemas.microsoft.com/office/powerpoint/2010/main" val="24000963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2682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6.xml"/><Relationship Id="rId18" Type="http://schemas.openxmlformats.org/officeDocument/2006/relationships/slide" Target="slide14.xml"/><Relationship Id="rId26" Type="http://schemas.openxmlformats.org/officeDocument/2006/relationships/image" Target="../media/image10.png"/><Relationship Id="rId3" Type="http://schemas.openxmlformats.org/officeDocument/2006/relationships/tags" Target="../tags/tag3.xml"/><Relationship Id="rId21" Type="http://schemas.openxmlformats.org/officeDocument/2006/relationships/image" Target="../media/image5.png"/><Relationship Id="rId7" Type="http://schemas.openxmlformats.org/officeDocument/2006/relationships/slide" Target="slide3.xml"/><Relationship Id="rId12" Type="http://schemas.openxmlformats.org/officeDocument/2006/relationships/image" Target="../media/image4.png"/><Relationship Id="rId17" Type="http://schemas.openxmlformats.org/officeDocument/2006/relationships/slide" Target="slide13.xml"/><Relationship Id="rId25" Type="http://schemas.openxmlformats.org/officeDocument/2006/relationships/image" Target="../media/image9.png"/><Relationship Id="rId2" Type="http://schemas.openxmlformats.org/officeDocument/2006/relationships/tags" Target="../tags/tag2.xml"/><Relationship Id="rId16" Type="http://schemas.openxmlformats.org/officeDocument/2006/relationships/slide" Target="slide12.xml"/><Relationship Id="rId20" Type="http://schemas.openxmlformats.org/officeDocument/2006/relationships/slide" Target="slide11.xml"/><Relationship Id="rId29" Type="http://schemas.openxmlformats.org/officeDocument/2006/relationships/image" Target="../media/image12.png"/><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slide" Target="slide2.xml"/><Relationship Id="rId24" Type="http://schemas.openxmlformats.org/officeDocument/2006/relationships/image" Target="../media/image8.png"/><Relationship Id="rId32" Type="http://schemas.openxmlformats.org/officeDocument/2006/relationships/image" Target="../media/image13.png"/><Relationship Id="rId5" Type="http://schemas.openxmlformats.org/officeDocument/2006/relationships/notesSlide" Target="../notesSlides/notesSlide1.xml"/><Relationship Id="rId15" Type="http://schemas.openxmlformats.org/officeDocument/2006/relationships/slide" Target="slide10.xml"/><Relationship Id="rId23" Type="http://schemas.openxmlformats.org/officeDocument/2006/relationships/image" Target="../media/image7.png"/><Relationship Id="rId28" Type="http://schemas.openxmlformats.org/officeDocument/2006/relationships/image" Target="../media/image11.png"/><Relationship Id="rId10" Type="http://schemas.openxmlformats.org/officeDocument/2006/relationships/slide" Target="slide4.xml"/><Relationship Id="rId19" Type="http://schemas.openxmlformats.org/officeDocument/2006/relationships/slide" Target="slide17.xml"/><Relationship Id="rId31" Type="http://schemas.openxmlformats.org/officeDocument/2006/relationships/slide" Target="slide19.xml"/><Relationship Id="rId4" Type="http://schemas.openxmlformats.org/officeDocument/2006/relationships/slideLayout" Target="../slideLayouts/slideLayout10.xml"/><Relationship Id="rId9" Type="http://schemas.openxmlformats.org/officeDocument/2006/relationships/slide" Target="slide7.xml"/><Relationship Id="rId14" Type="http://schemas.openxmlformats.org/officeDocument/2006/relationships/slide" Target="slide8.xml"/><Relationship Id="rId22" Type="http://schemas.openxmlformats.org/officeDocument/2006/relationships/image" Target="../media/image6.png"/><Relationship Id="rId27" Type="http://schemas.openxmlformats.org/officeDocument/2006/relationships/slide" Target="slide16.xml"/><Relationship Id="rId30" Type="http://schemas.openxmlformats.org/officeDocument/2006/relationships/slide" Target="slide18.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slide" Target="slide8.xml"/><Relationship Id="rId18" Type="http://schemas.openxmlformats.org/officeDocument/2006/relationships/image" Target="../media/image12.png"/><Relationship Id="rId3" Type="http://schemas.openxmlformats.org/officeDocument/2006/relationships/tags" Target="../tags/tag31.xml"/><Relationship Id="rId21" Type="http://schemas.openxmlformats.org/officeDocument/2006/relationships/image" Target="../media/image13.png"/><Relationship Id="rId7" Type="http://schemas.openxmlformats.org/officeDocument/2006/relationships/image" Target="../media/image3.png"/><Relationship Id="rId12" Type="http://schemas.openxmlformats.org/officeDocument/2006/relationships/slide" Target="slide7.xml"/><Relationship Id="rId17" Type="http://schemas.openxmlformats.org/officeDocument/2006/relationships/slide" Target="slide1.xml"/><Relationship Id="rId2" Type="http://schemas.openxmlformats.org/officeDocument/2006/relationships/tags" Target="../tags/tag30.xml"/><Relationship Id="rId16" Type="http://schemas.openxmlformats.org/officeDocument/2006/relationships/slide" Target="slide13.xml"/><Relationship Id="rId20" Type="http://schemas.openxmlformats.org/officeDocument/2006/relationships/slide" Target="slide19.xml"/><Relationship Id="rId1" Type="http://schemas.openxmlformats.org/officeDocument/2006/relationships/tags" Target="../tags/tag29.xml"/><Relationship Id="rId6" Type="http://schemas.openxmlformats.org/officeDocument/2006/relationships/notesSlide" Target="../notesSlides/notesSlide10.xml"/><Relationship Id="rId11" Type="http://schemas.openxmlformats.org/officeDocument/2006/relationships/slide" Target="slide6.xml"/><Relationship Id="rId5" Type="http://schemas.openxmlformats.org/officeDocument/2006/relationships/slideLayout" Target="../slideLayouts/slideLayout10.xml"/><Relationship Id="rId15" Type="http://schemas.openxmlformats.org/officeDocument/2006/relationships/slide" Target="slide12.xml"/><Relationship Id="rId23" Type="http://schemas.openxmlformats.org/officeDocument/2006/relationships/image" Target="../media/image18.png"/><Relationship Id="rId10" Type="http://schemas.openxmlformats.org/officeDocument/2006/relationships/image" Target="../media/image4.png"/><Relationship Id="rId19" Type="http://schemas.openxmlformats.org/officeDocument/2006/relationships/slide" Target="slide18.xml"/><Relationship Id="rId4" Type="http://schemas.openxmlformats.org/officeDocument/2006/relationships/tags" Target="../tags/tag32.xml"/><Relationship Id="rId9" Type="http://schemas.openxmlformats.org/officeDocument/2006/relationships/slide" Target="slide10.xml"/><Relationship Id="rId14" Type="http://schemas.openxmlformats.org/officeDocument/2006/relationships/slide" Target="slide14.xml"/><Relationship Id="rId22"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19.xml"/><Relationship Id="rId3" Type="http://schemas.openxmlformats.org/officeDocument/2006/relationships/slideLayout" Target="../slideLayouts/slideLayout10.xml"/><Relationship Id="rId7" Type="http://schemas.openxmlformats.org/officeDocument/2006/relationships/image" Target="../media/image4.png"/><Relationship Id="rId12" Type="http://schemas.openxmlformats.org/officeDocument/2006/relationships/slide" Target="slide18.xml"/><Relationship Id="rId2" Type="http://schemas.openxmlformats.org/officeDocument/2006/relationships/tags" Target="../tags/tag34.xml"/><Relationship Id="rId16" Type="http://schemas.openxmlformats.org/officeDocument/2006/relationships/image" Target="../media/image18.png"/><Relationship Id="rId1" Type="http://schemas.openxmlformats.org/officeDocument/2006/relationships/tags" Target="../tags/tag33.xml"/><Relationship Id="rId6" Type="http://schemas.openxmlformats.org/officeDocument/2006/relationships/slide" Target="slide11.xml"/><Relationship Id="rId11" Type="http://schemas.openxmlformats.org/officeDocument/2006/relationships/image" Target="../media/image12.png"/><Relationship Id="rId5" Type="http://schemas.openxmlformats.org/officeDocument/2006/relationships/image" Target="../media/image3.png"/><Relationship Id="rId15" Type="http://schemas.openxmlformats.org/officeDocument/2006/relationships/image" Target="../media/image19.png"/><Relationship Id="rId10" Type="http://schemas.openxmlformats.org/officeDocument/2006/relationships/slide" Target="slide1.xml"/><Relationship Id="rId4" Type="http://schemas.openxmlformats.org/officeDocument/2006/relationships/notesSlide" Target="../notesSlides/notesSlide11.xml"/><Relationship Id="rId9" Type="http://schemas.openxmlformats.org/officeDocument/2006/relationships/slide" Target="slide16.xml"/><Relationship Id="rId14" Type="http://schemas.openxmlformats.org/officeDocument/2006/relationships/image" Target="../media/image13.png"/></Relationships>
</file>

<file path=ppt/slides/_rels/slide1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3.xml"/><Relationship Id="rId18" Type="http://schemas.openxmlformats.org/officeDocument/2006/relationships/image" Target="../media/image13.png"/><Relationship Id="rId3" Type="http://schemas.openxmlformats.org/officeDocument/2006/relationships/slideLayout" Target="../slideLayouts/slideLayout10.xml"/><Relationship Id="rId7" Type="http://schemas.openxmlformats.org/officeDocument/2006/relationships/image" Target="../media/image4.png"/><Relationship Id="rId12" Type="http://schemas.openxmlformats.org/officeDocument/2006/relationships/slide" Target="slide14.xml"/><Relationship Id="rId17" Type="http://schemas.openxmlformats.org/officeDocument/2006/relationships/slide" Target="slide19.xml"/><Relationship Id="rId2" Type="http://schemas.openxmlformats.org/officeDocument/2006/relationships/tags" Target="../tags/tag36.xml"/><Relationship Id="rId16" Type="http://schemas.openxmlformats.org/officeDocument/2006/relationships/slide" Target="slide18.xml"/><Relationship Id="rId20" Type="http://schemas.openxmlformats.org/officeDocument/2006/relationships/image" Target="../media/image18.png"/><Relationship Id="rId1" Type="http://schemas.openxmlformats.org/officeDocument/2006/relationships/tags" Target="../tags/tag35.xml"/><Relationship Id="rId6" Type="http://schemas.openxmlformats.org/officeDocument/2006/relationships/slide" Target="slide12.xml"/><Relationship Id="rId11" Type="http://schemas.openxmlformats.org/officeDocument/2006/relationships/slide" Target="slide10.xml"/><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slide" Target="slide8.xml"/><Relationship Id="rId19" Type="http://schemas.openxmlformats.org/officeDocument/2006/relationships/image" Target="../media/image19.png"/><Relationship Id="rId4" Type="http://schemas.openxmlformats.org/officeDocument/2006/relationships/notesSlide" Target="../notesSlides/notesSlide12.xml"/><Relationship Id="rId9" Type="http://schemas.openxmlformats.org/officeDocument/2006/relationships/slide" Target="slide7.xml"/><Relationship Id="rId14" Type="http://schemas.openxmlformats.org/officeDocument/2006/relationships/slide" Target="slide1.xml"/></Relationships>
</file>

<file path=ppt/slides/_rels/slide1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4.xml"/><Relationship Id="rId18" Type="http://schemas.openxmlformats.org/officeDocument/2006/relationships/image" Target="../media/image13.png"/><Relationship Id="rId3" Type="http://schemas.openxmlformats.org/officeDocument/2006/relationships/slideLayout" Target="../slideLayouts/slideLayout10.xml"/><Relationship Id="rId7" Type="http://schemas.openxmlformats.org/officeDocument/2006/relationships/slide" Target="slide13.xml"/><Relationship Id="rId12" Type="http://schemas.openxmlformats.org/officeDocument/2006/relationships/slide" Target="slide12.xml"/><Relationship Id="rId17" Type="http://schemas.openxmlformats.org/officeDocument/2006/relationships/slide" Target="slide19.xml"/><Relationship Id="rId2" Type="http://schemas.openxmlformats.org/officeDocument/2006/relationships/tags" Target="../tags/tag38.xml"/><Relationship Id="rId16" Type="http://schemas.openxmlformats.org/officeDocument/2006/relationships/slide" Target="slide18.xml"/><Relationship Id="rId20" Type="http://schemas.openxmlformats.org/officeDocument/2006/relationships/image" Target="../media/image18.png"/><Relationship Id="rId1" Type="http://schemas.openxmlformats.org/officeDocument/2006/relationships/tags" Target="../tags/tag37.xml"/><Relationship Id="rId6" Type="http://schemas.openxmlformats.org/officeDocument/2006/relationships/slide" Target="slide1.xml"/><Relationship Id="rId11" Type="http://schemas.openxmlformats.org/officeDocument/2006/relationships/slide" Target="slide10.xml"/><Relationship Id="rId5" Type="http://schemas.openxmlformats.org/officeDocument/2006/relationships/image" Target="../media/image3.png"/><Relationship Id="rId15" Type="http://schemas.openxmlformats.org/officeDocument/2006/relationships/image" Target="../media/image12.png"/><Relationship Id="rId10" Type="http://schemas.openxmlformats.org/officeDocument/2006/relationships/slide" Target="slide8.xml"/><Relationship Id="rId19" Type="http://schemas.openxmlformats.org/officeDocument/2006/relationships/image" Target="../media/image19.png"/><Relationship Id="rId4" Type="http://schemas.openxmlformats.org/officeDocument/2006/relationships/notesSlide" Target="../notesSlides/notesSlide13.xml"/><Relationship Id="rId9" Type="http://schemas.openxmlformats.org/officeDocument/2006/relationships/slide" Target="slide7.xml"/><Relationship Id="rId1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slide" Target="slide13.xml"/><Relationship Id="rId18" Type="http://schemas.openxmlformats.org/officeDocument/2006/relationships/slide" Target="slide18.xml"/><Relationship Id="rId3" Type="http://schemas.openxmlformats.org/officeDocument/2006/relationships/tags" Target="../tags/tag41.xml"/><Relationship Id="rId21" Type="http://schemas.openxmlformats.org/officeDocument/2006/relationships/image" Target="../media/image3.png"/><Relationship Id="rId7" Type="http://schemas.openxmlformats.org/officeDocument/2006/relationships/image" Target="../media/image4.png"/><Relationship Id="rId12" Type="http://schemas.openxmlformats.org/officeDocument/2006/relationships/slide" Target="slide12.xml"/><Relationship Id="rId17" Type="http://schemas.openxmlformats.org/officeDocument/2006/relationships/image" Target="../media/image12.png"/><Relationship Id="rId2" Type="http://schemas.openxmlformats.org/officeDocument/2006/relationships/tags" Target="../tags/tag40.xml"/><Relationship Id="rId16" Type="http://schemas.openxmlformats.org/officeDocument/2006/relationships/slide" Target="slide15.xml"/><Relationship Id="rId20" Type="http://schemas.openxmlformats.org/officeDocument/2006/relationships/image" Target="../media/image13.png"/><Relationship Id="rId1" Type="http://schemas.openxmlformats.org/officeDocument/2006/relationships/tags" Target="../tags/tag39.xml"/><Relationship Id="rId6" Type="http://schemas.openxmlformats.org/officeDocument/2006/relationships/notesSlide" Target="../notesSlides/notesSlide14.xml"/><Relationship Id="rId11" Type="http://schemas.openxmlformats.org/officeDocument/2006/relationships/slide" Target="slide10.xml"/><Relationship Id="rId5" Type="http://schemas.openxmlformats.org/officeDocument/2006/relationships/slideLayout" Target="../slideLayouts/slideLayout10.xml"/><Relationship Id="rId15" Type="http://schemas.openxmlformats.org/officeDocument/2006/relationships/slide" Target="slide14.xml"/><Relationship Id="rId10" Type="http://schemas.openxmlformats.org/officeDocument/2006/relationships/slide" Target="slide8.xml"/><Relationship Id="rId19" Type="http://schemas.openxmlformats.org/officeDocument/2006/relationships/slide" Target="slide19.xml"/><Relationship Id="rId4" Type="http://schemas.openxmlformats.org/officeDocument/2006/relationships/tags" Target="../tags/tag42.xml"/><Relationship Id="rId9" Type="http://schemas.openxmlformats.org/officeDocument/2006/relationships/slide" Target="slide7.xml"/><Relationship Id="rId14" Type="http://schemas.openxmlformats.org/officeDocument/2006/relationships/slide" Target="slide1.xml"/><Relationship Id="rId22"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0.xml"/><Relationship Id="rId18" Type="http://schemas.openxmlformats.org/officeDocument/2006/relationships/slide" Target="slide14.xml"/><Relationship Id="rId3" Type="http://schemas.openxmlformats.org/officeDocument/2006/relationships/tags" Target="../tags/tag45.xml"/><Relationship Id="rId21" Type="http://schemas.openxmlformats.org/officeDocument/2006/relationships/slide" Target="slide19.xml"/><Relationship Id="rId7" Type="http://schemas.openxmlformats.org/officeDocument/2006/relationships/image" Target="../media/image18.png"/><Relationship Id="rId12" Type="http://schemas.openxmlformats.org/officeDocument/2006/relationships/slide" Target="slide9.xml"/><Relationship Id="rId17" Type="http://schemas.openxmlformats.org/officeDocument/2006/relationships/slide" Target="slide15.xml"/><Relationship Id="rId2" Type="http://schemas.openxmlformats.org/officeDocument/2006/relationships/tags" Target="../tags/tag44.xml"/><Relationship Id="rId16" Type="http://schemas.openxmlformats.org/officeDocument/2006/relationships/slide" Target="slide1.xml"/><Relationship Id="rId20" Type="http://schemas.openxmlformats.org/officeDocument/2006/relationships/slide" Target="slide18.xml"/><Relationship Id="rId1" Type="http://schemas.openxmlformats.org/officeDocument/2006/relationships/tags" Target="../tags/tag43.xml"/><Relationship Id="rId6" Type="http://schemas.openxmlformats.org/officeDocument/2006/relationships/notesSlide" Target="../notesSlides/notesSlide15.xml"/><Relationship Id="rId11" Type="http://schemas.openxmlformats.org/officeDocument/2006/relationships/slide" Target="slide7.xml"/><Relationship Id="rId5" Type="http://schemas.openxmlformats.org/officeDocument/2006/relationships/slideLayout" Target="../slideLayouts/slideLayout10.xml"/><Relationship Id="rId15" Type="http://schemas.openxmlformats.org/officeDocument/2006/relationships/slide" Target="slide13.xml"/><Relationship Id="rId10" Type="http://schemas.openxmlformats.org/officeDocument/2006/relationships/image" Target="../media/image10.png"/><Relationship Id="rId19" Type="http://schemas.openxmlformats.org/officeDocument/2006/relationships/image" Target="../media/image12.png"/><Relationship Id="rId4" Type="http://schemas.openxmlformats.org/officeDocument/2006/relationships/tags" Target="../tags/tag46.xml"/><Relationship Id="rId9" Type="http://schemas.openxmlformats.org/officeDocument/2006/relationships/image" Target="../media/image4.png"/><Relationship Id="rId14" Type="http://schemas.openxmlformats.org/officeDocument/2006/relationships/slide" Target="slide12.xml"/><Relationship Id="rId22"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18.xml"/><Relationship Id="rId3" Type="http://schemas.openxmlformats.org/officeDocument/2006/relationships/tags" Target="../tags/tag49.xml"/><Relationship Id="rId7" Type="http://schemas.openxmlformats.org/officeDocument/2006/relationships/image" Target="../media/image4.png"/><Relationship Id="rId12" Type="http://schemas.openxmlformats.org/officeDocument/2006/relationships/image" Target="../media/image12.png"/><Relationship Id="rId17" Type="http://schemas.openxmlformats.org/officeDocument/2006/relationships/image" Target="../media/image18.png"/><Relationship Id="rId2" Type="http://schemas.openxmlformats.org/officeDocument/2006/relationships/tags" Target="../tags/tag48.xml"/><Relationship Id="rId16" Type="http://schemas.openxmlformats.org/officeDocument/2006/relationships/image" Target="../media/image19.png"/><Relationship Id="rId1" Type="http://schemas.openxmlformats.org/officeDocument/2006/relationships/tags" Target="../tags/tag47.xml"/><Relationship Id="rId6" Type="http://schemas.openxmlformats.org/officeDocument/2006/relationships/image" Target="../media/image3.png"/><Relationship Id="rId11" Type="http://schemas.openxmlformats.org/officeDocument/2006/relationships/slide" Target="slide1.xml"/><Relationship Id="rId5" Type="http://schemas.openxmlformats.org/officeDocument/2006/relationships/notesSlide" Target="../notesSlides/notesSlide16.xml"/><Relationship Id="rId15" Type="http://schemas.openxmlformats.org/officeDocument/2006/relationships/image" Target="../media/image13.png"/><Relationship Id="rId10" Type="http://schemas.openxmlformats.org/officeDocument/2006/relationships/slide" Target="slide11.xml"/><Relationship Id="rId4" Type="http://schemas.openxmlformats.org/officeDocument/2006/relationships/slideLayout" Target="../slideLayouts/slideLayout10.xml"/><Relationship Id="rId9" Type="http://schemas.openxmlformats.org/officeDocument/2006/relationships/slide" Target="slide17.xml"/><Relationship Id="rId14" Type="http://schemas.openxmlformats.org/officeDocument/2006/relationships/slide" Target="slide19.xml"/></Relationships>
</file>

<file path=ppt/slides/_rels/slide17.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11.xml"/><Relationship Id="rId18" Type="http://schemas.openxmlformats.org/officeDocument/2006/relationships/slide" Target="slide18.xml"/><Relationship Id="rId3" Type="http://schemas.openxmlformats.org/officeDocument/2006/relationships/tags" Target="../tags/tag52.xml"/><Relationship Id="rId7" Type="http://schemas.openxmlformats.org/officeDocument/2006/relationships/image" Target="../media/image3.png"/><Relationship Id="rId12" Type="http://schemas.openxmlformats.org/officeDocument/2006/relationships/slide" Target="slide16.xml"/><Relationship Id="rId17" Type="http://schemas.openxmlformats.org/officeDocument/2006/relationships/image" Target="../media/image12.png"/><Relationship Id="rId2" Type="http://schemas.openxmlformats.org/officeDocument/2006/relationships/tags" Target="../tags/tag51.xml"/><Relationship Id="rId16" Type="http://schemas.openxmlformats.org/officeDocument/2006/relationships/image" Target="../media/image13.png"/><Relationship Id="rId1" Type="http://schemas.openxmlformats.org/officeDocument/2006/relationships/tags" Target="../tags/tag50.xml"/><Relationship Id="rId6" Type="http://schemas.openxmlformats.org/officeDocument/2006/relationships/notesSlide" Target="../notesSlides/notesSlide17.xml"/><Relationship Id="rId11" Type="http://schemas.openxmlformats.org/officeDocument/2006/relationships/slide" Target="slide17.xml"/><Relationship Id="rId5" Type="http://schemas.openxmlformats.org/officeDocument/2006/relationships/slideLayout" Target="../slideLayouts/slideLayout10.xml"/><Relationship Id="rId15" Type="http://schemas.openxmlformats.org/officeDocument/2006/relationships/image" Target="../media/image18.png"/><Relationship Id="rId10" Type="http://schemas.openxmlformats.org/officeDocument/2006/relationships/slide" Target="slide2.xml"/><Relationship Id="rId19" Type="http://schemas.openxmlformats.org/officeDocument/2006/relationships/slide" Target="slide19.xml"/><Relationship Id="rId4" Type="http://schemas.openxmlformats.org/officeDocument/2006/relationships/tags" Target="../tags/tag53.xml"/><Relationship Id="rId9" Type="http://schemas.openxmlformats.org/officeDocument/2006/relationships/image" Target="../media/image4.png"/><Relationship Id="rId1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1.xml"/><Relationship Id="rId3" Type="http://schemas.openxmlformats.org/officeDocument/2006/relationships/image" Target="../media/image3.png"/><Relationship Id="rId7" Type="http://schemas.openxmlformats.org/officeDocument/2006/relationships/image" Target="../media/image23.png"/><Relationship Id="rId12" Type="http://schemas.openxmlformats.org/officeDocument/2006/relationships/slide" Target="slide9.xml"/><Relationship Id="rId17" Type="http://schemas.openxmlformats.org/officeDocument/2006/relationships/slide" Target="slide19.xml"/><Relationship Id="rId2" Type="http://schemas.openxmlformats.org/officeDocument/2006/relationships/notesSlide" Target="../notesSlides/notesSlide18.xml"/><Relationship Id="rId16"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slide" Target="slide18.xml"/><Relationship Id="rId11" Type="http://schemas.openxmlformats.org/officeDocument/2006/relationships/slide" Target="slide8.xml"/><Relationship Id="rId5" Type="http://schemas.openxmlformats.org/officeDocument/2006/relationships/image" Target="../media/image22.png"/><Relationship Id="rId15" Type="http://schemas.openxmlformats.org/officeDocument/2006/relationships/image" Target="../media/image24.png"/><Relationship Id="rId10" Type="http://schemas.openxmlformats.org/officeDocument/2006/relationships/slide" Target="slide7.xml"/><Relationship Id="rId4" Type="http://schemas.openxmlformats.org/officeDocument/2006/relationships/slide" Target="slide1.xml"/><Relationship Id="rId9" Type="http://schemas.openxmlformats.org/officeDocument/2006/relationships/slide" Target="slide4.xml"/><Relationship Id="rId14" Type="http://schemas.openxmlformats.org/officeDocument/2006/relationships/slide" Target="slide5.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12.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6.png"/><Relationship Id="rId12" Type="http://schemas.openxmlformats.org/officeDocument/2006/relationships/slide" Target="slide1.xml"/><Relationship Id="rId2" Type="http://schemas.openxmlformats.org/officeDocument/2006/relationships/notesSlide" Target="../notesSlides/notesSlide19.xml"/><Relationship Id="rId16" Type="http://schemas.openxmlformats.org/officeDocument/2006/relationships/image" Target="../media/image30.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4.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2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8.png"/><Relationship Id="rId1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1.xml"/><Relationship Id="rId18" Type="http://schemas.openxmlformats.org/officeDocument/2006/relationships/image" Target="../media/image4.png"/><Relationship Id="rId26" Type="http://schemas.openxmlformats.org/officeDocument/2006/relationships/slide" Target="slide11.xml"/><Relationship Id="rId3" Type="http://schemas.openxmlformats.org/officeDocument/2006/relationships/tags" Target="../tags/tag6.xml"/><Relationship Id="rId21" Type="http://schemas.openxmlformats.org/officeDocument/2006/relationships/slide" Target="slide10.xml"/><Relationship Id="rId34"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6.png"/><Relationship Id="rId17" Type="http://schemas.openxmlformats.org/officeDocument/2006/relationships/slide" Target="slide4.xml"/><Relationship Id="rId25" Type="http://schemas.openxmlformats.org/officeDocument/2006/relationships/slide" Target="slide17.xml"/><Relationship Id="rId33" Type="http://schemas.openxmlformats.org/officeDocument/2006/relationships/image" Target="../media/image5.png"/><Relationship Id="rId2" Type="http://schemas.openxmlformats.org/officeDocument/2006/relationships/tags" Target="../tags/tag5.xml"/><Relationship Id="rId16" Type="http://schemas.openxmlformats.org/officeDocument/2006/relationships/slide" Target="slide7.xml"/><Relationship Id="rId20" Type="http://schemas.openxmlformats.org/officeDocument/2006/relationships/slide" Target="slide8.xml"/><Relationship Id="rId29" Type="http://schemas.openxmlformats.org/officeDocument/2006/relationships/image" Target="../media/image12.png"/><Relationship Id="rId1" Type="http://schemas.openxmlformats.org/officeDocument/2006/relationships/tags" Target="../tags/tag4.xml"/><Relationship Id="rId6" Type="http://schemas.openxmlformats.org/officeDocument/2006/relationships/notesSlide" Target="../notesSlides/notesSlide2.xml"/><Relationship Id="rId11" Type="http://schemas.openxmlformats.org/officeDocument/2006/relationships/image" Target="../media/image15.png"/><Relationship Id="rId24" Type="http://schemas.openxmlformats.org/officeDocument/2006/relationships/slide" Target="slide14.xml"/><Relationship Id="rId32" Type="http://schemas.openxmlformats.org/officeDocument/2006/relationships/image" Target="../media/image17.png"/><Relationship Id="rId5" Type="http://schemas.openxmlformats.org/officeDocument/2006/relationships/slideLayout" Target="../slideLayouts/slideLayout10.xml"/><Relationship Id="rId15" Type="http://schemas.openxmlformats.org/officeDocument/2006/relationships/slide" Target="slide5.xml"/><Relationship Id="rId23" Type="http://schemas.openxmlformats.org/officeDocument/2006/relationships/slide" Target="slide13.xml"/><Relationship Id="rId28" Type="http://schemas.openxmlformats.org/officeDocument/2006/relationships/image" Target="../media/image11.png"/><Relationship Id="rId36" Type="http://schemas.openxmlformats.org/officeDocument/2006/relationships/image" Target="../media/image9.png"/><Relationship Id="rId10" Type="http://schemas.openxmlformats.org/officeDocument/2006/relationships/slide" Target="slide18.xml"/><Relationship Id="rId19" Type="http://schemas.openxmlformats.org/officeDocument/2006/relationships/slide" Target="slide6.xml"/><Relationship Id="rId31" Type="http://schemas.openxmlformats.org/officeDocument/2006/relationships/image" Target="../media/image13.png"/><Relationship Id="rId4" Type="http://schemas.openxmlformats.org/officeDocument/2006/relationships/tags" Target="../tags/tag7.xml"/><Relationship Id="rId9" Type="http://schemas.openxmlformats.org/officeDocument/2006/relationships/image" Target="../media/image14.png"/><Relationship Id="rId14" Type="http://schemas.openxmlformats.org/officeDocument/2006/relationships/slide" Target="slide3.xml"/><Relationship Id="rId22" Type="http://schemas.openxmlformats.org/officeDocument/2006/relationships/slide" Target="slide12.xml"/><Relationship Id="rId27" Type="http://schemas.openxmlformats.org/officeDocument/2006/relationships/slide" Target="slide16.xml"/><Relationship Id="rId30" Type="http://schemas.openxmlformats.org/officeDocument/2006/relationships/slide" Target="slide19.xml"/><Relationship Id="rId35"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5.xml"/><Relationship Id="rId18" Type="http://schemas.openxmlformats.org/officeDocument/2006/relationships/image" Target="../media/image18.png"/><Relationship Id="rId3" Type="http://schemas.openxmlformats.org/officeDocument/2006/relationships/tags" Target="../tags/tag10.xml"/><Relationship Id="rId7" Type="http://schemas.openxmlformats.org/officeDocument/2006/relationships/image" Target="../media/image3.png"/><Relationship Id="rId12" Type="http://schemas.openxmlformats.org/officeDocument/2006/relationships/slide" Target="slide4.xml"/><Relationship Id="rId17" Type="http://schemas.openxmlformats.org/officeDocument/2006/relationships/image" Target="../media/image13.png"/><Relationship Id="rId2" Type="http://schemas.openxmlformats.org/officeDocument/2006/relationships/tags" Target="../tags/tag9.xml"/><Relationship Id="rId16" Type="http://schemas.openxmlformats.org/officeDocument/2006/relationships/slide" Target="slide19.xml"/><Relationship Id="rId1" Type="http://schemas.openxmlformats.org/officeDocument/2006/relationships/tags" Target="../tags/tag8.xml"/><Relationship Id="rId6" Type="http://schemas.openxmlformats.org/officeDocument/2006/relationships/notesSlide" Target="../notesSlides/notesSlide3.xml"/><Relationship Id="rId11" Type="http://schemas.openxmlformats.org/officeDocument/2006/relationships/slide" Target="slide1.xml"/><Relationship Id="rId5" Type="http://schemas.openxmlformats.org/officeDocument/2006/relationships/slideLayout" Target="../slideLayouts/slideLayout10.xml"/><Relationship Id="rId15" Type="http://schemas.openxmlformats.org/officeDocument/2006/relationships/slide" Target="slide18.xml"/><Relationship Id="rId10" Type="http://schemas.openxmlformats.org/officeDocument/2006/relationships/image" Target="../media/image6.png"/><Relationship Id="rId4" Type="http://schemas.openxmlformats.org/officeDocument/2006/relationships/tags" Target="../tags/tag11.xml"/><Relationship Id="rId9" Type="http://schemas.openxmlformats.org/officeDocument/2006/relationships/slide" Target="slide3.xml"/><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12.png"/><Relationship Id="rId18" Type="http://schemas.openxmlformats.org/officeDocument/2006/relationships/image" Target="../media/image18.png"/><Relationship Id="rId3" Type="http://schemas.openxmlformats.org/officeDocument/2006/relationships/tags" Target="../tags/tag14.xml"/><Relationship Id="rId7" Type="http://schemas.openxmlformats.org/officeDocument/2006/relationships/image" Target="../media/image3.png"/><Relationship Id="rId12" Type="http://schemas.openxmlformats.org/officeDocument/2006/relationships/slide" Target="slide1.xml"/><Relationship Id="rId17" Type="http://schemas.openxmlformats.org/officeDocument/2006/relationships/image" Target="../media/image6.png"/><Relationship Id="rId2" Type="http://schemas.openxmlformats.org/officeDocument/2006/relationships/tags" Target="../tags/tag13.xml"/><Relationship Id="rId16" Type="http://schemas.openxmlformats.org/officeDocument/2006/relationships/image" Target="../media/image13.png"/><Relationship Id="rId1" Type="http://schemas.openxmlformats.org/officeDocument/2006/relationships/tags" Target="../tags/tag12.xml"/><Relationship Id="rId6" Type="http://schemas.openxmlformats.org/officeDocument/2006/relationships/notesSlide" Target="../notesSlides/notesSlide4.xml"/><Relationship Id="rId11" Type="http://schemas.openxmlformats.org/officeDocument/2006/relationships/slide" Target="slide4.xml"/><Relationship Id="rId5" Type="http://schemas.openxmlformats.org/officeDocument/2006/relationships/slideLayout" Target="../slideLayouts/slideLayout10.xml"/><Relationship Id="rId15" Type="http://schemas.openxmlformats.org/officeDocument/2006/relationships/slide" Target="slide19.xml"/><Relationship Id="rId10" Type="http://schemas.openxmlformats.org/officeDocument/2006/relationships/slide" Target="slide5.xml"/><Relationship Id="rId4" Type="http://schemas.openxmlformats.org/officeDocument/2006/relationships/tags" Target="../tags/tag15.xml"/><Relationship Id="rId9" Type="http://schemas.openxmlformats.org/officeDocument/2006/relationships/slide" Target="slide3.xml"/><Relationship Id="rId14" Type="http://schemas.openxmlformats.org/officeDocument/2006/relationships/slide" Target="slide18.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4.xml"/><Relationship Id="rId18" Type="http://schemas.openxmlformats.org/officeDocument/2006/relationships/image" Target="../media/image13.png"/><Relationship Id="rId3" Type="http://schemas.openxmlformats.org/officeDocument/2006/relationships/tags" Target="../tags/tag18.xml"/><Relationship Id="rId7" Type="http://schemas.openxmlformats.org/officeDocument/2006/relationships/notesSlide" Target="../notesSlides/notesSlide5.xml"/><Relationship Id="rId12" Type="http://schemas.openxmlformats.org/officeDocument/2006/relationships/slide" Target="slide3.xml"/><Relationship Id="rId17" Type="http://schemas.openxmlformats.org/officeDocument/2006/relationships/slide" Target="slide19.xml"/><Relationship Id="rId2" Type="http://schemas.openxmlformats.org/officeDocument/2006/relationships/tags" Target="../tags/tag17.xml"/><Relationship Id="rId16" Type="http://schemas.openxmlformats.org/officeDocument/2006/relationships/slide" Target="slide18.xml"/><Relationship Id="rId1" Type="http://schemas.openxmlformats.org/officeDocument/2006/relationships/tags" Target="../tags/tag16.xml"/><Relationship Id="rId6" Type="http://schemas.openxmlformats.org/officeDocument/2006/relationships/slideLayout" Target="../slideLayouts/slideLayout10.xml"/><Relationship Id="rId11" Type="http://schemas.openxmlformats.org/officeDocument/2006/relationships/image" Target="../media/image5.png"/><Relationship Id="rId5" Type="http://schemas.openxmlformats.org/officeDocument/2006/relationships/tags" Target="../tags/tag20.xml"/><Relationship Id="rId15" Type="http://schemas.openxmlformats.org/officeDocument/2006/relationships/image" Target="../media/image12.png"/><Relationship Id="rId10" Type="http://schemas.openxmlformats.org/officeDocument/2006/relationships/slide" Target="slide5.xml"/><Relationship Id="rId19" Type="http://schemas.openxmlformats.org/officeDocument/2006/relationships/image" Target="../media/image18.png"/><Relationship Id="rId4" Type="http://schemas.openxmlformats.org/officeDocument/2006/relationships/tags" Target="../tags/tag19.xml"/><Relationship Id="rId9" Type="http://schemas.openxmlformats.org/officeDocument/2006/relationships/image" Target="../media/image4.png"/><Relationship Id="rId14" Type="http://schemas.openxmlformats.org/officeDocument/2006/relationships/slide" Target="slide1.xml"/></Relationships>
</file>

<file path=ppt/slides/_rels/slide6.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slide" Target="slide8.xml"/><Relationship Id="rId18" Type="http://schemas.openxmlformats.org/officeDocument/2006/relationships/image" Target="../media/image13.png"/><Relationship Id="rId3" Type="http://schemas.openxmlformats.org/officeDocument/2006/relationships/notesSlide" Target="../notesSlides/notesSlide6.xml"/><Relationship Id="rId7" Type="http://schemas.openxmlformats.org/officeDocument/2006/relationships/slide" Target="slide6.xml"/><Relationship Id="rId12" Type="http://schemas.openxmlformats.org/officeDocument/2006/relationships/slide" Target="slide7.xml"/><Relationship Id="rId17" Type="http://schemas.openxmlformats.org/officeDocument/2006/relationships/slide" Target="slide19.xml"/><Relationship Id="rId2" Type="http://schemas.openxmlformats.org/officeDocument/2006/relationships/slideLayout" Target="../slideLayouts/slideLayout10.xml"/><Relationship Id="rId16" Type="http://schemas.openxmlformats.org/officeDocument/2006/relationships/slide" Target="slide18.xml"/><Relationship Id="rId1" Type="http://schemas.openxmlformats.org/officeDocument/2006/relationships/tags" Target="../tags/tag21.xml"/><Relationship Id="rId6" Type="http://schemas.openxmlformats.org/officeDocument/2006/relationships/slide" Target="slide1.xml"/><Relationship Id="rId11" Type="http://schemas.openxmlformats.org/officeDocument/2006/relationships/slide" Target="slide14.xml"/><Relationship Id="rId5" Type="http://schemas.openxmlformats.org/officeDocument/2006/relationships/image" Target="../media/image4.png"/><Relationship Id="rId15" Type="http://schemas.openxmlformats.org/officeDocument/2006/relationships/image" Target="../media/image12.png"/><Relationship Id="rId10" Type="http://schemas.openxmlformats.org/officeDocument/2006/relationships/slide" Target="slide13.xml"/><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slide" Target="slide12.xml"/><Relationship Id="rId1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20.png"/><Relationship Id="rId18" Type="http://schemas.openxmlformats.org/officeDocument/2006/relationships/image" Target="../media/image3.png"/><Relationship Id="rId3" Type="http://schemas.openxmlformats.org/officeDocument/2006/relationships/notesSlide" Target="../notesSlides/notesSlide7.xml"/><Relationship Id="rId7" Type="http://schemas.openxmlformats.org/officeDocument/2006/relationships/slide" Target="slide7.xml"/><Relationship Id="rId12" Type="http://schemas.openxmlformats.org/officeDocument/2006/relationships/slide" Target="slide13.xml"/><Relationship Id="rId17" Type="http://schemas.openxmlformats.org/officeDocument/2006/relationships/image" Target="../media/image13.png"/><Relationship Id="rId2" Type="http://schemas.openxmlformats.org/officeDocument/2006/relationships/slideLayout" Target="../slideLayouts/slideLayout10.xml"/><Relationship Id="rId16" Type="http://schemas.openxmlformats.org/officeDocument/2006/relationships/slide" Target="slide19.xml"/><Relationship Id="rId20" Type="http://schemas.openxmlformats.org/officeDocument/2006/relationships/image" Target="../media/image18.png"/><Relationship Id="rId1" Type="http://schemas.openxmlformats.org/officeDocument/2006/relationships/tags" Target="../tags/tag22.xml"/><Relationship Id="rId6" Type="http://schemas.openxmlformats.org/officeDocument/2006/relationships/slide" Target="slide1.xml"/><Relationship Id="rId11" Type="http://schemas.openxmlformats.org/officeDocument/2006/relationships/slide" Target="slide12.xml"/><Relationship Id="rId5" Type="http://schemas.openxmlformats.org/officeDocument/2006/relationships/image" Target="../media/image4.png"/><Relationship Id="rId15" Type="http://schemas.openxmlformats.org/officeDocument/2006/relationships/slide" Target="slide18.xml"/><Relationship Id="rId10" Type="http://schemas.openxmlformats.org/officeDocument/2006/relationships/slide" Target="slide10.xml"/><Relationship Id="rId19" Type="http://schemas.openxmlformats.org/officeDocument/2006/relationships/image" Target="../media/image19.png"/><Relationship Id="rId4" Type="http://schemas.openxmlformats.org/officeDocument/2006/relationships/slide" Target="slide14.xml"/><Relationship Id="rId9" Type="http://schemas.openxmlformats.org/officeDocument/2006/relationships/slide" Target="slide8.xml"/><Relationship Id="rId1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2.xml"/><Relationship Id="rId18" Type="http://schemas.openxmlformats.org/officeDocument/2006/relationships/image" Target="../media/image12.png"/><Relationship Id="rId3" Type="http://schemas.openxmlformats.org/officeDocument/2006/relationships/tags" Target="../tags/tag25.xml"/><Relationship Id="rId21" Type="http://schemas.openxmlformats.org/officeDocument/2006/relationships/image" Target="../media/image13.png"/><Relationship Id="rId7" Type="http://schemas.openxmlformats.org/officeDocument/2006/relationships/image" Target="../media/image4.png"/><Relationship Id="rId12" Type="http://schemas.openxmlformats.org/officeDocument/2006/relationships/slide" Target="slide10.xml"/><Relationship Id="rId17" Type="http://schemas.openxmlformats.org/officeDocument/2006/relationships/slide" Target="slide1.xml"/><Relationship Id="rId2" Type="http://schemas.openxmlformats.org/officeDocument/2006/relationships/tags" Target="../tags/tag24.xml"/><Relationship Id="rId16" Type="http://schemas.openxmlformats.org/officeDocument/2006/relationships/slide" Target="slide7.xml"/><Relationship Id="rId20" Type="http://schemas.openxmlformats.org/officeDocument/2006/relationships/slide" Target="slide19.xml"/><Relationship Id="rId1" Type="http://schemas.openxmlformats.org/officeDocument/2006/relationships/tags" Target="../tags/tag23.xml"/><Relationship Id="rId6" Type="http://schemas.openxmlformats.org/officeDocument/2006/relationships/image" Target="../media/image3.png"/><Relationship Id="rId11" Type="http://schemas.openxmlformats.org/officeDocument/2006/relationships/slide" Target="slide14.xml"/><Relationship Id="rId5" Type="http://schemas.openxmlformats.org/officeDocument/2006/relationships/notesSlide" Target="../notesSlides/notesSlide8.xml"/><Relationship Id="rId15" Type="http://schemas.openxmlformats.org/officeDocument/2006/relationships/slide" Target="slide6.xml"/><Relationship Id="rId10" Type="http://schemas.openxmlformats.org/officeDocument/2006/relationships/slide" Target="slide9.xml"/><Relationship Id="rId19" Type="http://schemas.openxmlformats.org/officeDocument/2006/relationships/slide" Target="slide18.xml"/><Relationship Id="rId4" Type="http://schemas.openxmlformats.org/officeDocument/2006/relationships/slideLayout" Target="../slideLayouts/slideLayout10.xml"/><Relationship Id="rId9" Type="http://schemas.openxmlformats.org/officeDocument/2006/relationships/image" Target="../media/image9.png"/><Relationship Id="rId14" Type="http://schemas.openxmlformats.org/officeDocument/2006/relationships/slide" Target="slide13.xml"/><Relationship Id="rId22"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3.xml"/><Relationship Id="rId18" Type="http://schemas.openxmlformats.org/officeDocument/2006/relationships/slide" Target="slide19.xml"/><Relationship Id="rId3" Type="http://schemas.openxmlformats.org/officeDocument/2006/relationships/tags" Target="../tags/tag28.xml"/><Relationship Id="rId21" Type="http://schemas.openxmlformats.org/officeDocument/2006/relationships/image" Target="../media/image18.png"/><Relationship Id="rId7" Type="http://schemas.openxmlformats.org/officeDocument/2006/relationships/image" Target="../media/image4.png"/><Relationship Id="rId12" Type="http://schemas.openxmlformats.org/officeDocument/2006/relationships/slide" Target="slide12.xml"/><Relationship Id="rId17" Type="http://schemas.openxmlformats.org/officeDocument/2006/relationships/slide" Target="slide18.xml"/><Relationship Id="rId2" Type="http://schemas.openxmlformats.org/officeDocument/2006/relationships/tags" Target="../tags/tag27.xml"/><Relationship Id="rId16" Type="http://schemas.openxmlformats.org/officeDocument/2006/relationships/image" Target="../media/image12.png"/><Relationship Id="rId20" Type="http://schemas.openxmlformats.org/officeDocument/2006/relationships/image" Target="../media/image9.png"/><Relationship Id="rId1" Type="http://schemas.openxmlformats.org/officeDocument/2006/relationships/tags" Target="../tags/tag26.xml"/><Relationship Id="rId6" Type="http://schemas.openxmlformats.org/officeDocument/2006/relationships/image" Target="../media/image3.png"/><Relationship Id="rId11" Type="http://schemas.openxmlformats.org/officeDocument/2006/relationships/slide" Target="slide10.xml"/><Relationship Id="rId5" Type="http://schemas.openxmlformats.org/officeDocument/2006/relationships/notesSlide" Target="../notesSlides/notesSlide9.xml"/><Relationship Id="rId15" Type="http://schemas.openxmlformats.org/officeDocument/2006/relationships/slide" Target="slide7.xml"/><Relationship Id="rId10" Type="http://schemas.openxmlformats.org/officeDocument/2006/relationships/slide" Target="slide14.xml"/><Relationship Id="rId19" Type="http://schemas.openxmlformats.org/officeDocument/2006/relationships/image" Target="../media/image13.png"/><Relationship Id="rId4" Type="http://schemas.openxmlformats.org/officeDocument/2006/relationships/slideLayout" Target="../slideLayouts/slideLayout10.xml"/><Relationship Id="rId9" Type="http://schemas.openxmlformats.org/officeDocument/2006/relationships/slide" Target="slide8.xml"/><Relationship Id="rId14" Type="http://schemas.openxmlformats.org/officeDocument/2006/relationships/slide" Target="slide6.xml"/><Relationship Id="rId22"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 name="Picture 81"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62" name="TextBox 61"/>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53"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Scenario Overview</a:t>
            </a:r>
          </a:p>
        </p:txBody>
      </p:sp>
      <p:sp>
        <p:nvSpPr>
          <p:cNvPr id="5" name="Chevron 123">
            <a:hlinkClick r:id="rId7" action="ppaction://hlinksldjump"/>
          </p:cNvPr>
          <p:cNvSpPr>
            <a:spLocks noChangeArrowheads="1"/>
          </p:cNvSpPr>
          <p:nvPr/>
        </p:nvSpPr>
        <p:spPr bwMode="auto">
          <a:xfrm>
            <a:off x="330871" y="162276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8" name="Chevron 123">
            <a:hlinkClick r:id="rId8" action="ppaction://hlinksldjump"/>
          </p:cNvPr>
          <p:cNvSpPr>
            <a:spLocks noChangeArrowheads="1"/>
          </p:cNvSpPr>
          <p:nvPr/>
        </p:nvSpPr>
        <p:spPr bwMode="auto">
          <a:xfrm>
            <a:off x="2021727" y="162276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16" name="Chevron 123">
            <a:hlinkClick r:id="rId9" action="ppaction://hlinksldjump"/>
          </p:cNvPr>
          <p:cNvSpPr>
            <a:spLocks noChangeArrowheads="1"/>
          </p:cNvSpPr>
          <p:nvPr/>
        </p:nvSpPr>
        <p:spPr bwMode="auto">
          <a:xfrm>
            <a:off x="2866393" y="2688144"/>
            <a:ext cx="884237"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60" name="Chevron 123">
            <a:hlinkClick r:id="rId10" action="ppaction://hlinksldjump"/>
          </p:cNvPr>
          <p:cNvSpPr>
            <a:spLocks noChangeArrowheads="1"/>
          </p:cNvSpPr>
          <p:nvPr/>
        </p:nvSpPr>
        <p:spPr bwMode="auto">
          <a:xfrm>
            <a:off x="1181771" y="161956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20" name="Freeform 69"/>
          <p:cNvSpPr>
            <a:spLocks noChangeArrowheads="1"/>
          </p:cNvSpPr>
          <p:nvPr/>
        </p:nvSpPr>
        <p:spPr bwMode="auto">
          <a:xfrm>
            <a:off x="1842853" y="23649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54443"/>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3" action="ppaction://hlinksldjump"/>
          </p:cNvPr>
          <p:cNvSpPr>
            <a:spLocks noChangeArrowheads="1"/>
          </p:cNvSpPr>
          <p:nvPr/>
        </p:nvSpPr>
        <p:spPr bwMode="auto">
          <a:xfrm>
            <a:off x="2017487" y="2688145"/>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67" name="Chevron 123">
            <a:hlinkClick r:id="rId14" action="ppaction://hlinksldjump"/>
          </p:cNvPr>
          <p:cNvSpPr>
            <a:spLocks noChangeArrowheads="1"/>
          </p:cNvSpPr>
          <p:nvPr/>
        </p:nvSpPr>
        <p:spPr bwMode="auto">
          <a:xfrm>
            <a:off x="3712246" y="26849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68" name="Freeform 69"/>
          <p:cNvSpPr>
            <a:spLocks noChangeArrowheads="1"/>
          </p:cNvSpPr>
          <p:nvPr/>
        </p:nvSpPr>
        <p:spPr bwMode="auto">
          <a:xfrm>
            <a:off x="4373328" y="343034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9" name="Chevron 123">
            <a:hlinkClick r:id="rId15" action="ppaction://hlinksldjump"/>
          </p:cNvPr>
          <p:cNvSpPr>
            <a:spLocks noChangeArrowheads="1"/>
          </p:cNvSpPr>
          <p:nvPr/>
        </p:nvSpPr>
        <p:spPr bwMode="auto">
          <a:xfrm>
            <a:off x="4566321" y="26849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70" name="Freeform 69"/>
          <p:cNvSpPr>
            <a:spLocks noChangeArrowheads="1"/>
          </p:cNvSpPr>
          <p:nvPr/>
        </p:nvSpPr>
        <p:spPr bwMode="auto">
          <a:xfrm>
            <a:off x="5227403" y="343034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123">
            <a:hlinkClick r:id="rId16" action="ppaction://hlinksldjump"/>
          </p:cNvPr>
          <p:cNvSpPr>
            <a:spLocks noChangeArrowheads="1"/>
          </p:cNvSpPr>
          <p:nvPr/>
        </p:nvSpPr>
        <p:spPr bwMode="auto">
          <a:xfrm>
            <a:off x="5417673" y="2688145"/>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72" name="Chevron 123">
            <a:hlinkClick r:id="rId17" action="ppaction://hlinksldjump"/>
          </p:cNvPr>
          <p:cNvSpPr>
            <a:spLocks noChangeArrowheads="1"/>
          </p:cNvSpPr>
          <p:nvPr/>
        </p:nvSpPr>
        <p:spPr bwMode="auto">
          <a:xfrm>
            <a:off x="6262340" y="2688126"/>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4" name="Freeform 73"/>
          <p:cNvSpPr>
            <a:spLocks noChangeArrowheads="1"/>
          </p:cNvSpPr>
          <p:nvPr/>
        </p:nvSpPr>
        <p:spPr bwMode="auto">
          <a:xfrm>
            <a:off x="6927136" y="3437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Chevron 123">
            <a:hlinkClick r:id="rId18" action="ppaction://hlinksldjump"/>
          </p:cNvPr>
          <p:cNvSpPr>
            <a:spLocks noChangeArrowheads="1"/>
          </p:cNvSpPr>
          <p:nvPr/>
        </p:nvSpPr>
        <p:spPr bwMode="auto">
          <a:xfrm>
            <a:off x="7107007" y="2688126"/>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Payables</a:t>
            </a:r>
          </a:p>
        </p:txBody>
      </p:sp>
      <p:sp>
        <p:nvSpPr>
          <p:cNvPr id="75" name="Freeform 74"/>
          <p:cNvSpPr>
            <a:spLocks noChangeArrowheads="1"/>
          </p:cNvSpPr>
          <p:nvPr/>
        </p:nvSpPr>
        <p:spPr bwMode="auto">
          <a:xfrm>
            <a:off x="7774861" y="3437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4" name="Chevron 123">
            <a:hlinkClick r:id="rId19" action="ppaction://hlinksldjump"/>
          </p:cNvPr>
          <p:cNvSpPr>
            <a:spLocks noChangeArrowheads="1"/>
          </p:cNvSpPr>
          <p:nvPr/>
        </p:nvSpPr>
        <p:spPr bwMode="auto">
          <a:xfrm>
            <a:off x="7091248" y="1622742"/>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77" name="Freeform 76"/>
          <p:cNvSpPr>
            <a:spLocks noChangeArrowheads="1"/>
          </p:cNvSpPr>
          <p:nvPr/>
        </p:nvSpPr>
        <p:spPr bwMode="auto">
          <a:xfrm>
            <a:off x="7758986" y="23724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1" name="Chevron 123">
            <a:hlinkClick r:id="rId20" action="ppaction://hlinksldjump"/>
          </p:cNvPr>
          <p:cNvSpPr>
            <a:spLocks noChangeArrowheads="1"/>
          </p:cNvSpPr>
          <p:nvPr/>
        </p:nvSpPr>
        <p:spPr bwMode="auto">
          <a:xfrm>
            <a:off x="4100048" y="1622742"/>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78" name="Freeform 77"/>
          <p:cNvSpPr>
            <a:spLocks noChangeArrowheads="1"/>
          </p:cNvSpPr>
          <p:nvPr/>
        </p:nvSpPr>
        <p:spPr bwMode="auto">
          <a:xfrm>
            <a:off x="4764961" y="23724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80" name="Straight Connector 79"/>
          <p:cNvCxnSpPr/>
          <p:nvPr/>
        </p:nvCxnSpPr>
        <p:spPr>
          <a:xfrm>
            <a:off x="211667" y="2583386"/>
            <a:ext cx="8305800" cy="846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pic>
        <p:nvPicPr>
          <p:cNvPr id="137" name="Picture 127"/>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3032125" y="6319086"/>
            <a:ext cx="411162" cy="409491"/>
          </a:xfrm>
          <a:prstGeom prst="rect">
            <a:avLst/>
          </a:prstGeom>
          <a:noFill/>
          <a:ln w="9525">
            <a:noFill/>
            <a:miter lim="800000"/>
            <a:headEnd/>
            <a:tailEnd/>
          </a:ln>
        </p:spPr>
      </p:pic>
      <p:sp>
        <p:nvSpPr>
          <p:cNvPr id="138"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pic>
        <p:nvPicPr>
          <p:cNvPr id="139" name="Picture 68"/>
          <p:cNvPicPr>
            <a:picLocks noChangeAspect="1"/>
          </p:cNvPicPr>
          <p:nvPr>
            <p:custDataLst>
              <p:tags r:id="rId2"/>
            </p:custDataLst>
          </p:nvPr>
        </p:nvPicPr>
        <p:blipFill>
          <a:blip r:embed="rId22" cstate="print">
            <a:extLst>
              <a:ext uri="{28A0092B-C50C-407E-A947-70E740481C1C}">
                <a14:useLocalDpi xmlns:a14="http://schemas.microsoft.com/office/drawing/2010/main" val="0"/>
              </a:ext>
            </a:extLst>
          </a:blip>
          <a:stretch>
            <a:fillRect/>
          </a:stretch>
        </p:blipFill>
        <p:spPr bwMode="auto">
          <a:xfrm>
            <a:off x="1831975" y="6322362"/>
            <a:ext cx="411162" cy="402939"/>
          </a:xfrm>
          <a:prstGeom prst="rect">
            <a:avLst/>
          </a:prstGeom>
          <a:noFill/>
          <a:ln w="9525">
            <a:noFill/>
            <a:miter lim="800000"/>
            <a:headEnd/>
            <a:tailEnd/>
          </a:ln>
        </p:spPr>
      </p:pic>
      <p:pic>
        <p:nvPicPr>
          <p:cNvPr id="141" name="Picture 51"/>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bwMode="auto">
          <a:xfrm>
            <a:off x="7754714" y="6331109"/>
            <a:ext cx="412749" cy="404495"/>
          </a:xfrm>
          <a:prstGeom prst="rect">
            <a:avLst/>
          </a:prstGeom>
          <a:noFill/>
          <a:ln w="9525">
            <a:noFill/>
            <a:miter lim="800000"/>
            <a:headEnd/>
            <a:tailEnd/>
          </a:ln>
        </p:spPr>
      </p:pic>
      <p:sp>
        <p:nvSpPr>
          <p:cNvPr id="143"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145"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Employee Line Manager</a:t>
            </a:r>
          </a:p>
        </p:txBody>
      </p:sp>
      <p:sp>
        <p:nvSpPr>
          <p:cNvPr id="14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Payable  Accountant</a:t>
            </a:r>
          </a:p>
        </p:txBody>
      </p:sp>
      <p:sp>
        <p:nvSpPr>
          <p:cNvPr id="154"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FF0000"/>
              </a:solidFill>
            </a:endParaRPr>
          </a:p>
          <a:p>
            <a:pPr>
              <a:buClr>
                <a:schemeClr val="accent1"/>
              </a:buClr>
              <a:buSzPct val="80000"/>
              <a:buFont typeface="Wingdings" pitchFamily="2" charset="2"/>
              <a:buNone/>
            </a:pPr>
            <a:r>
              <a:rPr lang="en-US" sz="700" dirty="0"/>
              <a:t>Project Team Member</a:t>
            </a:r>
          </a:p>
        </p:txBody>
      </p:sp>
      <p:pic>
        <p:nvPicPr>
          <p:cNvPr id="155" name="Picture 126"/>
          <p:cNvPicPr>
            <a:picLocks noChangeAspect="1"/>
          </p:cNvPicPr>
          <p:nvPr/>
        </p:nvPicPr>
        <p:blipFill>
          <a:blip r:embed="rId24">
            <a:extLst>
              <a:ext uri="{28A0092B-C50C-407E-A947-70E740481C1C}">
                <a14:useLocalDpi xmlns:a14="http://schemas.microsoft.com/office/drawing/2010/main" val="0"/>
              </a:ext>
            </a:extLst>
          </a:blip>
          <a:stretch>
            <a:fillRect/>
          </a:stretch>
        </p:blipFill>
        <p:spPr bwMode="auto">
          <a:xfrm>
            <a:off x="4215607" y="6318514"/>
            <a:ext cx="411162" cy="411162"/>
          </a:xfrm>
          <a:prstGeom prst="rect">
            <a:avLst/>
          </a:prstGeom>
          <a:noFill/>
          <a:ln w="9525">
            <a:noFill/>
            <a:miter lim="800000"/>
            <a:headEnd/>
            <a:tailEnd/>
          </a:ln>
        </p:spPr>
      </p:pic>
      <p:pic>
        <p:nvPicPr>
          <p:cNvPr id="157" name="Picture 143"/>
          <p:cNvPicPr>
            <a:picLocks noChangeAspect="1"/>
          </p:cNvPicPr>
          <p:nvPr/>
        </p:nvPicPr>
        <p:blipFill>
          <a:blip r:embed="rId25">
            <a:extLst>
              <a:ext uri="{28A0092B-C50C-407E-A947-70E740481C1C}">
                <a14:useLocalDpi xmlns:a14="http://schemas.microsoft.com/office/drawing/2010/main" val="0"/>
              </a:ext>
            </a:extLst>
          </a:blip>
          <a:stretch>
            <a:fillRect/>
          </a:stretch>
        </p:blipFill>
        <p:spPr bwMode="auto">
          <a:xfrm>
            <a:off x="5411788" y="6319573"/>
            <a:ext cx="411162" cy="411162"/>
          </a:xfrm>
          <a:prstGeom prst="rect">
            <a:avLst/>
          </a:prstGeom>
          <a:noFill/>
          <a:ln w="9525">
            <a:noFill/>
            <a:miter lim="800000"/>
            <a:headEnd/>
            <a:tailEnd/>
          </a:ln>
        </p:spPr>
      </p:pic>
      <p:grpSp>
        <p:nvGrpSpPr>
          <p:cNvPr id="3" name="Group 2"/>
          <p:cNvGrpSpPr/>
          <p:nvPr/>
        </p:nvGrpSpPr>
        <p:grpSpPr>
          <a:xfrm>
            <a:off x="6609292" y="6314809"/>
            <a:ext cx="407987" cy="407988"/>
            <a:chOff x="6609292" y="6314809"/>
            <a:chExt cx="407987" cy="407988"/>
          </a:xfrm>
        </p:grpSpPr>
        <p:pic>
          <p:nvPicPr>
            <p:cNvPr id="162" name="Picture 102" descr="47"/>
            <p:cNvPicPr>
              <a:picLocks noChangeAspect="1" noChangeArrowheads="1"/>
            </p:cNvPicPr>
            <p:nvPr/>
          </p:nvPicPr>
          <p:blipFill>
            <a:blip r:embed="rId26" cstate="print"/>
            <a:srcRect/>
            <a:stretch>
              <a:fillRect/>
            </a:stretch>
          </p:blipFill>
          <p:spPr bwMode="auto">
            <a:xfrm>
              <a:off x="6625167" y="6330684"/>
              <a:ext cx="384175" cy="384175"/>
            </a:xfrm>
            <a:prstGeom prst="rect">
              <a:avLst/>
            </a:prstGeom>
            <a:noFill/>
            <a:ln w="9525">
              <a:noFill/>
              <a:miter lim="800000"/>
              <a:headEnd/>
              <a:tailEnd/>
            </a:ln>
          </p:spPr>
        </p:pic>
        <p:sp>
          <p:nvSpPr>
            <p:cNvPr id="163" name="AutoShape 103"/>
            <p:cNvSpPr>
              <a:spLocks noChangeArrowheads="1"/>
            </p:cNvSpPr>
            <p:nvPr/>
          </p:nvSpPr>
          <p:spPr bwMode="auto">
            <a:xfrm>
              <a:off x="6609292" y="6314809"/>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164" name="Chevron 79"/>
          <p:cNvSpPr>
            <a:spLocks noChangeArrowheads="1"/>
          </p:cNvSpPr>
          <p:nvPr/>
        </p:nvSpPr>
        <p:spPr bwMode="auto">
          <a:xfrm>
            <a:off x="8226310" y="631507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sp>
        <p:nvSpPr>
          <p:cNvPr id="165" name="Chevron 123">
            <a:hlinkClick r:id="rId27" action="ppaction://hlinksldjump"/>
          </p:cNvPr>
          <p:cNvSpPr>
            <a:spLocks noChangeArrowheads="1"/>
          </p:cNvSpPr>
          <p:nvPr/>
        </p:nvSpPr>
        <p:spPr bwMode="auto">
          <a:xfrm>
            <a:off x="6246582" y="1622761"/>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66" name="Freeform 165"/>
          <p:cNvSpPr>
            <a:spLocks noChangeArrowheads="1"/>
          </p:cNvSpPr>
          <p:nvPr/>
        </p:nvSpPr>
        <p:spPr bwMode="auto">
          <a:xfrm>
            <a:off x="6913379" y="23538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TextBox 75"/>
          <p:cNvSpPr txBox="1"/>
          <p:nvPr/>
        </p:nvSpPr>
        <p:spPr>
          <a:xfrm>
            <a:off x="107504" y="135343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79" name="TextBox 78"/>
          <p:cNvSpPr txBox="1"/>
          <p:nvPr/>
        </p:nvSpPr>
        <p:spPr>
          <a:xfrm>
            <a:off x="107498" y="3360103"/>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90" name="Pentagon 71"/>
          <p:cNvSpPr>
            <a:spLocks noChangeArrowheads="1"/>
          </p:cNvSpPr>
          <p:nvPr/>
        </p:nvSpPr>
        <p:spPr bwMode="auto">
          <a:xfrm>
            <a:off x="428585" y="762349"/>
            <a:ext cx="1064059"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Order to Cash (Project-Based Services)</a:t>
            </a:r>
          </a:p>
        </p:txBody>
      </p:sp>
      <p:pic>
        <p:nvPicPr>
          <p:cNvPr id="91" name="Picture 90"/>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48611" y="1136865"/>
            <a:ext cx="180000" cy="134181"/>
          </a:xfrm>
          <a:prstGeom prst="rect">
            <a:avLst/>
          </a:prstGeom>
        </p:spPr>
      </p:pic>
      <p:sp>
        <p:nvSpPr>
          <p:cNvPr id="95" name="TextBox 66"/>
          <p:cNvSpPr txBox="1">
            <a:spLocks noChangeArrowheads="1"/>
          </p:cNvSpPr>
          <p:nvPr/>
        </p:nvSpPr>
        <p:spPr bwMode="auto">
          <a:xfrm>
            <a:off x="1760926" y="4399866"/>
            <a:ext cx="7256462" cy="1918474"/>
          </a:xfrm>
          <a:prstGeom prst="rect">
            <a:avLst/>
          </a:prstGeom>
          <a:noFill/>
          <a:ln w="9525">
            <a:noFill/>
            <a:miter lim="800000"/>
            <a:headEnd/>
            <a:tailEnd/>
          </a:ln>
        </p:spPr>
        <p:txBody>
          <a:bodyPr>
            <a:spAutoFit/>
          </a:bodyPr>
          <a:lstStyle/>
          <a:p>
            <a:r>
              <a:rPr lang="en-US" sz="900" dirty="0"/>
              <a:t>The </a:t>
            </a:r>
            <a:r>
              <a:rPr lang="en-US" sz="900" b="1" dirty="0"/>
              <a:t>Intercompany Project Time and Expenses </a:t>
            </a:r>
            <a:r>
              <a:rPr lang="en-US" sz="900" dirty="0"/>
              <a:t>business scenario allows partner companies that belong to the same corporate group and that are technically working in the same SAP Business ByDesign system to efficiently work together on projects.</a:t>
            </a:r>
            <a:endParaRPr lang="de-DE" sz="900" dirty="0"/>
          </a:p>
          <a:p>
            <a:r>
              <a:rPr lang="en-US" sz="900" dirty="0"/>
              <a:t>In the Professional Services industry, a company that runs a project for a customer might not be able to staff this project solely with its own employees. A partner company, however, might offer the employees required. So the project owning company (buying company) orders the required services from the partner company (selling company), where a sales order and intercompany project are automatically created. The employees of the selling company, who are staffed in the customer project in the buying company, record their time and report their expenses directly on the project in the buying company. These times and expenses are additionally automatically assigned to the intercompany project in the selling company and furthermore goods and services receipts in the buying company are automatically created. Invoicing processes are then triggered between the two partner companies.</a:t>
            </a:r>
            <a:endParaRPr lang="de-DE" sz="900" dirty="0"/>
          </a:p>
          <a:p>
            <a:r>
              <a:rPr lang="en-US" sz="900" dirty="0"/>
              <a:t>Using standard sales, purchasing, and invoicing processes but hiding company boundaries to employees when it comes to time recording and expense reporting, Intercompany Time and Expenses enables companies projects that are staffed with employees from multiple partner companies most efficiently.</a:t>
            </a:r>
            <a:endParaRPr lang="de-DE" sz="900" dirty="0"/>
          </a:p>
          <a:p>
            <a:pPr marL="228600" lvl="1" indent="-114300">
              <a:spcBef>
                <a:spcPts val="200"/>
              </a:spcBef>
              <a:buFont typeface="Arial" charset="0"/>
              <a:buChar char="•"/>
            </a:pPr>
            <a:endParaRPr lang="en-US" sz="900" dirty="0"/>
          </a:p>
        </p:txBody>
      </p:sp>
      <p:sp>
        <p:nvSpPr>
          <p:cNvPr id="65" name="TextBox 6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2" name="Picture 91" descr="Monitor_60px.png"/>
          <p:cNvPicPr>
            <a:picLocks noChangeAspect="1"/>
          </p:cNvPicPr>
          <p:nvPr/>
        </p:nvPicPr>
        <p:blipFill>
          <a:blip r:embed="rId29" cstate="print"/>
          <a:stretch>
            <a:fillRect/>
          </a:stretch>
        </p:blipFill>
        <p:spPr>
          <a:xfrm>
            <a:off x="366739" y="5604137"/>
            <a:ext cx="180000" cy="180000"/>
          </a:xfrm>
          <a:prstGeom prst="rect">
            <a:avLst/>
          </a:prstGeom>
        </p:spPr>
      </p:pic>
      <p:sp>
        <p:nvSpPr>
          <p:cNvPr id="93" name="Rectangle 57">
            <a:hlinkClick r:id="rId3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9" name="Rectangle 57">
            <a:hlinkClick r:id="rId3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102"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56" name="TextBox 55"/>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5" name="Rectangle 74"/>
          <p:cNvSpPr>
            <a:spLocks noChangeArrowheads="1"/>
          </p:cNvSpPr>
          <p:nvPr/>
        </p:nvSpPr>
        <p:spPr bwMode="auto">
          <a:xfrm>
            <a:off x="595313" y="2976563"/>
            <a:ext cx="884237"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a:t>
            </a:r>
            <a:r>
              <a:rPr lang="en-US" sz="700" dirty="0">
                <a:solidFill>
                  <a:srgbClr val="FF0000"/>
                </a:solidFill>
              </a:rPr>
              <a:t> </a:t>
            </a:r>
            <a:r>
              <a:rPr lang="en-US" sz="700" dirty="0">
                <a:solidFill>
                  <a:schemeClr val="accent2"/>
                </a:solidFill>
              </a:rPr>
              <a:t>(Project-based Services)</a:t>
            </a:r>
          </a:p>
        </p:txBody>
      </p:sp>
      <p:sp>
        <p:nvSpPr>
          <p:cNvPr id="66" name="Rectangle 74"/>
          <p:cNvSpPr>
            <a:spLocks noChangeArrowheads="1"/>
          </p:cNvSpPr>
          <p:nvPr/>
        </p:nvSpPr>
        <p:spPr bwMode="auto">
          <a:xfrm>
            <a:off x="593725" y="3562350"/>
            <a:ext cx="879475" cy="323165"/>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Order-to-Cash (standardized Services</a:t>
            </a:r>
          </a:p>
        </p:txBody>
      </p:sp>
      <p:sp>
        <p:nvSpPr>
          <p:cNvPr id="68" name="Text Box 251"/>
          <p:cNvSpPr txBox="1">
            <a:spLocks noChangeArrowheads="1"/>
          </p:cNvSpPr>
          <p:nvPr/>
        </p:nvSpPr>
        <p:spPr bwMode="auto">
          <a:xfrm>
            <a:off x="587375" y="3322638"/>
            <a:ext cx="892175" cy="212725"/>
          </a:xfrm>
          <a:prstGeom prst="rect">
            <a:avLst/>
          </a:prstGeom>
          <a:noFill/>
          <a:ln w="9525" algn="ctr">
            <a:noFill/>
            <a:miter lim="800000"/>
            <a:headEnd/>
            <a:tailEnd/>
          </a:ln>
        </p:spPr>
        <p:txBody>
          <a:bodyPr lIns="0" tIns="0" rIns="0" bIns="0">
            <a:spAutoFit/>
          </a:bodyPr>
          <a:lstStyle/>
          <a:p>
            <a:pPr>
              <a:buClr>
                <a:schemeClr val="accent1"/>
              </a:buClr>
              <a:buSzPct val="80000"/>
              <a:buFont typeface="Wingdings" pitchFamily="2" charset="2"/>
              <a:buNone/>
            </a:pPr>
            <a:r>
              <a:rPr lang="de-DE" altLang="zh-CN" sz="700" dirty="0">
                <a:solidFill>
                  <a:schemeClr val="accent2"/>
                </a:solidFill>
              </a:rPr>
              <a:t>Field Service and Repair</a:t>
            </a:r>
          </a:p>
        </p:txBody>
      </p:sp>
      <p:sp>
        <p:nvSpPr>
          <p:cNvPr id="69" name="Rectangle 74"/>
          <p:cNvSpPr>
            <a:spLocks noChangeArrowheads="1"/>
          </p:cNvSpPr>
          <p:nvPr/>
        </p:nvSpPr>
        <p:spPr bwMode="auto">
          <a:xfrm>
            <a:off x="593725" y="3908425"/>
            <a:ext cx="830263" cy="106363"/>
          </a:xfrm>
          <a:prstGeom prst="rect">
            <a:avLst/>
          </a:prstGeom>
          <a:noFill/>
          <a:ln w="9525">
            <a:noFill/>
            <a:miter lim="800000"/>
            <a:headEnd/>
            <a:tailEnd/>
          </a:ln>
        </p:spPr>
        <p:txBody>
          <a:bodyPr lIns="0" tIns="0" rIns="0" bIns="0">
            <a:spAutoFit/>
          </a:bodyPr>
          <a:lstStyle/>
          <a:p>
            <a:pPr>
              <a:buClr>
                <a:schemeClr val="accent1"/>
              </a:buClr>
              <a:buSzPct val="80000"/>
              <a:buFont typeface="Wingdings" pitchFamily="2" charset="2"/>
              <a:buNone/>
            </a:pPr>
            <a:r>
              <a:rPr lang="en-US" sz="700" dirty="0">
                <a:solidFill>
                  <a:schemeClr val="accent2"/>
                </a:solidFill>
              </a:rPr>
              <a:t>Payroll Services </a:t>
            </a:r>
          </a:p>
        </p:txBody>
      </p:sp>
      <p:pic>
        <p:nvPicPr>
          <p:cNvPr id="70" name="Picture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025" y="3051139"/>
            <a:ext cx="180000" cy="134181"/>
          </a:xfrm>
          <a:prstGeom prst="rect">
            <a:avLst/>
          </a:prstGeom>
        </p:spPr>
      </p:pic>
      <p:pic>
        <p:nvPicPr>
          <p:cNvPr id="73" name="Picture 7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025" y="3357527"/>
            <a:ext cx="180000" cy="134181"/>
          </a:xfrm>
          <a:prstGeom prst="rect">
            <a:avLst/>
          </a:prstGeom>
        </p:spPr>
      </p:pic>
      <p:pic>
        <p:nvPicPr>
          <p:cNvPr id="74" name="Picture 7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025" y="3614702"/>
            <a:ext cx="180000" cy="134181"/>
          </a:xfrm>
          <a:prstGeom prst="rect">
            <a:avLst/>
          </a:prstGeom>
        </p:spPr>
      </p:pic>
      <p:pic>
        <p:nvPicPr>
          <p:cNvPr id="77" name="Picture 7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7025" y="3890059"/>
            <a:ext cx="180000" cy="134181"/>
          </a:xfrm>
          <a:prstGeom prst="rect">
            <a:avLst/>
          </a:prstGeom>
        </p:spPr>
      </p:pic>
      <p:sp>
        <p:nvSpPr>
          <p:cNvPr id="72" name="Chevron 44"/>
          <p:cNvSpPr>
            <a:spLocks noChangeArrowheads="1"/>
          </p:cNvSpPr>
          <p:nvPr/>
        </p:nvSpPr>
        <p:spPr bwMode="auto">
          <a:xfrm>
            <a:off x="3003923" y="1864706"/>
            <a:ext cx="3442491"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Managing Expenses – Standard Variant</a:t>
            </a:r>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Process Details: Managing Expenses - Standard Variant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3142680" y="21734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expense report </a:t>
            </a:r>
          </a:p>
        </p:txBody>
      </p:sp>
      <p:sp>
        <p:nvSpPr>
          <p:cNvPr id="75" name="Chevron 74"/>
          <p:cNvSpPr>
            <a:spLocks noChangeArrowheads="1"/>
          </p:cNvSpPr>
          <p:nvPr>
            <p:custDataLst>
              <p:tags r:id="rId2"/>
            </p:custDataLst>
          </p:nvPr>
        </p:nvSpPr>
        <p:spPr bwMode="auto">
          <a:xfrm>
            <a:off x="3933498" y="21734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Review expense report</a:t>
            </a:r>
          </a:p>
        </p:txBody>
      </p:sp>
      <p:sp>
        <p:nvSpPr>
          <p:cNvPr id="76" name="Chevron 75"/>
          <p:cNvSpPr>
            <a:spLocks noChangeArrowheads="1"/>
          </p:cNvSpPr>
          <p:nvPr>
            <p:custDataLst>
              <p:tags r:id="rId3"/>
            </p:custDataLst>
          </p:nvPr>
        </p:nvSpPr>
        <p:spPr bwMode="auto">
          <a:xfrm>
            <a:off x="4724316" y="21734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Sign-off expense report </a:t>
            </a:r>
          </a:p>
        </p:txBody>
      </p:sp>
      <p:sp>
        <p:nvSpPr>
          <p:cNvPr id="80" name="Chevron 101"/>
          <p:cNvSpPr>
            <a:spLocks noChangeArrowheads="1"/>
          </p:cNvSpPr>
          <p:nvPr/>
        </p:nvSpPr>
        <p:spPr bwMode="auto">
          <a:xfrm>
            <a:off x="7622496" y="467232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t>Employee, Line Manager,  Travel Expense Clerk</a:t>
            </a:r>
          </a:p>
        </p:txBody>
      </p:sp>
      <p:sp>
        <p:nvSpPr>
          <p:cNvPr id="81" name="Chevron 102"/>
          <p:cNvSpPr>
            <a:spLocks noChangeArrowheads="1"/>
          </p:cNvSpPr>
          <p:nvPr/>
        </p:nvSpPr>
        <p:spPr bwMode="auto">
          <a:xfrm>
            <a:off x="7613870" y="525370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Home Self Service  </a:t>
            </a:r>
          </a:p>
          <a:p>
            <a:pPr>
              <a:buClr>
                <a:schemeClr val="accent1"/>
              </a:buClr>
              <a:buSzPct val="80000"/>
              <a:buFont typeface="Wingdings" pitchFamily="2" charset="2"/>
              <a:buNone/>
            </a:pPr>
            <a:r>
              <a:rPr lang="en-US" sz="800" dirty="0">
                <a:solidFill>
                  <a:srgbClr val="404040"/>
                </a:solidFill>
              </a:rPr>
              <a:t>Travel and Expenses  </a:t>
            </a:r>
          </a:p>
          <a:p>
            <a:pPr>
              <a:buClr>
                <a:schemeClr val="accent1"/>
              </a:buClr>
              <a:buSzPct val="80000"/>
              <a:buFont typeface="Wingdings" pitchFamily="2" charset="2"/>
              <a:buNone/>
            </a:pPr>
            <a:r>
              <a:rPr lang="en-US" sz="800" dirty="0">
                <a:solidFill>
                  <a:srgbClr val="404040"/>
                </a:solidFill>
              </a:rPr>
              <a:t>Project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9" name="Oval 88">
            <a:hlinkClick r:id="rId9" action="ppaction://hlinksldjump" tooltip="The employee enters expenses for himself or on behalf of another employee directly for a project in the buying company, and submits the expenses for review and approval."/>
          </p:cNvPr>
          <p:cNvSpPr>
            <a:spLocks noChangeAspect="1"/>
          </p:cNvSpPr>
          <p:nvPr/>
        </p:nvSpPr>
        <p:spPr bwMode="gray">
          <a:xfrm>
            <a:off x="3715651" y="27666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9" action="ppaction://hlinksldjump" tooltip="After the employee submits an expense report, the expense clerk checks the expenses for adherence to company travel policies. The clerk can request clarification for specific items, edit the details of the expense report, or reject the report."/>
          </p:cNvPr>
          <p:cNvSpPr>
            <a:spLocks noChangeAspect="1"/>
          </p:cNvSpPr>
          <p:nvPr/>
        </p:nvSpPr>
        <p:spPr bwMode="gray">
          <a:xfrm>
            <a:off x="4503441" y="27666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9" action="ppaction://hlinksldjump" tooltip="An approval task is sent to the appropriate manager. The manager reviews the expenses, can request clarification or reject the report. Once approved, the expense report generates a posting in general ledger. This approval can be done via mobile device. "/>
          </p:cNvPr>
          <p:cNvSpPr>
            <a:spLocks noChangeAspect="1"/>
          </p:cNvSpPr>
          <p:nvPr/>
        </p:nvSpPr>
        <p:spPr bwMode="gray">
          <a:xfrm>
            <a:off x="5291231" y="27666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Freeform 69"/>
          <p:cNvSpPr>
            <a:spLocks noChangeArrowheads="1"/>
          </p:cNvSpPr>
          <p:nvPr/>
        </p:nvSpPr>
        <p:spPr bwMode="auto">
          <a:xfrm>
            <a:off x="6177083" y="31220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62"/>
          <p:cNvSpPr>
            <a:spLocks noChangeArrowheads="1"/>
          </p:cNvSpPr>
          <p:nvPr>
            <p:custDataLst>
              <p:tags r:id="rId4"/>
            </p:custDataLst>
          </p:nvPr>
        </p:nvSpPr>
        <p:spPr bwMode="auto">
          <a:xfrm>
            <a:off x="5514891" y="21734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Recalculate reimburse-</a:t>
            </a:r>
            <a:r>
              <a:rPr lang="en-US" sz="800" dirty="0" err="1">
                <a:solidFill>
                  <a:srgbClr val="404040"/>
                </a:solidFill>
              </a:rPr>
              <a:t>ment</a:t>
            </a:r>
            <a:r>
              <a:rPr lang="en-US" sz="800" dirty="0">
                <a:solidFill>
                  <a:srgbClr val="404040"/>
                </a:solidFill>
              </a:rPr>
              <a:t> rates</a:t>
            </a:r>
          </a:p>
        </p:txBody>
      </p:sp>
      <p:sp>
        <p:nvSpPr>
          <p:cNvPr id="64" name="Oval 63">
            <a:hlinkClick r:id="rId9" action="ppaction://hlinksldjump" tooltip="Expense reports can be recalculated when reimbursement rates or other factors change after the report is settled. This includes changes to reported mileages."/>
          </p:cNvPr>
          <p:cNvSpPr>
            <a:spLocks noChangeAspect="1"/>
          </p:cNvSpPr>
          <p:nvPr/>
        </p:nvSpPr>
        <p:spPr bwMode="gray">
          <a:xfrm>
            <a:off x="6081806" y="27666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TextBox 60"/>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62" name="Chevron 123">
            <a:hlinkClick r:id="rId11" action="ppaction://hlinksldjump"/>
          </p:cNvPr>
          <p:cNvSpPr>
            <a:spLocks noChangeArrowheads="1"/>
          </p:cNvSpPr>
          <p:nvPr/>
        </p:nvSpPr>
        <p:spPr bwMode="auto">
          <a:xfrm>
            <a:off x="53526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78" name="Chevron 123">
            <a:hlinkClick r:id="rId12" action="ppaction://hlinksldjump"/>
          </p:cNvPr>
          <p:cNvSpPr>
            <a:spLocks noChangeArrowheads="1"/>
          </p:cNvSpPr>
          <p:nvPr/>
        </p:nvSpPr>
        <p:spPr bwMode="auto">
          <a:xfrm>
            <a:off x="137993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82"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5" name="Chevron 123">
            <a:hlinkClick r:id="rId13" action="ppaction://hlinksldjump"/>
          </p:cNvPr>
          <p:cNvSpPr>
            <a:spLocks noChangeArrowheads="1"/>
          </p:cNvSpPr>
          <p:nvPr/>
        </p:nvSpPr>
        <p:spPr bwMode="auto">
          <a:xfrm>
            <a:off x="2218157" y="21018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86" name="Chevron 123">
            <a:hlinkClick r:id="rId14" action="ppaction://hlinksldjump"/>
          </p:cNvPr>
          <p:cNvSpPr>
            <a:spLocks noChangeArrowheads="1"/>
          </p:cNvSpPr>
          <p:nvPr/>
        </p:nvSpPr>
        <p:spPr bwMode="auto">
          <a:xfrm>
            <a:off x="8090312"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87" name="Chevron 123">
            <a:hlinkClick r:id="rId15" action="ppaction://hlinksldjump"/>
          </p:cNvPr>
          <p:cNvSpPr>
            <a:spLocks noChangeArrowheads="1"/>
          </p:cNvSpPr>
          <p:nvPr/>
        </p:nvSpPr>
        <p:spPr bwMode="auto">
          <a:xfrm>
            <a:off x="6402484"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88" name="Chevron 123">
            <a:hlinkClick r:id="rId16" action="ppaction://hlinksldjump"/>
          </p:cNvPr>
          <p:cNvSpPr>
            <a:spLocks noChangeArrowheads="1"/>
          </p:cNvSpPr>
          <p:nvPr/>
        </p:nvSpPr>
        <p:spPr bwMode="auto">
          <a:xfrm>
            <a:off x="7254271"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2" name="Freeform 69"/>
          <p:cNvSpPr>
            <a:spLocks noChangeArrowheads="1"/>
          </p:cNvSpPr>
          <p:nvPr/>
        </p:nvSpPr>
        <p:spPr bwMode="auto">
          <a:xfrm>
            <a:off x="8755795"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Freeform 69"/>
          <p:cNvSpPr>
            <a:spLocks noChangeArrowheads="1"/>
          </p:cNvSpPr>
          <p:nvPr/>
        </p:nvSpPr>
        <p:spPr bwMode="auto">
          <a:xfrm>
            <a:off x="7917503"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4" name="Freeform 69"/>
          <p:cNvSpPr>
            <a:spLocks noChangeArrowheads="1"/>
          </p:cNvSpPr>
          <p:nvPr/>
        </p:nvSpPr>
        <p:spPr bwMode="auto">
          <a:xfrm>
            <a:off x="2879837" y="28484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164421"/>
          </a:xfrm>
          <a:prstGeom prst="rect">
            <a:avLst/>
          </a:prstGeom>
          <a:noFill/>
          <a:ln w="9525">
            <a:noFill/>
            <a:miter lim="800000"/>
            <a:headEnd/>
            <a:tailEnd/>
          </a:ln>
        </p:spPr>
        <p:txBody>
          <a:bodyPr wrap="square">
            <a:spAutoFit/>
          </a:bodyPr>
          <a:lstStyle/>
          <a:p>
            <a:pPr>
              <a:spcBef>
                <a:spcPts val="600"/>
              </a:spcBef>
            </a:pPr>
            <a:r>
              <a:rPr lang="en-US" sz="900" dirty="0"/>
              <a:t>The integration with Human Resources, Employee Self Services, Manager Work Center, Payment Processing, and Projects streamlines the expense management. </a:t>
            </a:r>
          </a:p>
          <a:p>
            <a:pPr>
              <a:spcBef>
                <a:spcPts val="600"/>
              </a:spcBef>
            </a:pPr>
            <a:r>
              <a:rPr lang="en-US" sz="900" dirty="0"/>
              <a:t>The </a:t>
            </a:r>
            <a:r>
              <a:rPr lang="en-US" sz="900" b="1" dirty="0"/>
              <a:t>Managing Expenses</a:t>
            </a:r>
            <a:r>
              <a:rPr lang="en-US" sz="900" dirty="0"/>
              <a:t> process variant enables expenses to be controlled and automatically reimbursed. Employees can submit expenses for themselves or on behalf of other employees directly on the project task of the buying company. The process can be adapted to company travel policies. It is also possible to submit expenses via mobile devices.</a:t>
            </a:r>
          </a:p>
          <a:p>
            <a:pPr marL="228600" lvl="1" indent="-114300">
              <a:spcBef>
                <a:spcPts val="200"/>
              </a:spcBef>
              <a:buFont typeface="Arial" charset="0"/>
              <a:buChar char="•"/>
            </a:pPr>
            <a:endParaRPr lang="en-US" sz="900" dirty="0"/>
          </a:p>
        </p:txBody>
      </p:sp>
      <p:sp>
        <p:nvSpPr>
          <p:cNvPr id="107" name="TextBox 59">
            <a:hlinkClick r:id="rId17" action="ppaction://hlinksldjump"/>
          </p:cNvPr>
          <p:cNvSpPr txBox="1">
            <a:spLocks noChangeArrowheads="1"/>
          </p:cNvSpPr>
          <p:nvPr/>
        </p:nvSpPr>
        <p:spPr bwMode="auto">
          <a:xfrm>
            <a:off x="6066319" y="182103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0" name="TextBox 59"/>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5" name="Picture 94"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96"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00"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4" name="Picture 83"/>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104" name="Picture 143"/>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884988" y="4560888"/>
            <a:ext cx="411162" cy="411162"/>
          </a:xfrm>
          <a:prstGeom prst="rect">
            <a:avLst/>
          </a:prstGeom>
          <a:noFill/>
          <a:ln w="9525">
            <a:noFill/>
            <a:miter lim="800000"/>
            <a:headEnd/>
            <a:tailEnd/>
          </a:ln>
        </p:spPr>
      </p:pic>
      <p:pic>
        <p:nvPicPr>
          <p:cNvPr id="105" name="Picture 2"/>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45" name="TextBox 44"/>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2" name="Chevron 44"/>
          <p:cNvSpPr>
            <a:spLocks noChangeArrowheads="1"/>
          </p:cNvSpPr>
          <p:nvPr/>
        </p:nvSpPr>
        <p:spPr bwMode="auto">
          <a:xfrm>
            <a:off x="2205727" y="1728012"/>
            <a:ext cx="2124652" cy="163796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Confirming Goods and </a:t>
            </a:r>
            <a:br>
              <a:rPr lang="en-US" sz="900" dirty="0">
                <a:solidFill>
                  <a:schemeClr val="bg1"/>
                </a:solidFill>
                <a:latin typeface="BentonSans Regular"/>
                <a:cs typeface="BentonSans Regular"/>
              </a:rPr>
            </a:br>
            <a:r>
              <a:rPr lang="en-US" sz="900" dirty="0">
                <a:solidFill>
                  <a:schemeClr val="bg1"/>
                </a:solidFill>
                <a:latin typeface="BentonSans Regular"/>
                <a:cs typeface="BentonSans Regular"/>
              </a:rPr>
              <a:t>Services Receipts – </a:t>
            </a:r>
          </a:p>
          <a:p>
            <a:pPr>
              <a:lnSpc>
                <a:spcPct val="90000"/>
              </a:lnSpc>
            </a:pPr>
            <a:r>
              <a:rPr lang="en-US" sz="900" dirty="0">
                <a:solidFill>
                  <a:schemeClr val="bg1"/>
                </a:solidFill>
                <a:latin typeface="BentonSans Regular"/>
                <a:cs typeface="BentonSans Regular"/>
              </a:rPr>
              <a:t>Non-Stock Materials and Services</a:t>
            </a:r>
          </a:p>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a:xfrm>
            <a:off x="324000" y="163149"/>
            <a:ext cx="8496000" cy="756000"/>
          </a:xfrm>
        </p:spPr>
        <p:txBody>
          <a:bodyPr/>
          <a:lstStyle/>
          <a:p>
            <a:r>
              <a:rPr lang="en-US" dirty="0"/>
              <a:t>Intercompany Project Time and Expenses</a:t>
            </a:r>
            <a:br>
              <a:rPr lang="en-US" dirty="0"/>
            </a:br>
            <a:r>
              <a:rPr lang="en-US" sz="2000" b="0" dirty="0"/>
              <a:t>Process Details: Confirming Goods and Services Receipts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2431944" y="22817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goods and services receipt</a:t>
            </a:r>
          </a:p>
        </p:txBody>
      </p:sp>
      <p:sp>
        <p:nvSpPr>
          <p:cNvPr id="75" name="Chevron 74"/>
          <p:cNvSpPr>
            <a:spLocks noChangeArrowheads="1"/>
          </p:cNvSpPr>
          <p:nvPr>
            <p:custDataLst>
              <p:tags r:id="rId2"/>
            </p:custDataLst>
          </p:nvPr>
        </p:nvSpPr>
        <p:spPr bwMode="auto">
          <a:xfrm>
            <a:off x="3248869" y="22817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goods and services receipt</a:t>
            </a:r>
          </a:p>
        </p:txBody>
      </p: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System</a:t>
            </a:r>
            <a:endParaRPr lang="en-US" sz="800" dirty="0">
              <a:solidFill>
                <a:srgbClr val="404040"/>
              </a:solidFill>
            </a:endParaRP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Goods and Services Receipts   </a:t>
            </a:r>
            <a:endParaRPr lang="en-US" sz="800" b="1" dirty="0">
              <a:solidFill>
                <a:srgbClr val="EA1A04"/>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9" name="Oval 88">
            <a:hlinkClick r:id="rId6" action="ppaction://hlinksldjump" tooltip="After the supplier delivers the materials or the service agent completes the services requested in a purchase order, the buyer creates a goods and service receipt."/>
          </p:cNvPr>
          <p:cNvSpPr>
            <a:spLocks noChangeAspect="1"/>
          </p:cNvSpPr>
          <p:nvPr/>
        </p:nvSpPr>
        <p:spPr bwMode="gray">
          <a:xfrm>
            <a:off x="3004915" y="27814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6" action="ppaction://hlinksldjump" tooltip="If the delivered quantity or value exceeds the ordered quantity or value limit in the purchase order, the system sends an approval task to the person responsible for the accounting objects maintained in the receipt."/>
          </p:cNvPr>
          <p:cNvSpPr>
            <a:spLocks noChangeAspect="1"/>
          </p:cNvSpPr>
          <p:nvPr/>
        </p:nvSpPr>
        <p:spPr bwMode="gray">
          <a:xfrm>
            <a:off x="3832460" y="27814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8" name="Freeform 69">
            <a:hlinkClick r:id="" action="ppaction://noaction"/>
          </p:cNvPr>
          <p:cNvSpPr>
            <a:spLocks noChangeArrowheads="1"/>
          </p:cNvSpPr>
          <p:nvPr/>
        </p:nvSpPr>
        <p:spPr bwMode="auto">
          <a:xfrm>
            <a:off x="4038984" y="323585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6" name="TextBox 65"/>
          <p:cNvSpPr txBox="1"/>
          <p:nvPr/>
        </p:nvSpPr>
        <p:spPr>
          <a:xfrm>
            <a:off x="238129" y="126876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6"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8" name="Chevron 123">
            <a:hlinkClick r:id="rId8" action="ppaction://hlinksldjump"/>
          </p:cNvPr>
          <p:cNvSpPr>
            <a:spLocks noChangeArrowheads="1"/>
          </p:cNvSpPr>
          <p:nvPr/>
        </p:nvSpPr>
        <p:spPr bwMode="auto">
          <a:xfrm>
            <a:off x="6752526"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59" name="Chevron 123">
            <a:hlinkClick r:id="rId9" action="ppaction://hlinksldjump"/>
          </p:cNvPr>
          <p:cNvSpPr>
            <a:spLocks noChangeArrowheads="1"/>
          </p:cNvSpPr>
          <p:nvPr/>
        </p:nvSpPr>
        <p:spPr bwMode="auto">
          <a:xfrm>
            <a:off x="5916485"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61" name="Freeform 69"/>
          <p:cNvSpPr>
            <a:spLocks noChangeArrowheads="1"/>
          </p:cNvSpPr>
          <p:nvPr/>
        </p:nvSpPr>
        <p:spPr bwMode="auto">
          <a:xfrm>
            <a:off x="7418009"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Freeform 69"/>
          <p:cNvSpPr>
            <a:spLocks noChangeArrowheads="1"/>
          </p:cNvSpPr>
          <p:nvPr/>
        </p:nvSpPr>
        <p:spPr bwMode="auto">
          <a:xfrm>
            <a:off x="6579717"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r>
              <a:rPr lang="en-US" sz="900" dirty="0"/>
              <a:t>The </a:t>
            </a:r>
            <a:r>
              <a:rPr lang="en-US" sz="900" b="1" dirty="0"/>
              <a:t>Confirming Goods and Services Receipts</a:t>
            </a:r>
            <a:r>
              <a:rPr lang="en-US" sz="900" dirty="0"/>
              <a:t> business process enables you to create goods and services receipts for non-stock materials and services and related expenses. You can manage and track the delivery of materials and the completion of services in the system. </a:t>
            </a:r>
          </a:p>
          <a:p>
            <a:r>
              <a:rPr lang="en-US" sz="900" dirty="0"/>
              <a:t>In this case, where services have been completed and time sheets or expense reports have been created by employees in the selling company, goods and services receipts are created automatically.</a:t>
            </a:r>
          </a:p>
          <a:p>
            <a:r>
              <a:rPr lang="en-US" sz="900" dirty="0"/>
              <a:t>When you post the goods and services receipt, the system automatically forwards the data to Financials and posts it there.</a:t>
            </a:r>
          </a:p>
          <a:p>
            <a:pPr>
              <a:buClr>
                <a:schemeClr val="accent1"/>
              </a:buClr>
              <a:buSzPct val="80000"/>
              <a:buFont typeface="Wingdings" pitchFamily="2" charset="2"/>
              <a:buNone/>
            </a:pPr>
            <a:endParaRPr lang="de-DE" sz="900" dirty="0"/>
          </a:p>
        </p:txBody>
      </p:sp>
      <p:sp>
        <p:nvSpPr>
          <p:cNvPr id="97" name="TextBox 59">
            <a:hlinkClick r:id="rId10" action="ppaction://hlinksldjump"/>
          </p:cNvPr>
          <p:cNvSpPr txBox="1">
            <a:spLocks noChangeArrowheads="1"/>
          </p:cNvSpPr>
          <p:nvPr/>
        </p:nvSpPr>
        <p:spPr bwMode="auto">
          <a:xfrm>
            <a:off x="3961270" y="1677421"/>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1" name="TextBox 5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78"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6"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2" name="Picture 5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grpSp>
        <p:nvGrpSpPr>
          <p:cNvPr id="55" name="Group 54"/>
          <p:cNvGrpSpPr/>
          <p:nvPr/>
        </p:nvGrpSpPr>
        <p:grpSpPr>
          <a:xfrm>
            <a:off x="6897228" y="4545083"/>
            <a:ext cx="386416" cy="384494"/>
            <a:chOff x="6897228" y="4545083"/>
            <a:chExt cx="386416" cy="384494"/>
          </a:xfrm>
        </p:grpSpPr>
        <p:sp>
          <p:nvSpPr>
            <p:cNvPr id="56" name="Oval 55"/>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57" name="Picture 3"/>
            <p:cNvPicPr>
              <a:picLocks noChangeAspect="1" noChangeArrowheads="1"/>
            </p:cNvPicPr>
            <p:nvPr/>
          </p:nvPicPr>
          <p:blipFill>
            <a:blip r:embed="rId15" cstate="print"/>
            <a:srcRect/>
            <a:stretch>
              <a:fillRect/>
            </a:stretch>
          </p:blipFill>
          <p:spPr bwMode="auto">
            <a:xfrm>
              <a:off x="6962400" y="4626600"/>
              <a:ext cx="256500" cy="226200"/>
            </a:xfrm>
            <a:prstGeom prst="rect">
              <a:avLst/>
            </a:prstGeom>
            <a:noFill/>
            <a:ln w="9525">
              <a:noFill/>
              <a:miter lim="800000"/>
              <a:headEnd/>
              <a:tailEnd/>
            </a:ln>
          </p:spPr>
        </p:pic>
      </p:grpSp>
      <p:pic>
        <p:nvPicPr>
          <p:cNvPr id="58"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72" name="Chevron 44"/>
          <p:cNvSpPr>
            <a:spLocks noChangeArrowheads="1"/>
          </p:cNvSpPr>
          <p:nvPr/>
        </p:nvSpPr>
        <p:spPr bwMode="auto">
          <a:xfrm>
            <a:off x="3822924" y="1711078"/>
            <a:ext cx="2124652" cy="1637968"/>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Project Invoice Requests</a:t>
            </a:r>
          </a:p>
          <a:p>
            <a:pPr>
              <a:lnSpc>
                <a:spcPct val="90000"/>
              </a:lnSpc>
            </a:pPr>
            <a:endParaRPr lang="en-US" sz="900" dirty="0">
              <a:solidFill>
                <a:schemeClr val="bg1"/>
              </a:solidFill>
              <a:latin typeface="BentonSans Regular"/>
              <a:cs typeface="BentonSans Regular"/>
            </a:endParaRPr>
          </a:p>
        </p:txBody>
      </p:sp>
      <p:sp>
        <p:nvSpPr>
          <p:cNvPr id="2" name="Title 1"/>
          <p:cNvSpPr>
            <a:spLocks noGrp="1"/>
          </p:cNvSpPr>
          <p:nvPr>
            <p:ph type="title"/>
          </p:nvPr>
        </p:nvSpPr>
        <p:spPr>
          <a:xfrm>
            <a:off x="324000" y="163149"/>
            <a:ext cx="8496000" cy="756000"/>
          </a:xfrm>
        </p:spPr>
        <p:txBody>
          <a:bodyPr/>
          <a:lstStyle/>
          <a:p>
            <a:r>
              <a:rPr lang="en-US" dirty="0"/>
              <a:t>Intercompany Project Time and Expenses</a:t>
            </a:r>
            <a:br>
              <a:rPr lang="en-US" dirty="0"/>
            </a:br>
            <a:r>
              <a:rPr lang="en-US" sz="2000" b="0" dirty="0"/>
              <a:t>Process Details: Creating Project Invoice Requests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4049141" y="217126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project invoice request</a:t>
            </a:r>
          </a:p>
        </p:txBody>
      </p:sp>
      <p:sp>
        <p:nvSpPr>
          <p:cNvPr id="75" name="Chevron 74"/>
          <p:cNvSpPr>
            <a:spLocks noChangeArrowheads="1"/>
          </p:cNvSpPr>
          <p:nvPr>
            <p:custDataLst>
              <p:tags r:id="rId2"/>
            </p:custDataLst>
          </p:nvPr>
        </p:nvSpPr>
        <p:spPr bwMode="auto">
          <a:xfrm>
            <a:off x="4866066" y="217126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  project invoice request</a:t>
            </a:r>
          </a:p>
        </p:txBody>
      </p: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System</a:t>
            </a:r>
            <a:endParaRPr lang="en-US" sz="800" dirty="0">
              <a:solidFill>
                <a:srgbClr val="404040"/>
              </a:solidFill>
            </a:endParaRP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a:t>
            </a:r>
            <a:endParaRPr lang="en-US" sz="800" b="1" dirty="0">
              <a:solidFill>
                <a:srgbClr val="EA1A04"/>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9" name="Oval 88">
            <a:hlinkClick r:id="rId6" action="ppaction://hlinksldjump" tooltip="The billing clerk creates a project invoice request for a billable project. The structure and sales agreement (fixed-price, time and material) of the referenced sales order is copied and enhanced manually. Time and expenses are assigned to invoice items."/>
          </p:cNvPr>
          <p:cNvSpPr>
            <a:spLocks noChangeAspect="1"/>
          </p:cNvSpPr>
          <p:nvPr/>
        </p:nvSpPr>
        <p:spPr bwMode="gray">
          <a:xfrm>
            <a:off x="4622112" y="27645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6" action="ppaction://hlinksldjump" tooltip="The billing clerk releases the project invoice request to customer invoicing where the follow-on customer invoice is created."/>
          </p:cNvPr>
          <p:cNvSpPr>
            <a:spLocks noChangeAspect="1"/>
          </p:cNvSpPr>
          <p:nvPr/>
        </p:nvSpPr>
        <p:spPr bwMode="gray">
          <a:xfrm>
            <a:off x="5449657" y="276450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8" name="Freeform 69">
            <a:hlinkClick r:id="" action="ppaction://noaction"/>
          </p:cNvPr>
          <p:cNvSpPr>
            <a:spLocks noChangeArrowheads="1"/>
          </p:cNvSpPr>
          <p:nvPr/>
        </p:nvSpPr>
        <p:spPr bwMode="auto">
          <a:xfrm>
            <a:off x="5656022" y="321891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38" name="TextBox 37"/>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39" name="Chevron 123">
            <a:hlinkClick r:id="rId8" action="ppaction://hlinksldjump"/>
          </p:cNvPr>
          <p:cNvSpPr>
            <a:spLocks noChangeArrowheads="1"/>
          </p:cNvSpPr>
          <p:nvPr/>
        </p:nvSpPr>
        <p:spPr bwMode="auto">
          <a:xfrm>
            <a:off x="53526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0" name="Chevron 123">
            <a:hlinkClick r:id="rId9" action="ppaction://hlinksldjump"/>
          </p:cNvPr>
          <p:cNvSpPr>
            <a:spLocks noChangeArrowheads="1"/>
          </p:cNvSpPr>
          <p:nvPr/>
        </p:nvSpPr>
        <p:spPr bwMode="auto">
          <a:xfrm>
            <a:off x="137993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41"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2" name="Chevron 123">
            <a:hlinkClick r:id="rId10" action="ppaction://hlinksldjump"/>
          </p:cNvPr>
          <p:cNvSpPr>
            <a:spLocks noChangeArrowheads="1"/>
          </p:cNvSpPr>
          <p:nvPr/>
        </p:nvSpPr>
        <p:spPr bwMode="auto">
          <a:xfrm>
            <a:off x="2218157" y="21018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43" name="Freeform 69"/>
          <p:cNvSpPr>
            <a:spLocks noChangeArrowheads="1"/>
          </p:cNvSpPr>
          <p:nvPr/>
        </p:nvSpPr>
        <p:spPr bwMode="auto">
          <a:xfrm>
            <a:off x="2879837" y="284849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4" name="Chevron 123">
            <a:hlinkClick r:id="rId11" action="ppaction://hlinksldjump"/>
          </p:cNvPr>
          <p:cNvSpPr>
            <a:spLocks noChangeArrowheads="1"/>
          </p:cNvSpPr>
          <p:nvPr/>
        </p:nvSpPr>
        <p:spPr bwMode="auto">
          <a:xfrm>
            <a:off x="3051744"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5" name="Freeform 69"/>
          <p:cNvSpPr>
            <a:spLocks noChangeArrowheads="1"/>
          </p:cNvSpPr>
          <p:nvPr/>
        </p:nvSpPr>
        <p:spPr bwMode="auto">
          <a:xfrm>
            <a:off x="3717060"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Chevron 123">
            <a:hlinkClick r:id="rId12" action="ppaction://hlinksldjump"/>
          </p:cNvPr>
          <p:cNvSpPr>
            <a:spLocks noChangeArrowheads="1"/>
          </p:cNvSpPr>
          <p:nvPr/>
        </p:nvSpPr>
        <p:spPr bwMode="auto">
          <a:xfrm>
            <a:off x="6752526"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8" name="Chevron 123">
            <a:hlinkClick r:id="rId13" action="ppaction://hlinksldjump"/>
          </p:cNvPr>
          <p:cNvSpPr>
            <a:spLocks noChangeArrowheads="1"/>
          </p:cNvSpPr>
          <p:nvPr/>
        </p:nvSpPr>
        <p:spPr bwMode="auto">
          <a:xfrm>
            <a:off x="5916485"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59" name="Freeform 69"/>
          <p:cNvSpPr>
            <a:spLocks noChangeArrowheads="1"/>
          </p:cNvSpPr>
          <p:nvPr/>
        </p:nvSpPr>
        <p:spPr bwMode="auto">
          <a:xfrm>
            <a:off x="7418009"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Freeform 69"/>
          <p:cNvSpPr>
            <a:spLocks noChangeArrowheads="1"/>
          </p:cNvSpPr>
          <p:nvPr/>
        </p:nvSpPr>
        <p:spPr bwMode="auto">
          <a:xfrm>
            <a:off x="6579717"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061829"/>
          </a:xfrm>
          <a:prstGeom prst="rect">
            <a:avLst/>
          </a:prstGeom>
          <a:noFill/>
          <a:ln w="9525">
            <a:noFill/>
            <a:miter lim="800000"/>
            <a:headEnd/>
            <a:tailEnd/>
          </a:ln>
        </p:spPr>
        <p:txBody>
          <a:bodyPr wrap="square">
            <a:spAutoFit/>
          </a:bodyPr>
          <a:lstStyle/>
          <a:p>
            <a:r>
              <a:rPr lang="en-US" sz="900" dirty="0"/>
              <a:t>The </a:t>
            </a:r>
            <a:r>
              <a:rPr lang="en-US" sz="900" b="1" dirty="0"/>
              <a:t>Creating Project Invoice Requests </a:t>
            </a:r>
            <a:r>
              <a:rPr lang="en-US" sz="900" dirty="0"/>
              <a:t>business process enables you to create a project invoice request for project-related time and expenses and to release the project invoice request to customer invoicing.</a:t>
            </a:r>
          </a:p>
          <a:p>
            <a:r>
              <a:rPr lang="en-US" sz="900" dirty="0">
                <a:solidFill>
                  <a:srgbClr val="000000"/>
                </a:solidFill>
              </a:rPr>
              <a:t>In this case the project invoice request is created  and released automatically out of an invoice schedule within the sales order.</a:t>
            </a:r>
          </a:p>
          <a:p>
            <a:endParaRPr lang="en-US" sz="900" dirty="0"/>
          </a:p>
          <a:p>
            <a:endParaRPr lang="de-DE" sz="900" dirty="0"/>
          </a:p>
        </p:txBody>
      </p:sp>
      <p:sp>
        <p:nvSpPr>
          <p:cNvPr id="95" name="TextBox 59">
            <a:hlinkClick r:id="rId14" action="ppaction://hlinksldjump"/>
          </p:cNvPr>
          <p:cNvSpPr txBox="1">
            <a:spLocks noChangeArrowheads="1"/>
          </p:cNvSpPr>
          <p:nvPr/>
        </p:nvSpPr>
        <p:spPr bwMode="auto">
          <a:xfrm>
            <a:off x="5571734" y="168129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5" name="TextBox 5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3"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8"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grpSp>
        <p:nvGrpSpPr>
          <p:cNvPr id="58" name="Group 57"/>
          <p:cNvGrpSpPr/>
          <p:nvPr/>
        </p:nvGrpSpPr>
        <p:grpSpPr>
          <a:xfrm>
            <a:off x="6897228" y="4545083"/>
            <a:ext cx="386416" cy="384494"/>
            <a:chOff x="6897228" y="4545083"/>
            <a:chExt cx="386416" cy="384494"/>
          </a:xfrm>
        </p:grpSpPr>
        <p:sp>
          <p:nvSpPr>
            <p:cNvPr id="60" name="Oval 59"/>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84" name="Picture 3"/>
            <p:cNvPicPr>
              <a:picLocks noChangeAspect="1" noChangeArrowheads="1"/>
            </p:cNvPicPr>
            <p:nvPr/>
          </p:nvPicPr>
          <p:blipFill>
            <a:blip r:embed="rId19" cstate="print"/>
            <a:srcRect/>
            <a:stretch>
              <a:fillRect/>
            </a:stretch>
          </p:blipFill>
          <p:spPr bwMode="auto">
            <a:xfrm>
              <a:off x="6962400" y="4626600"/>
              <a:ext cx="256500" cy="226200"/>
            </a:xfrm>
            <a:prstGeom prst="rect">
              <a:avLst/>
            </a:prstGeom>
            <a:noFill/>
            <a:ln w="9525">
              <a:noFill/>
              <a:miter lim="800000"/>
              <a:headEnd/>
              <a:tailEnd/>
            </a:ln>
          </p:spPr>
        </p:pic>
      </p:grpSp>
      <p:pic>
        <p:nvPicPr>
          <p:cNvPr id="85"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2" name="Title 1"/>
          <p:cNvSpPr>
            <a:spLocks noGrp="1"/>
          </p:cNvSpPr>
          <p:nvPr>
            <p:ph type="title"/>
          </p:nvPr>
        </p:nvSpPr>
        <p:spPr/>
        <p:txBody>
          <a:bodyPr/>
          <a:lstStyle/>
          <a:p>
            <a:r>
              <a:rPr lang="en-US" dirty="0"/>
              <a:t>Intercompany Project Time and Expenses</a:t>
            </a:r>
            <a:br>
              <a:rPr lang="en-US"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System</a:t>
            </a:r>
            <a:endParaRPr lang="en-US" sz="800" dirty="0">
              <a:solidFill>
                <a:srgbClr val="404040"/>
              </a:solidFill>
            </a:endParaRP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10" name="Freeform 69">
            <a:hlinkClick r:id="rId6" action="ppaction://hlinksldjump" tooltip="Process is relevant for accounting"/>
          </p:cNvPr>
          <p:cNvSpPr>
            <a:spLocks noChangeArrowheads="1"/>
          </p:cNvSpPr>
          <p:nvPr/>
        </p:nvSpPr>
        <p:spPr bwMode="auto">
          <a:xfrm>
            <a:off x="5666376" y="28182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121" name="Chevron 44"/>
          <p:cNvSpPr>
            <a:spLocks noChangeArrowheads="1"/>
          </p:cNvSpPr>
          <p:nvPr/>
        </p:nvSpPr>
        <p:spPr bwMode="auto">
          <a:xfrm>
            <a:off x="4687516" y="1841915"/>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a:p>
            <a:pPr>
              <a:lnSpc>
                <a:spcPct val="90000"/>
              </a:lnSpc>
            </a:pPr>
            <a:endParaRPr lang="en-US" sz="900" dirty="0">
              <a:solidFill>
                <a:schemeClr val="bg1"/>
              </a:solidFill>
              <a:latin typeface="BentonSans Regular"/>
              <a:cs typeface="BentonSans Regular"/>
            </a:endParaRPr>
          </a:p>
        </p:txBody>
      </p:sp>
      <p:sp>
        <p:nvSpPr>
          <p:cNvPr id="122" name="Chevron 121"/>
          <p:cNvSpPr>
            <a:spLocks noChangeArrowheads="1"/>
          </p:cNvSpPr>
          <p:nvPr>
            <p:custDataLst>
              <p:tags r:id="rId1"/>
            </p:custDataLst>
          </p:nvPr>
        </p:nvSpPr>
        <p:spPr bwMode="auto">
          <a:xfrm>
            <a:off x="4799007" y="215061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123" name="Chevron 122"/>
          <p:cNvSpPr>
            <a:spLocks noChangeArrowheads="1"/>
          </p:cNvSpPr>
          <p:nvPr>
            <p:custDataLst>
              <p:tags r:id="rId2"/>
            </p:custDataLst>
          </p:nvPr>
        </p:nvSpPr>
        <p:spPr bwMode="auto">
          <a:xfrm>
            <a:off x="5589825" y="215061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an invoice</a:t>
            </a:r>
          </a:p>
        </p:txBody>
      </p:sp>
      <p:sp>
        <p:nvSpPr>
          <p:cNvPr id="125" name="Oval 124">
            <a:hlinkClick r:id="rId7" action="ppaction://hlinksldjump" tooltip="One or more invoice requests are selected and transferred to an invoice. Requests can be combined into one or more invoices."/>
          </p:cNvPr>
          <p:cNvSpPr>
            <a:spLocks noChangeAspect="1"/>
          </p:cNvSpPr>
          <p:nvPr/>
        </p:nvSpPr>
        <p:spPr bwMode="gray">
          <a:xfrm>
            <a:off x="5355302" y="273021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6" name="Oval 125">
            <a:hlinkClick r:id="rId7" action="ppaction://hlinksldjump" tooltip="After saving the invoice, it is checked for correctness and released for financials and output management."/>
          </p:cNvPr>
          <p:cNvSpPr>
            <a:spLocks noChangeAspect="1"/>
          </p:cNvSpPr>
          <p:nvPr/>
        </p:nvSpPr>
        <p:spPr bwMode="gray">
          <a:xfrm>
            <a:off x="6177596" y="273883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9" name="TextBox 58"/>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36" name="Chevron 123">
            <a:hlinkClick r:id="rId8" action="ppaction://hlinksldjump"/>
          </p:cNvPr>
          <p:cNvSpPr>
            <a:spLocks noChangeArrowheads="1"/>
          </p:cNvSpPr>
          <p:nvPr/>
        </p:nvSpPr>
        <p:spPr bwMode="auto">
          <a:xfrm>
            <a:off x="53526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38" name="Chevron 123">
            <a:hlinkClick r:id="rId9" action="ppaction://hlinksldjump"/>
          </p:cNvPr>
          <p:cNvSpPr>
            <a:spLocks noChangeArrowheads="1"/>
          </p:cNvSpPr>
          <p:nvPr/>
        </p:nvSpPr>
        <p:spPr bwMode="auto">
          <a:xfrm>
            <a:off x="137993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39"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0" name="Chevron 123">
            <a:hlinkClick r:id="rId10" action="ppaction://hlinksldjump"/>
          </p:cNvPr>
          <p:cNvSpPr>
            <a:spLocks noChangeArrowheads="1"/>
          </p:cNvSpPr>
          <p:nvPr/>
        </p:nvSpPr>
        <p:spPr bwMode="auto">
          <a:xfrm>
            <a:off x="2218157" y="21018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41" name="Freeform 69"/>
          <p:cNvSpPr>
            <a:spLocks noChangeArrowheads="1"/>
          </p:cNvSpPr>
          <p:nvPr/>
        </p:nvSpPr>
        <p:spPr bwMode="auto">
          <a:xfrm>
            <a:off x="2879837" y="28398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2" name="Chevron 123">
            <a:hlinkClick r:id="rId11" action="ppaction://hlinksldjump"/>
          </p:cNvPr>
          <p:cNvSpPr>
            <a:spLocks noChangeArrowheads="1"/>
          </p:cNvSpPr>
          <p:nvPr/>
        </p:nvSpPr>
        <p:spPr bwMode="auto">
          <a:xfrm>
            <a:off x="3051744"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3" name="Freeform 69"/>
          <p:cNvSpPr>
            <a:spLocks noChangeArrowheads="1"/>
          </p:cNvSpPr>
          <p:nvPr/>
        </p:nvSpPr>
        <p:spPr bwMode="auto">
          <a:xfrm>
            <a:off x="3717060"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4" name="Chevron 123">
            <a:hlinkClick r:id="rId12" action="ppaction://hlinksldjump"/>
          </p:cNvPr>
          <p:cNvSpPr>
            <a:spLocks noChangeArrowheads="1"/>
          </p:cNvSpPr>
          <p:nvPr/>
        </p:nvSpPr>
        <p:spPr bwMode="auto">
          <a:xfrm>
            <a:off x="3896252"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45" name="Chevron 123">
            <a:hlinkClick r:id="rId13" action="ppaction://hlinksldjump"/>
          </p:cNvPr>
          <p:cNvSpPr>
            <a:spLocks noChangeArrowheads="1"/>
          </p:cNvSpPr>
          <p:nvPr/>
        </p:nvSpPr>
        <p:spPr bwMode="auto">
          <a:xfrm>
            <a:off x="6515450"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6" name="Freeform 69"/>
          <p:cNvSpPr>
            <a:spLocks noChangeArrowheads="1"/>
          </p:cNvSpPr>
          <p:nvPr/>
        </p:nvSpPr>
        <p:spPr bwMode="auto">
          <a:xfrm>
            <a:off x="7180933"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8" name="Freeform 69"/>
          <p:cNvSpPr>
            <a:spLocks noChangeArrowheads="1"/>
          </p:cNvSpPr>
          <p:nvPr/>
        </p:nvSpPr>
        <p:spPr bwMode="auto">
          <a:xfrm>
            <a:off x="6300560" y="310472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69" name="Group 47"/>
          <p:cNvGrpSpPr/>
          <p:nvPr/>
        </p:nvGrpSpPr>
        <p:grpSpPr>
          <a:xfrm>
            <a:off x="7709046" y="1152671"/>
            <a:ext cx="1174410" cy="309466"/>
            <a:chOff x="7269479" y="1173773"/>
            <a:chExt cx="1174410" cy="309466"/>
          </a:xfrm>
        </p:grpSpPr>
        <p:pic>
          <p:nvPicPr>
            <p:cNvPr id="70" name="Picture 2" descr="\\dwdfkps\KPS\100_Public\Graphics\Pictogram-Library\2011-Visual-Style\60X60-PNGs\SelfService_60px.png"/>
            <p:cNvPicPr>
              <a:picLocks noChangeAspect="1" noChangeArrowheads="1"/>
            </p:cNvPicPr>
            <p:nvPr/>
          </p:nvPicPr>
          <p:blipFill>
            <a:blip r:embed="rId14" cstate="print"/>
            <a:srcRect/>
            <a:stretch>
              <a:fillRect/>
            </a:stretch>
          </p:blipFill>
          <p:spPr bwMode="auto">
            <a:xfrm>
              <a:off x="7269479" y="1173773"/>
              <a:ext cx="282233" cy="282233"/>
            </a:xfrm>
            <a:prstGeom prst="rect">
              <a:avLst/>
            </a:prstGeom>
            <a:noFill/>
          </p:spPr>
        </p:pic>
        <p:sp>
          <p:nvSpPr>
            <p:cNvPr id="7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the project invoice requests have been released. In this case, these invoice requests are transferred automatically to a released invoice, which is sent using business-to-business communication to the customer (here: buying company) and passed to Cash Flow Management.</a:t>
            </a:r>
          </a:p>
          <a:p>
            <a:pPr marL="228600" lvl="1" indent="-114300">
              <a:spcBef>
                <a:spcPts val="200"/>
              </a:spcBef>
              <a:buFont typeface="Arial" charset="0"/>
              <a:buChar char="•"/>
            </a:pPr>
            <a:endParaRPr lang="en-US" sz="900" dirty="0"/>
          </a:p>
        </p:txBody>
      </p:sp>
      <p:sp>
        <p:nvSpPr>
          <p:cNvPr id="87" name="TextBox 59">
            <a:hlinkClick r:id="rId6" action="ppaction://hlinksldjump"/>
          </p:cNvPr>
          <p:cNvSpPr txBox="1">
            <a:spLocks noChangeArrowheads="1"/>
          </p:cNvSpPr>
          <p:nvPr/>
        </p:nvSpPr>
        <p:spPr bwMode="auto">
          <a:xfrm>
            <a:off x="6237229" y="1786605"/>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5" name="TextBox 5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3"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7"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grpSp>
        <p:nvGrpSpPr>
          <p:cNvPr id="58" name="Group 57"/>
          <p:cNvGrpSpPr/>
          <p:nvPr/>
        </p:nvGrpSpPr>
        <p:grpSpPr>
          <a:xfrm>
            <a:off x="6897228" y="4545083"/>
            <a:ext cx="386416" cy="384494"/>
            <a:chOff x="6897228" y="4545083"/>
            <a:chExt cx="386416" cy="384494"/>
          </a:xfrm>
        </p:grpSpPr>
        <p:sp>
          <p:nvSpPr>
            <p:cNvPr id="60" name="Oval 59"/>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82" name="Picture 3"/>
            <p:cNvPicPr>
              <a:picLocks noChangeAspect="1" noChangeArrowheads="1"/>
            </p:cNvPicPr>
            <p:nvPr/>
          </p:nvPicPr>
          <p:blipFill>
            <a:blip r:embed="rId19" cstate="print"/>
            <a:srcRect/>
            <a:stretch>
              <a:fillRect/>
            </a:stretch>
          </p:blipFill>
          <p:spPr bwMode="auto">
            <a:xfrm>
              <a:off x="6962400" y="4626600"/>
              <a:ext cx="256500" cy="226200"/>
            </a:xfrm>
            <a:prstGeom prst="rect">
              <a:avLst/>
            </a:prstGeom>
            <a:noFill/>
            <a:ln w="9525">
              <a:noFill/>
              <a:miter lim="800000"/>
              <a:headEnd/>
              <a:tailEnd/>
            </a:ln>
          </p:spPr>
        </p:pic>
      </p:grpSp>
      <p:pic>
        <p:nvPicPr>
          <p:cNvPr id="84"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grpSp>
        <p:nvGrpSpPr>
          <p:cNvPr id="5" name="Group 4"/>
          <p:cNvGrpSpPr/>
          <p:nvPr/>
        </p:nvGrpSpPr>
        <p:grpSpPr>
          <a:xfrm>
            <a:off x="6907213" y="4502150"/>
            <a:ext cx="407987" cy="407988"/>
            <a:chOff x="6907213" y="4502150"/>
            <a:chExt cx="407987" cy="407988"/>
          </a:xfrm>
        </p:grpSpPr>
        <p:pic>
          <p:nvPicPr>
            <p:cNvPr id="117" name="Picture 102" descr="47"/>
            <p:cNvPicPr>
              <a:picLocks noChangeAspect="1" noChangeArrowheads="1"/>
            </p:cNvPicPr>
            <p:nvPr/>
          </p:nvPicPr>
          <p:blipFill>
            <a:blip r:embed="rId8" cstate="print"/>
            <a:srcRect/>
            <a:stretch>
              <a:fillRect/>
            </a:stretch>
          </p:blipFill>
          <p:spPr bwMode="auto">
            <a:xfrm>
              <a:off x="6923088" y="4518025"/>
              <a:ext cx="384175" cy="384175"/>
            </a:xfrm>
            <a:prstGeom prst="rect">
              <a:avLst/>
            </a:prstGeom>
            <a:noFill/>
            <a:ln w="9525">
              <a:noFill/>
              <a:miter lim="800000"/>
              <a:headEnd/>
              <a:tailEnd/>
            </a:ln>
          </p:spPr>
        </p:pic>
        <p:sp>
          <p:nvSpPr>
            <p:cNvPr id="118" name="AutoShape 103"/>
            <p:cNvSpPr>
              <a:spLocks noChangeArrowheads="1"/>
            </p:cNvSpPr>
            <p:nvPr/>
          </p:nvSpPr>
          <p:spPr bwMode="auto">
            <a:xfrm>
              <a:off x="6907213" y="4502150"/>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59" name="TextBox 58"/>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45" name="Chevron 123">
            <a:hlinkClick r:id="rId9" action="ppaction://hlinksldjump"/>
          </p:cNvPr>
          <p:cNvSpPr>
            <a:spLocks noChangeArrowheads="1"/>
          </p:cNvSpPr>
          <p:nvPr/>
        </p:nvSpPr>
        <p:spPr bwMode="auto">
          <a:xfrm>
            <a:off x="62636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46" name="Text Box 129"/>
          <p:cNvSpPr txBox="1">
            <a:spLocks noChangeArrowheads="1"/>
          </p:cNvSpPr>
          <p:nvPr/>
        </p:nvSpPr>
        <p:spPr bwMode="auto">
          <a:xfrm>
            <a:off x="250392"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8" name="Chevron 123">
            <a:hlinkClick r:id="rId10" action="ppaction://hlinksldjump"/>
          </p:cNvPr>
          <p:cNvSpPr>
            <a:spLocks noChangeArrowheads="1"/>
          </p:cNvSpPr>
          <p:nvPr/>
        </p:nvSpPr>
        <p:spPr bwMode="auto">
          <a:xfrm>
            <a:off x="1464594" y="21018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61" name="Freeform 69"/>
          <p:cNvSpPr>
            <a:spLocks noChangeArrowheads="1"/>
          </p:cNvSpPr>
          <p:nvPr/>
        </p:nvSpPr>
        <p:spPr bwMode="auto">
          <a:xfrm>
            <a:off x="2126274" y="28398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2" name="Chevron 123">
            <a:hlinkClick r:id="rId11" action="ppaction://hlinksldjump"/>
          </p:cNvPr>
          <p:cNvSpPr>
            <a:spLocks noChangeArrowheads="1"/>
          </p:cNvSpPr>
          <p:nvPr/>
        </p:nvSpPr>
        <p:spPr bwMode="auto">
          <a:xfrm>
            <a:off x="2298181"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63" name="Freeform 69"/>
          <p:cNvSpPr>
            <a:spLocks noChangeArrowheads="1"/>
          </p:cNvSpPr>
          <p:nvPr/>
        </p:nvSpPr>
        <p:spPr bwMode="auto">
          <a:xfrm>
            <a:off x="2963497"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Chevron 123">
            <a:hlinkClick r:id="rId12" action="ppaction://hlinksldjump"/>
          </p:cNvPr>
          <p:cNvSpPr>
            <a:spLocks noChangeArrowheads="1"/>
          </p:cNvSpPr>
          <p:nvPr/>
        </p:nvSpPr>
        <p:spPr bwMode="auto">
          <a:xfrm>
            <a:off x="3142689"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65" name="Chevron 123">
            <a:hlinkClick r:id="rId13" action="ppaction://hlinksldjump"/>
          </p:cNvPr>
          <p:cNvSpPr>
            <a:spLocks noChangeArrowheads="1"/>
          </p:cNvSpPr>
          <p:nvPr/>
        </p:nvSpPr>
        <p:spPr bwMode="auto">
          <a:xfrm>
            <a:off x="3977542"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8" name="Freeform 69">
            <a:hlinkClick r:id="rId14" action="ppaction://hlinksldjump" tooltip="Process is relevant for accounting"/>
          </p:cNvPr>
          <p:cNvSpPr>
            <a:spLocks noChangeArrowheads="1"/>
          </p:cNvSpPr>
          <p:nvPr/>
        </p:nvSpPr>
        <p:spPr bwMode="auto">
          <a:xfrm>
            <a:off x="5470299" y="195010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69" name="Chevron 45"/>
          <p:cNvSpPr>
            <a:spLocks noChangeArrowheads="1"/>
          </p:cNvSpPr>
          <p:nvPr/>
        </p:nvSpPr>
        <p:spPr bwMode="auto">
          <a:xfrm>
            <a:off x="4753719" y="1848638"/>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70" name="Freeform 69"/>
          <p:cNvSpPr>
            <a:spLocks noChangeArrowheads="1"/>
          </p:cNvSpPr>
          <p:nvPr/>
        </p:nvSpPr>
        <p:spPr bwMode="auto">
          <a:xfrm>
            <a:off x="7789659" y="3101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70"/>
          <p:cNvSpPr>
            <a:spLocks noChangeArrowheads="1"/>
          </p:cNvSpPr>
          <p:nvPr>
            <p:custDataLst>
              <p:tags r:id="rId1"/>
            </p:custDataLst>
          </p:nvPr>
        </p:nvSpPr>
        <p:spPr bwMode="auto">
          <a:xfrm>
            <a:off x="720359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72" name="Chevron 71"/>
          <p:cNvSpPr>
            <a:spLocks noChangeArrowheads="1"/>
          </p:cNvSpPr>
          <p:nvPr>
            <p:custDataLst>
              <p:tags r:id="rId2"/>
            </p:custDataLst>
          </p:nvPr>
        </p:nvSpPr>
        <p:spPr bwMode="auto">
          <a:xfrm>
            <a:off x="642874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73" name="Chevron 72"/>
          <p:cNvSpPr>
            <a:spLocks noChangeArrowheads="1"/>
          </p:cNvSpPr>
          <p:nvPr>
            <p:custDataLst>
              <p:tags r:id="rId3"/>
            </p:custDataLst>
          </p:nvPr>
        </p:nvSpPr>
        <p:spPr bwMode="auto">
          <a:xfrm>
            <a:off x="565389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74" name="Chevron 73"/>
          <p:cNvSpPr>
            <a:spLocks noChangeArrowheads="1"/>
          </p:cNvSpPr>
          <p:nvPr>
            <p:custDataLst>
              <p:tags r:id="rId4"/>
            </p:custDataLst>
          </p:nvPr>
        </p:nvSpPr>
        <p:spPr bwMode="auto">
          <a:xfrm>
            <a:off x="487904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75" name="TextBox 59">
            <a:hlinkClick r:id="rId14" action="ppaction://hlinksldjump" tooltip="Close"/>
          </p:cNvPr>
          <p:cNvSpPr txBox="1">
            <a:spLocks noChangeArrowheads="1"/>
          </p:cNvSpPr>
          <p:nvPr/>
        </p:nvSpPr>
        <p:spPr bwMode="auto">
          <a:xfrm>
            <a:off x="7726546" y="1802631"/>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6" name="Oval 75">
            <a:hlinkClick r:id="rId15" action="ppaction://hlinksldjump" tooltip="The accountant enters a payment advice received from the customer or supplier upon payment of an invoice or credit memo."/>
          </p:cNvPr>
          <p:cNvSpPr>
            <a:spLocks noChangeAspect="1"/>
          </p:cNvSpPr>
          <p:nvPr/>
        </p:nvSpPr>
        <p:spPr bwMode="gray">
          <a:xfrm>
            <a:off x="5472005"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5"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246029"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77">
            <a:hlinkClick r:id="rId15"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020053"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5" action="ppaction://hlinksldjump" tooltip="The system clears the payment if the items were selected previously. Otherwise, the system generates a task for the accountant to clear."/>
          </p:cNvPr>
          <p:cNvSpPr>
            <a:spLocks noChangeAspect="1"/>
          </p:cNvSpPr>
          <p:nvPr/>
        </p:nvSpPr>
        <p:spPr bwMode="gray">
          <a:xfrm>
            <a:off x="7794076"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Rectangle 77"/>
          <p:cNvSpPr>
            <a:spLocks noChangeArrowheads="1"/>
          </p:cNvSpPr>
          <p:nvPr/>
        </p:nvSpPr>
        <p:spPr bwMode="auto">
          <a:xfrm>
            <a:off x="4923983" y="2959251"/>
            <a:ext cx="206683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6" action="ppaction://hlinksldjump"/>
              </a:rPr>
              <a:t>Click here </a:t>
            </a:r>
            <a:r>
              <a:rPr lang="en-US" sz="900" dirty="0">
                <a:solidFill>
                  <a:schemeClr val="bg1"/>
                </a:solidFill>
                <a:latin typeface="BentonSans Regular"/>
                <a:cs typeface="BentonSans Regular"/>
              </a:rPr>
              <a:t>to display process variants</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sp>
        <p:nvSpPr>
          <p:cNvPr id="53" name="TextBox 5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85"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6" name="Picture 55"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pic>
        <p:nvPicPr>
          <p:cNvPr id="57"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pic>
        <p:nvPicPr>
          <p:cNvPr id="85" name="Picture 84"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59" name="TextBox 58"/>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Process Details: Processing Receivables and Payments</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995418"/>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It is also possible to upload credit card statements to pre-confirm payments. When the payments are credited to the company's bank account, the bank statement is entered in the system, either uploaded electronically or entered manually, before being confirmed. If payments are initiated externally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grpSp>
        <p:nvGrpSpPr>
          <p:cNvPr id="4" name="Group 101"/>
          <p:cNvGrpSpPr>
            <a:grpSpLocks/>
          </p:cNvGrpSpPr>
          <p:nvPr/>
        </p:nvGrpSpPr>
        <p:grpSpPr bwMode="auto">
          <a:xfrm>
            <a:off x="6907213" y="4502150"/>
            <a:ext cx="407987" cy="407988"/>
            <a:chOff x="166" y="1822"/>
            <a:chExt cx="257" cy="257"/>
          </a:xfrm>
        </p:grpSpPr>
        <p:pic>
          <p:nvPicPr>
            <p:cNvPr id="117" name="Picture 102" descr="47"/>
            <p:cNvPicPr>
              <a:picLocks noChangeAspect="1" noChangeArrowheads="1"/>
            </p:cNvPicPr>
            <p:nvPr/>
          </p:nvPicPr>
          <p:blipFill>
            <a:blip r:embed="rId10" cstate="print"/>
            <a:srcRect/>
            <a:stretch>
              <a:fillRect/>
            </a:stretch>
          </p:blipFill>
          <p:spPr bwMode="auto">
            <a:xfrm>
              <a:off x="176" y="1832"/>
              <a:ext cx="242" cy="242"/>
            </a:xfrm>
            <a:prstGeom prst="rect">
              <a:avLst/>
            </a:prstGeom>
            <a:noFill/>
            <a:ln w="9525">
              <a:noFill/>
              <a:miter lim="800000"/>
              <a:headEnd/>
              <a:tailEnd/>
            </a:ln>
          </p:spPr>
        </p:pic>
        <p:sp>
          <p:nvSpPr>
            <p:cNvPr id="118" name="AutoShape 103"/>
            <p:cNvSpPr>
              <a:spLocks noChangeArrowheads="1"/>
            </p:cNvSpPr>
            <p:nvPr/>
          </p:nvSpPr>
          <p:spPr bwMode="auto">
            <a:xfrm>
              <a:off x="166" y="182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72" name="TextBox 71"/>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63" name="Chevron 123">
            <a:hlinkClick r:id="rId11" action="ppaction://hlinksldjump"/>
          </p:cNvPr>
          <p:cNvSpPr>
            <a:spLocks noChangeArrowheads="1"/>
          </p:cNvSpPr>
          <p:nvPr/>
        </p:nvSpPr>
        <p:spPr bwMode="auto">
          <a:xfrm>
            <a:off x="626367"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64" name="Text Box 129"/>
          <p:cNvSpPr txBox="1">
            <a:spLocks noChangeArrowheads="1"/>
          </p:cNvSpPr>
          <p:nvPr/>
        </p:nvSpPr>
        <p:spPr bwMode="auto">
          <a:xfrm>
            <a:off x="250392"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5" name="Chevron 123">
            <a:hlinkClick r:id="rId12" action="ppaction://hlinksldjump"/>
          </p:cNvPr>
          <p:cNvSpPr>
            <a:spLocks noChangeArrowheads="1"/>
          </p:cNvSpPr>
          <p:nvPr/>
        </p:nvSpPr>
        <p:spPr bwMode="auto">
          <a:xfrm>
            <a:off x="1464594" y="210181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73" name="Freeform 69"/>
          <p:cNvSpPr>
            <a:spLocks noChangeArrowheads="1"/>
          </p:cNvSpPr>
          <p:nvPr/>
        </p:nvSpPr>
        <p:spPr bwMode="auto">
          <a:xfrm>
            <a:off x="2126274" y="28398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4" name="Chevron 123">
            <a:hlinkClick r:id="rId13" action="ppaction://hlinksldjump"/>
          </p:cNvPr>
          <p:cNvSpPr>
            <a:spLocks noChangeArrowheads="1"/>
          </p:cNvSpPr>
          <p:nvPr/>
        </p:nvSpPr>
        <p:spPr bwMode="auto">
          <a:xfrm>
            <a:off x="2298181"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75" name="Freeform 69"/>
          <p:cNvSpPr>
            <a:spLocks noChangeArrowheads="1"/>
          </p:cNvSpPr>
          <p:nvPr/>
        </p:nvSpPr>
        <p:spPr bwMode="auto">
          <a:xfrm>
            <a:off x="2963497"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Chevron 123">
            <a:hlinkClick r:id="rId14" action="ppaction://hlinksldjump"/>
          </p:cNvPr>
          <p:cNvSpPr>
            <a:spLocks noChangeArrowheads="1"/>
          </p:cNvSpPr>
          <p:nvPr/>
        </p:nvSpPr>
        <p:spPr bwMode="auto">
          <a:xfrm>
            <a:off x="3142689"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77" name="Chevron 123">
            <a:hlinkClick r:id="rId15" action="ppaction://hlinksldjump"/>
          </p:cNvPr>
          <p:cNvSpPr>
            <a:spLocks noChangeArrowheads="1"/>
          </p:cNvSpPr>
          <p:nvPr/>
        </p:nvSpPr>
        <p:spPr bwMode="auto">
          <a:xfrm>
            <a:off x="3977542"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11" name="Chevron 45"/>
          <p:cNvSpPr>
            <a:spLocks noChangeArrowheads="1"/>
          </p:cNvSpPr>
          <p:nvPr/>
        </p:nvSpPr>
        <p:spPr bwMode="auto">
          <a:xfrm>
            <a:off x="4753719" y="1848638"/>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112" name="Freeform 69">
            <a:hlinkClick r:id="rId16" action="ppaction://hlinksldjump" tooltip="Process is relevant for accounting"/>
          </p:cNvPr>
          <p:cNvSpPr>
            <a:spLocks noChangeArrowheads="1"/>
          </p:cNvSpPr>
          <p:nvPr/>
        </p:nvSpPr>
        <p:spPr bwMode="auto">
          <a:xfrm>
            <a:off x="7798285" y="311018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a:p>
        </p:txBody>
      </p:sp>
      <p:sp>
        <p:nvSpPr>
          <p:cNvPr id="113" name="Chevron 112"/>
          <p:cNvSpPr>
            <a:spLocks noChangeArrowheads="1"/>
          </p:cNvSpPr>
          <p:nvPr>
            <p:custDataLst>
              <p:tags r:id="rId1"/>
            </p:custDataLst>
          </p:nvPr>
        </p:nvSpPr>
        <p:spPr bwMode="auto">
          <a:xfrm>
            <a:off x="720359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115" name="Chevron 114"/>
          <p:cNvSpPr>
            <a:spLocks noChangeArrowheads="1"/>
          </p:cNvSpPr>
          <p:nvPr>
            <p:custDataLst>
              <p:tags r:id="rId2"/>
            </p:custDataLst>
          </p:nvPr>
        </p:nvSpPr>
        <p:spPr bwMode="auto">
          <a:xfrm>
            <a:off x="642874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16" name="Chevron 115"/>
          <p:cNvSpPr>
            <a:spLocks noChangeArrowheads="1"/>
          </p:cNvSpPr>
          <p:nvPr>
            <p:custDataLst>
              <p:tags r:id="rId3"/>
            </p:custDataLst>
          </p:nvPr>
        </p:nvSpPr>
        <p:spPr bwMode="auto">
          <a:xfrm>
            <a:off x="565389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a bank statement</a:t>
            </a:r>
          </a:p>
        </p:txBody>
      </p:sp>
      <p:sp>
        <p:nvSpPr>
          <p:cNvPr id="119" name="Chevron 118"/>
          <p:cNvSpPr>
            <a:spLocks noChangeArrowheads="1"/>
          </p:cNvSpPr>
          <p:nvPr>
            <p:custDataLst>
              <p:tags r:id="rId4"/>
            </p:custDataLst>
          </p:nvPr>
        </p:nvSpPr>
        <p:spPr bwMode="auto">
          <a:xfrm>
            <a:off x="4879044" y="215603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Enter a remittance advice</a:t>
            </a:r>
            <a:endParaRPr lang="en-US" sz="800" dirty="0">
              <a:solidFill>
                <a:srgbClr val="404040"/>
              </a:solidFill>
            </a:endParaRPr>
          </a:p>
        </p:txBody>
      </p:sp>
      <p:sp>
        <p:nvSpPr>
          <p:cNvPr id="121" name="Oval 120">
            <a:hlinkClick r:id="rId17" action="ppaction://hlinksldjump" tooltip="The accountant enters a payment advice received from the customer or supplier upon payment of an invoice or credit memo."/>
          </p:cNvPr>
          <p:cNvSpPr>
            <a:spLocks noChangeAspect="1"/>
          </p:cNvSpPr>
          <p:nvPr/>
        </p:nvSpPr>
        <p:spPr bwMode="gray">
          <a:xfrm>
            <a:off x="5472005"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2" name="Oval 121">
            <a:hlinkClick r:id="rId17"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6246029"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3" name="Oval 122">
            <a:hlinkClick r:id="rId17"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7020053"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4" name="Oval 123">
            <a:hlinkClick r:id="rId17" action="ppaction://hlinksldjump" tooltip="The system clears the payment if the items were selected previously. Otherwise, the system generates a task for the accountant to clear."/>
          </p:cNvPr>
          <p:cNvSpPr>
            <a:spLocks noChangeAspect="1"/>
          </p:cNvSpPr>
          <p:nvPr/>
        </p:nvSpPr>
        <p:spPr bwMode="gray">
          <a:xfrm>
            <a:off x="7794076" y="275571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5" name="Freeform 69"/>
          <p:cNvSpPr>
            <a:spLocks noChangeArrowheads="1"/>
          </p:cNvSpPr>
          <p:nvPr/>
        </p:nvSpPr>
        <p:spPr bwMode="auto">
          <a:xfrm>
            <a:off x="7789659" y="310155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6" name="Chevron 55"/>
          <p:cNvSpPr>
            <a:spLocks noChangeArrowheads="1"/>
          </p:cNvSpPr>
          <p:nvPr/>
        </p:nvSpPr>
        <p:spPr bwMode="auto">
          <a:xfrm>
            <a:off x="4768959" y="3223026"/>
            <a:ext cx="3130650" cy="217390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52000">
              <a:spcBef>
                <a:spcPts val="300"/>
              </a:spcBef>
            </a:pPr>
            <a:r>
              <a:rPr lang="en-US" sz="900" dirty="0"/>
              <a:t>Processing Externally-Initiated Payments by Incoming Check</a:t>
            </a:r>
          </a:p>
          <a:p>
            <a:pPr marL="252000">
              <a:spcBef>
                <a:spcPts val="300"/>
              </a:spcBef>
            </a:pPr>
            <a:r>
              <a:rPr lang="en-US" sz="900" dirty="0"/>
              <a:t>Processing Externally-Initiated Payments by Incoming Check with Lockbox</a:t>
            </a:r>
          </a:p>
          <a:p>
            <a:pPr marL="252000">
              <a:spcBef>
                <a:spcPts val="300"/>
              </a:spcBef>
            </a:pPr>
            <a:r>
              <a:rPr lang="en-US" sz="900" dirty="0"/>
              <a:t>Processing Externally-Initiated Payments by Multiple Incoming Checks</a:t>
            </a:r>
          </a:p>
          <a:p>
            <a:pPr marL="252000">
              <a:spcBef>
                <a:spcPts val="300"/>
              </a:spcBef>
            </a:pPr>
            <a:r>
              <a:rPr lang="en-US" sz="900" dirty="0"/>
              <a:t>Processing Incoming Payments by Bill of Exchange</a:t>
            </a:r>
          </a:p>
          <a:p>
            <a:pPr marL="252000">
              <a:spcBef>
                <a:spcPts val="300"/>
              </a:spcBef>
            </a:pPr>
            <a:r>
              <a:rPr lang="en-US" sz="900" dirty="0"/>
              <a:t>Processing Incoming Payments with Petty Cash</a:t>
            </a:r>
          </a:p>
          <a:p>
            <a:pPr marL="252000">
              <a:spcBef>
                <a:spcPts val="300"/>
              </a:spcBef>
            </a:pPr>
            <a:r>
              <a:rPr lang="en-US" sz="900" dirty="0"/>
              <a:t>Processing Internally-Initiated Payments by Credit Card</a:t>
            </a:r>
          </a:p>
          <a:p>
            <a:pPr marL="252000">
              <a:spcBef>
                <a:spcPts val="300"/>
              </a:spcBef>
            </a:pPr>
            <a:r>
              <a:rPr lang="en-US" sz="900" dirty="0"/>
              <a:t>Processing Internally-Initiated Payments by Direct Debit</a:t>
            </a:r>
          </a:p>
          <a:p>
            <a:pPr marL="252000">
              <a:spcBef>
                <a:spcPts val="300"/>
              </a:spcBef>
            </a:pPr>
            <a:r>
              <a:rPr lang="en-US" sz="900" dirty="0"/>
              <a:t>Processing Receivables and Payments with Accounts Maintenance</a:t>
            </a:r>
          </a:p>
        </p:txBody>
      </p:sp>
      <p:sp>
        <p:nvSpPr>
          <p:cNvPr id="127" name="Oval 126">
            <a:hlinkClick r:id="rId17" action="ppaction://hlinksldjump" tooltip="The Processing Receivables and Payments with Accounts Maintenance - Standard Variant process variant enables you to monitor customer accounts on a regular basis. You can clear any remaining open items and write off small differences manually."/>
          </p:cNvPr>
          <p:cNvSpPr>
            <a:spLocks noChangeAspect="1"/>
          </p:cNvSpPr>
          <p:nvPr/>
        </p:nvSpPr>
        <p:spPr bwMode="gray">
          <a:xfrm>
            <a:off x="4848021" y="489803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8" name="Oval 127">
            <a:hlinkClick r:id="rId17"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4848021" y="472867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29" name="Oval 128">
            <a:hlinkClick r:id="rId17"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4848021" y="456162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0" name="Oval 129">
            <a:hlinkClick r:id="rId17" action="ppaction://hlinksldjump" tooltip="The Processing Incoming Payments with Petty Cash process variant enables customer invoices to be paid in cash."/>
          </p:cNvPr>
          <p:cNvSpPr>
            <a:spLocks noChangeAspect="1"/>
          </p:cNvSpPr>
          <p:nvPr/>
        </p:nvSpPr>
        <p:spPr bwMode="gray">
          <a:xfrm>
            <a:off x="4848021" y="437563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1" name="Oval 130">
            <a:hlinkClick r:id="rId17" action="ppaction://hlinksldjump" tooltip="The Processing Incoming Payments by Bill of Exchange process variant allows you to process different types of bills of exchange."/>
          </p:cNvPr>
          <p:cNvSpPr>
            <a:spLocks noChangeAspect="1"/>
          </p:cNvSpPr>
          <p:nvPr/>
        </p:nvSpPr>
        <p:spPr bwMode="gray">
          <a:xfrm>
            <a:off x="4848021" y="420723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2" name="Oval 131">
            <a:hlinkClick r:id="rId17"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4848021" y="387760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3" name="Oval 132">
            <a:hlinkClick r:id="rId17"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4848021" y="357755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4" name="Oval 133">
            <a:hlinkClick r:id="rId17"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4848021" y="327518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35" name="Rectangle 77"/>
          <p:cNvSpPr>
            <a:spLocks noChangeArrowheads="1"/>
          </p:cNvSpPr>
          <p:nvPr/>
        </p:nvSpPr>
        <p:spPr bwMode="auto">
          <a:xfrm>
            <a:off x="4899045" y="2960464"/>
            <a:ext cx="1916156"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8" action="ppaction://hlinksldjump"/>
              </a:rPr>
              <a:t>Click here </a:t>
            </a:r>
            <a:r>
              <a:rPr lang="en-US" sz="900" dirty="0">
                <a:solidFill>
                  <a:schemeClr val="bg1"/>
                </a:solidFill>
                <a:latin typeface="BentonSans Regular"/>
                <a:cs typeface="BentonSans Regular"/>
              </a:rPr>
              <a:t>to hide process variants</a:t>
            </a:r>
          </a:p>
        </p:txBody>
      </p:sp>
      <p:sp>
        <p:nvSpPr>
          <p:cNvPr id="62" name="TextBox 6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6" name="Picture 65"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8"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09641" y="5844066"/>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9" name="Picture 7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sp>
        <p:nvSpPr>
          <p:cNvPr id="87" name="TextBox 59">
            <a:hlinkClick r:id="rId16" action="ppaction://hlinksldjump" tooltip="Close"/>
          </p:cNvPr>
          <p:cNvSpPr txBox="1">
            <a:spLocks noChangeArrowheads="1"/>
          </p:cNvSpPr>
          <p:nvPr/>
        </p:nvSpPr>
        <p:spPr bwMode="auto">
          <a:xfrm>
            <a:off x="7726546" y="1802631"/>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69" name="TextBox 68"/>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Process Details: Processing Supplier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System</a:t>
            </a: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Supplier Invoicing</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5" name="Chevron 44"/>
          <p:cNvSpPr>
            <a:spLocks noChangeArrowheads="1"/>
          </p:cNvSpPr>
          <p:nvPr/>
        </p:nvSpPr>
        <p:spPr bwMode="auto">
          <a:xfrm>
            <a:off x="5325632" y="1861650"/>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Supplier Invoices</a:t>
            </a:r>
          </a:p>
        </p:txBody>
      </p:sp>
      <p:sp>
        <p:nvSpPr>
          <p:cNvPr id="86" name="Chevron 85"/>
          <p:cNvSpPr>
            <a:spLocks noChangeArrowheads="1"/>
          </p:cNvSpPr>
          <p:nvPr>
            <p:custDataLst>
              <p:tags r:id="rId1"/>
            </p:custDataLst>
          </p:nvPr>
        </p:nvSpPr>
        <p:spPr bwMode="auto">
          <a:xfrm>
            <a:off x="5461821" y="217620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supplier invoice</a:t>
            </a:r>
          </a:p>
        </p:txBody>
      </p:sp>
      <p:sp>
        <p:nvSpPr>
          <p:cNvPr id="87" name="Chevron 86"/>
          <p:cNvSpPr>
            <a:spLocks noChangeArrowheads="1"/>
          </p:cNvSpPr>
          <p:nvPr>
            <p:custDataLst>
              <p:tags r:id="rId2"/>
            </p:custDataLst>
          </p:nvPr>
        </p:nvSpPr>
        <p:spPr bwMode="auto">
          <a:xfrm>
            <a:off x="6248626" y="217620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Resolve a supplier invoice exception</a:t>
            </a:r>
          </a:p>
        </p:txBody>
      </p:sp>
      <p:sp>
        <p:nvSpPr>
          <p:cNvPr id="92" name="Chevron 91"/>
          <p:cNvSpPr>
            <a:spLocks noChangeArrowheads="1"/>
          </p:cNvSpPr>
          <p:nvPr>
            <p:custDataLst>
              <p:tags r:id="rId3"/>
            </p:custDataLst>
          </p:nvPr>
        </p:nvSpPr>
        <p:spPr bwMode="auto">
          <a:xfrm>
            <a:off x="7035432" y="217620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supplier invoice</a:t>
            </a:r>
          </a:p>
        </p:txBody>
      </p:sp>
      <p:sp>
        <p:nvSpPr>
          <p:cNvPr id="93" name="Oval 92">
            <a:hlinkClick r:id="rId8" action="ppaction://hlinksldjump" tooltip="The accountant enters a supplier invoice with reference to a purchase order and attempts to post the supplier invoice. If the supplier invoice is consistent, the invoice data is correct, and no approval is required, the supplier invoice gets posted."/>
          </p:cNvPr>
          <p:cNvSpPr>
            <a:spLocks noChangeAspect="1"/>
          </p:cNvSpPr>
          <p:nvPr/>
        </p:nvSpPr>
        <p:spPr bwMode="gray">
          <a:xfrm>
            <a:off x="6048284" y="27507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4" name="Oval 93">
            <a:hlinkClick r:id="rId8" action="ppaction://hlinksldjump" tooltip="If a supplier invoice that is due to be posted has one or more exceptions, the accountant needs to resolve these exceptions. Once you have resolved all exceptions and if no approval is required, your supplier invoice can be posted."/>
          </p:cNvPr>
          <p:cNvSpPr>
            <a:spLocks noChangeAspect="1"/>
          </p:cNvSpPr>
          <p:nvPr/>
        </p:nvSpPr>
        <p:spPr bwMode="gray">
          <a:xfrm>
            <a:off x="6838695" y="276136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5" name="Oval 94">
            <a:hlinkClick r:id="rId8" action="ppaction://hlinksldjump" tooltip="The employee responsible for supplier invoice approvals has a supplier invoice in his or her worklist that needs to be approved. Once the employee responsible for supplier invoice approvals has approved the supplier invoice, it can be posted."/>
          </p:cNvPr>
          <p:cNvSpPr>
            <a:spLocks noChangeAspect="1"/>
          </p:cNvSpPr>
          <p:nvPr/>
        </p:nvSpPr>
        <p:spPr bwMode="gray">
          <a:xfrm>
            <a:off x="7625503" y="27507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0" name="Freeform 69"/>
          <p:cNvSpPr>
            <a:spLocks noChangeArrowheads="1"/>
          </p:cNvSpPr>
          <p:nvPr/>
        </p:nvSpPr>
        <p:spPr bwMode="auto">
          <a:xfrm>
            <a:off x="7632107" y="312421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TextBox 58"/>
          <p:cNvSpPr txBox="1"/>
          <p:nvPr/>
        </p:nvSpPr>
        <p:spPr>
          <a:xfrm>
            <a:off x="107504" y="126876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2" name="Chevron 123">
            <a:hlinkClick r:id="rId9" action="ppaction://hlinksldjump"/>
          </p:cNvPr>
          <p:cNvSpPr>
            <a:spLocks noChangeArrowheads="1"/>
          </p:cNvSpPr>
          <p:nvPr/>
        </p:nvSpPr>
        <p:spPr bwMode="auto">
          <a:xfrm>
            <a:off x="7878637"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4" name="Freeform 69"/>
          <p:cNvSpPr>
            <a:spLocks noChangeArrowheads="1"/>
          </p:cNvSpPr>
          <p:nvPr/>
        </p:nvSpPr>
        <p:spPr bwMode="auto">
          <a:xfrm>
            <a:off x="8544120"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Text Box 129"/>
          <p:cNvSpPr txBox="1">
            <a:spLocks noChangeArrowheads="1"/>
          </p:cNvSpPr>
          <p:nvPr/>
        </p:nvSpPr>
        <p:spPr bwMode="auto">
          <a:xfrm>
            <a:off x="250392"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8" name="Chevron 123">
            <a:hlinkClick r:id="rId10" action="ppaction://hlinksldjump"/>
          </p:cNvPr>
          <p:cNvSpPr>
            <a:spLocks noChangeArrowheads="1"/>
          </p:cNvSpPr>
          <p:nvPr/>
        </p:nvSpPr>
        <p:spPr bwMode="auto">
          <a:xfrm>
            <a:off x="3238715" y="21047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61" name="Freeform 69"/>
          <p:cNvSpPr>
            <a:spLocks noChangeArrowheads="1"/>
          </p:cNvSpPr>
          <p:nvPr/>
        </p:nvSpPr>
        <p:spPr bwMode="auto">
          <a:xfrm>
            <a:off x="3904198" y="28507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14773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a:t>
            </a:r>
            <a:r>
              <a:rPr lang="en-US" sz="900" b="1" dirty="0"/>
              <a:t> Processing Supplier Invoices </a:t>
            </a:r>
            <a:r>
              <a:rPr lang="en-US" sz="900" dirty="0"/>
              <a:t>business process enables you to enter, verify, and post invoices that you received from your supplier (here: selling company) via B2B. An automated invoice-verification process compares all supplier invoices with their corresponding purchase documents, if available.</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also charge supplier invoice items to partner companies, and you can distribute additional costs, such as freight, among all other supplier invoice items.</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When the supplier invoice is complete and correct, you post it. The supplier invoice is then used to pay your suppliers. </a:t>
            </a:r>
          </a:p>
        </p:txBody>
      </p:sp>
      <p:sp>
        <p:nvSpPr>
          <p:cNvPr id="84" name="TextBox 59">
            <a:hlinkClick r:id="rId11" action="ppaction://hlinksldjump" tooltip="Close"/>
          </p:cNvPr>
          <p:cNvSpPr txBox="1">
            <a:spLocks noChangeArrowheads="1"/>
          </p:cNvSpPr>
          <p:nvPr/>
        </p:nvSpPr>
        <p:spPr bwMode="auto">
          <a:xfrm>
            <a:off x="7538111" y="181302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1" name="TextBox 5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Monitor_60px.png"/>
          <p:cNvPicPr>
            <a:picLocks noChangeAspect="1"/>
          </p:cNvPicPr>
          <p:nvPr/>
        </p:nvPicPr>
        <p:blipFill>
          <a:blip r:embed="rId12" cstate="print"/>
          <a:stretch>
            <a:fillRect/>
          </a:stretch>
        </p:blipFill>
        <p:spPr>
          <a:xfrm>
            <a:off x="366739" y="5604137"/>
            <a:ext cx="180000" cy="180000"/>
          </a:xfrm>
          <a:prstGeom prst="rect">
            <a:avLst/>
          </a:prstGeom>
        </p:spPr>
      </p:pic>
      <p:sp>
        <p:nvSpPr>
          <p:cNvPr id="73" name="Rectangle 57">
            <a:hlinkClick r:id="rId13"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7"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3" name="Picture 5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grpSp>
        <p:nvGrpSpPr>
          <p:cNvPr id="56" name="Group 55"/>
          <p:cNvGrpSpPr/>
          <p:nvPr/>
        </p:nvGrpSpPr>
        <p:grpSpPr>
          <a:xfrm>
            <a:off x="6897228" y="4545083"/>
            <a:ext cx="386416" cy="384494"/>
            <a:chOff x="6897228" y="4545083"/>
            <a:chExt cx="386416" cy="384494"/>
          </a:xfrm>
        </p:grpSpPr>
        <p:sp>
          <p:nvSpPr>
            <p:cNvPr id="57" name="Oval 56"/>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58" name="Picture 3"/>
            <p:cNvPicPr>
              <a:picLocks noChangeAspect="1" noChangeArrowheads="1"/>
            </p:cNvPicPr>
            <p:nvPr/>
          </p:nvPicPr>
          <p:blipFill>
            <a:blip r:embed="rId16" cstate="print"/>
            <a:srcRect/>
            <a:stretch>
              <a:fillRect/>
            </a:stretch>
          </p:blipFill>
          <p:spPr bwMode="auto">
            <a:xfrm>
              <a:off x="6962400" y="4626600"/>
              <a:ext cx="256500" cy="226200"/>
            </a:xfrm>
            <a:prstGeom prst="rect">
              <a:avLst/>
            </a:prstGeom>
            <a:noFill/>
            <a:ln w="9525">
              <a:noFill/>
              <a:miter lim="800000"/>
              <a:headEnd/>
              <a:tailEnd/>
            </a:ln>
          </p:spPr>
        </p:pic>
      </p:grpSp>
      <p:pic>
        <p:nvPicPr>
          <p:cNvPr id="60"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62" name="TextBox 61"/>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pPr lvl="0" fontAlgn="base">
              <a:spcAft>
                <a:spcPct val="0"/>
              </a:spcAft>
            </a:pPr>
            <a:r>
              <a:rPr lang="de-DE" dirty="0"/>
              <a:t>Intercompany Project Time and Expenses</a:t>
            </a:r>
            <a:br>
              <a:rPr lang="de-DE" sz="2200" b="0" dirty="0">
                <a:solidFill>
                  <a:srgbClr val="44697D"/>
                </a:solidFill>
                <a:latin typeface="Arial Black" pitchFamily="34" charset="0"/>
                <a:ea typeface="Arial Unicode MS" pitchFamily="34" charset="-128"/>
                <a:cs typeface="Arial Unicode MS" pitchFamily="34" charset="-128"/>
              </a:rPr>
            </a:br>
            <a:r>
              <a:rPr lang="en-US" sz="2000" dirty="0"/>
              <a:t>Process Details: Processing Payables and Payments	</a:t>
            </a:r>
          </a:p>
        </p:txBody>
      </p:sp>
      <p:sp>
        <p:nvSpPr>
          <p:cNvPr id="85" name="Rectangle 55">
            <a:hlinkClick r:id="rId8" action="ppaction://hlinksldjump"/>
          </p:cNvPr>
          <p:cNvSpPr>
            <a:spLocks noChangeArrowheads="1"/>
          </p:cNvSpPr>
          <p:nvPr/>
        </p:nvSpPr>
        <p:spPr bwMode="auto">
          <a:xfrm>
            <a:off x="-667963" y="4806533"/>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Chevron 123"/>
          <p:cNvSpPr>
            <a:spLocks noChangeArrowheads="1"/>
          </p:cNvSpPr>
          <p:nvPr/>
        </p:nvSpPr>
        <p:spPr bwMode="auto">
          <a:xfrm>
            <a:off x="5992114" y="2135691"/>
            <a:ext cx="884237" cy="879809"/>
          </a:xfrm>
          <a:prstGeom prst="chevron">
            <a:avLst>
              <a:gd name="adj" fmla="val 10374"/>
            </a:avLst>
          </a:prstGeom>
          <a:solidFill>
            <a:srgbClr val="F0AB00"/>
          </a:solidFill>
          <a:ln w="9525" cap="rnd" algn="ctr">
            <a:solidFill>
              <a:srgbClr val="EFA200"/>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Center chevron for main processes</a:t>
            </a:r>
          </a:p>
        </p:txBody>
      </p:sp>
      <p:sp>
        <p:nvSpPr>
          <p:cNvPr id="100" name="Freeform 70">
            <a:hlinkClick r:id="rId8" action="ppaction://hlinksldjump"/>
          </p:cNvPr>
          <p:cNvSpPr>
            <a:spLocks noChangeArrowheads="1"/>
          </p:cNvSpPr>
          <p:nvPr/>
        </p:nvSpPr>
        <p:spPr bwMode="auto">
          <a:xfrm flipV="1">
            <a:off x="6667004" y="2139703"/>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2"/>
          </a:solidFill>
          <a:ln w="9525" algn="ctr">
            <a:noFill/>
            <a:round/>
            <a:headEnd/>
            <a:tailEnd/>
          </a:ln>
        </p:spPr>
        <p:txBody>
          <a:bodyPr rot="10800000" wrap="none" lIns="54000" tIns="0" rIns="54000" bIns="0" anchor="ctr"/>
          <a:lstStyle/>
          <a:p>
            <a:endParaRPr lang="de-DE"/>
          </a:p>
        </p:txBody>
      </p:sp>
      <p:sp>
        <p:nvSpPr>
          <p:cNvPr id="101" name="Freeform 69">
            <a:hlinkClick r:id="rId8" action="ppaction://hlinksldjump"/>
          </p:cNvPr>
          <p:cNvSpPr>
            <a:spLocks noChangeArrowheads="1"/>
          </p:cNvSpPr>
          <p:nvPr/>
        </p:nvSpPr>
        <p:spPr bwMode="auto">
          <a:xfrm>
            <a:off x="6653356" y="287806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grpSp>
        <p:nvGrpSpPr>
          <p:cNvPr id="3"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05" name="Chevron 68"/>
          <p:cNvSpPr>
            <a:spLocks noChangeArrowheads="1"/>
          </p:cNvSpPr>
          <p:nvPr>
            <p:custDataLst>
              <p:tags r:id="rId1"/>
            </p:custDataLst>
          </p:nvPr>
        </p:nvSpPr>
        <p:spPr bwMode="auto">
          <a:xfrm>
            <a:off x="5832693" y="1840443"/>
            <a:ext cx="3041650" cy="1412875"/>
          </a:xfrm>
          <a:prstGeom prst="chevron">
            <a:avLst>
              <a:gd name="adj" fmla="val 9668"/>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Payables and Payments </a:t>
            </a:r>
          </a:p>
        </p:txBody>
      </p:sp>
      <p:sp>
        <p:nvSpPr>
          <p:cNvPr id="106" name="Chevron 70"/>
          <p:cNvSpPr>
            <a:spLocks noChangeArrowheads="1"/>
          </p:cNvSpPr>
          <p:nvPr>
            <p:custDataLst>
              <p:tags r:id="rId2"/>
            </p:custDataLst>
          </p:nvPr>
        </p:nvSpPr>
        <p:spPr bwMode="auto">
          <a:xfrm>
            <a:off x="5954931" y="2126193"/>
            <a:ext cx="922337" cy="827088"/>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rPr>
              <a:t>Process</a:t>
            </a:r>
            <a:r>
              <a:rPr lang="de-DE" sz="800" dirty="0">
                <a:solidFill>
                  <a:srgbClr val="404040"/>
                </a:solidFill>
              </a:rPr>
              <a:t> </a:t>
            </a:r>
            <a:r>
              <a:rPr lang="en-US" sz="800" dirty="0">
                <a:solidFill>
                  <a:srgbClr val="404040"/>
                </a:solidFill>
              </a:rPr>
              <a:t>a bank statement </a:t>
            </a:r>
          </a:p>
        </p:txBody>
      </p:sp>
      <p:sp>
        <p:nvSpPr>
          <p:cNvPr id="107" name="Chevron 81">
            <a:hlinkClick r:id="rId10" action="ppaction://hlinksldjump"/>
          </p:cNvPr>
          <p:cNvSpPr>
            <a:spLocks noChangeArrowheads="1"/>
          </p:cNvSpPr>
          <p:nvPr>
            <p:custDataLst>
              <p:tags r:id="rId3"/>
            </p:custDataLst>
          </p:nvPr>
        </p:nvSpPr>
        <p:spPr bwMode="auto">
          <a:xfrm>
            <a:off x="6853456" y="2130956"/>
            <a:ext cx="922337" cy="827087"/>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a payment</a:t>
            </a:r>
          </a:p>
        </p:txBody>
      </p:sp>
      <p:sp>
        <p:nvSpPr>
          <p:cNvPr id="108" name="Chevron 82">
            <a:hlinkClick r:id="rId10" action="ppaction://hlinksldjump"/>
          </p:cNvPr>
          <p:cNvSpPr>
            <a:spLocks noChangeArrowheads="1"/>
          </p:cNvSpPr>
          <p:nvPr>
            <p:custDataLst>
              <p:tags r:id="rId4"/>
            </p:custDataLst>
          </p:nvPr>
        </p:nvSpPr>
        <p:spPr bwMode="auto">
          <a:xfrm>
            <a:off x="7748806" y="2130956"/>
            <a:ext cx="922337" cy="827087"/>
          </a:xfrm>
          <a:prstGeom prst="chevron">
            <a:avLst>
              <a:gd name="adj" fmla="val 9081"/>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Clear a payment</a:t>
            </a:r>
          </a:p>
        </p:txBody>
      </p:sp>
      <p:sp>
        <p:nvSpPr>
          <p:cNvPr id="59" name="Oval 58">
            <a:hlinkClick r:id="rId11"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6649458" y="276993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0" name="Oval 59">
            <a:hlinkClick r:id="rId11" action="ppaction://hlinksldjump" tooltip="The system matches payment information from bank statements, lockboxes, or bank advices with the payments created in the system and sends this information to the correct area (e.g. receivables) or to an accountant for manual exception handling."/>
          </p:cNvPr>
          <p:cNvSpPr>
            <a:spLocks noChangeAspect="1"/>
          </p:cNvSpPr>
          <p:nvPr/>
        </p:nvSpPr>
        <p:spPr bwMode="gray">
          <a:xfrm>
            <a:off x="7540045" y="27794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1" name="Oval 60">
            <a:hlinkClick r:id="rId11" action="ppaction://hlinksldjump" tooltip="The system clears the payment if the items were selected previously. Otherwise, the system generates a task for the accountant to clear."/>
          </p:cNvPr>
          <p:cNvSpPr>
            <a:spLocks noChangeAspect="1"/>
          </p:cNvSpPr>
          <p:nvPr/>
        </p:nvSpPr>
        <p:spPr bwMode="gray">
          <a:xfrm>
            <a:off x="8430633" y="27794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55" name="TextBox 54"/>
          <p:cNvSpPr txBox="1"/>
          <p:nvPr/>
        </p:nvSpPr>
        <p:spPr>
          <a:xfrm>
            <a:off x="107504" y="126876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8" name="Chevron 123">
            <a:hlinkClick r:id="rId12" action="ppaction://hlinksldjump"/>
          </p:cNvPr>
          <p:cNvSpPr>
            <a:spLocks noChangeArrowheads="1"/>
          </p:cNvSpPr>
          <p:nvPr/>
        </p:nvSpPr>
        <p:spPr bwMode="auto">
          <a:xfrm>
            <a:off x="5042192"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49" name="Freeform 69"/>
          <p:cNvSpPr>
            <a:spLocks noChangeArrowheads="1"/>
          </p:cNvSpPr>
          <p:nvPr/>
        </p:nvSpPr>
        <p:spPr bwMode="auto">
          <a:xfrm>
            <a:off x="5707675" y="28455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0" name="Text Box 129"/>
          <p:cNvSpPr txBox="1">
            <a:spLocks noChangeArrowheads="1"/>
          </p:cNvSpPr>
          <p:nvPr/>
        </p:nvSpPr>
        <p:spPr bwMode="auto">
          <a:xfrm>
            <a:off x="250392"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1" name="Chevron 123">
            <a:hlinkClick r:id="rId13" action="ppaction://hlinksldjump"/>
          </p:cNvPr>
          <p:cNvSpPr>
            <a:spLocks noChangeArrowheads="1"/>
          </p:cNvSpPr>
          <p:nvPr/>
        </p:nvSpPr>
        <p:spPr bwMode="auto">
          <a:xfrm>
            <a:off x="3238715" y="21047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sp>
        <p:nvSpPr>
          <p:cNvPr id="52" name="Freeform 69"/>
          <p:cNvSpPr>
            <a:spLocks noChangeArrowheads="1"/>
          </p:cNvSpPr>
          <p:nvPr/>
        </p:nvSpPr>
        <p:spPr bwMode="auto">
          <a:xfrm>
            <a:off x="3904198" y="285071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3" name="TextBox 5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168" name="Rectangle 122"/>
          <p:cNvSpPr>
            <a:spLocks noChangeArrowheads="1"/>
          </p:cNvSpPr>
          <p:nvPr/>
        </p:nvSpPr>
        <p:spPr bwMode="auto">
          <a:xfrm>
            <a:off x="1773238"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70" name="TextBox 169"/>
          <p:cNvSpPr txBox="1"/>
          <p:nvPr/>
        </p:nvSpPr>
        <p:spPr bwMode="auto">
          <a:xfrm>
            <a:off x="186531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71" name="Rectangle 78">
            <a:hlinkClick r:id="" action="ppaction://noaction"/>
          </p:cNvPr>
          <p:cNvSpPr>
            <a:spLocks noChangeArrowheads="1"/>
          </p:cNvSpPr>
          <p:nvPr/>
        </p:nvSpPr>
        <p:spPr bwMode="auto">
          <a:xfrm>
            <a:off x="1860550" y="6289675"/>
            <a:ext cx="2743200" cy="203200"/>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cxnSp>
        <p:nvCxnSpPr>
          <p:cNvPr id="172" name="Straight Connector 139"/>
          <p:cNvCxnSpPr>
            <a:cxnSpLocks noChangeShapeType="1"/>
          </p:cNvCxnSpPr>
          <p:nvPr/>
        </p:nvCxnSpPr>
        <p:spPr bwMode="auto">
          <a:xfrm rot="5400000">
            <a:off x="5528469" y="5463382"/>
            <a:ext cx="2536825" cy="1587"/>
          </a:xfrm>
          <a:prstGeom prst="line">
            <a:avLst/>
          </a:prstGeom>
          <a:noFill/>
          <a:ln w="12700" algn="ctr">
            <a:solidFill>
              <a:schemeClr val="bg1"/>
            </a:solidFill>
            <a:round/>
            <a:headEnd/>
            <a:tailEnd/>
          </a:ln>
        </p:spPr>
      </p:cxnSp>
      <p:sp>
        <p:nvSpPr>
          <p:cNvPr id="176" name="Chevron 101"/>
          <p:cNvSpPr>
            <a:spLocks noChangeArrowheads="1"/>
          </p:cNvSpPr>
          <p:nvPr/>
        </p:nvSpPr>
        <p:spPr bwMode="auto">
          <a:xfrm>
            <a:off x="7637463" y="4605270"/>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a:t>
            </a:r>
            <a:r>
              <a:rPr lang="de-DE" sz="800" dirty="0" err="1">
                <a:solidFill>
                  <a:srgbClr val="404040"/>
                </a:solidFill>
              </a:rPr>
              <a:t>Payable</a:t>
            </a:r>
            <a:r>
              <a:rPr lang="de-DE" sz="800" dirty="0">
                <a:solidFill>
                  <a:srgbClr val="404040"/>
                </a:solidFill>
              </a:rPr>
              <a:t> </a:t>
            </a:r>
            <a:r>
              <a:rPr lang="de-DE" sz="800" dirty="0" err="1">
                <a:solidFill>
                  <a:srgbClr val="404040"/>
                </a:solidFill>
              </a:rPr>
              <a:t>Accountant</a:t>
            </a:r>
            <a:endParaRPr lang="en-US" sz="800" dirty="0">
              <a:solidFill>
                <a:srgbClr val="404040"/>
              </a:solidFill>
            </a:endParaRPr>
          </a:p>
        </p:txBody>
      </p:sp>
      <p:pic>
        <p:nvPicPr>
          <p:cNvPr id="179" name="Picture 98"/>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6893054" y="4546600"/>
            <a:ext cx="383916" cy="376238"/>
          </a:xfrm>
          <a:prstGeom prst="rect">
            <a:avLst/>
          </a:prstGeom>
          <a:noFill/>
          <a:ln w="9525">
            <a:noFill/>
            <a:miter lim="800000"/>
            <a:headEnd/>
            <a:tailEnd/>
          </a:ln>
        </p:spPr>
      </p:pic>
      <p:sp>
        <p:nvSpPr>
          <p:cNvPr id="72"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7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56"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
        <p:nvSpPr>
          <p:cNvPr id="177" name="Chevron 102"/>
          <p:cNvSpPr>
            <a:spLocks noChangeArrowheads="1"/>
          </p:cNvSpPr>
          <p:nvPr/>
        </p:nvSpPr>
        <p:spPr bwMode="auto">
          <a:xfrm>
            <a:off x="7637463" y="5112689"/>
            <a:ext cx="1516062" cy="572149"/>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Payables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a:t>
            </a:r>
          </a:p>
        </p:txBody>
      </p:sp>
      <p:sp>
        <p:nvSpPr>
          <p:cNvPr id="74" name="TextBox 66"/>
          <p:cNvSpPr txBox="1">
            <a:spLocks noChangeArrowheads="1"/>
          </p:cNvSpPr>
          <p:nvPr/>
        </p:nvSpPr>
        <p:spPr bwMode="auto">
          <a:xfrm>
            <a:off x="1760926" y="4399866"/>
            <a:ext cx="4914194" cy="169277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Payables and Payments</a:t>
            </a:r>
            <a:r>
              <a:rPr lang="en-US" sz="900" dirty="0"/>
              <a:t> business process enables the processing of outgoing payments initiated either internally by your company or externally by your suppliers. </a:t>
            </a:r>
          </a:p>
          <a:p>
            <a:pPr>
              <a:spcBef>
                <a:spcPts val="600"/>
              </a:spcBef>
            </a:pPr>
            <a:r>
              <a:rPr lang="en-US" sz="900" dirty="0"/>
              <a:t>Payments</a:t>
            </a:r>
            <a:r>
              <a:rPr lang="en-US" sz="900" dirty="0">
                <a:solidFill>
                  <a:srgbClr val="FF0000"/>
                </a:solidFill>
              </a:rPr>
              <a:t> </a:t>
            </a:r>
            <a:r>
              <a:rPr lang="en-US" sz="900" dirty="0"/>
              <a:t>can</a:t>
            </a:r>
            <a:r>
              <a:rPr lang="en-US" sz="900" dirty="0">
                <a:solidFill>
                  <a:srgbClr val="FF0000"/>
                </a:solidFill>
              </a:rPr>
              <a:t> </a:t>
            </a:r>
            <a:r>
              <a:rPr lang="en-US" sz="900" dirty="0"/>
              <a:t>be</a:t>
            </a:r>
            <a:r>
              <a:rPr lang="en-US" sz="900" dirty="0">
                <a:solidFill>
                  <a:srgbClr val="FF0000"/>
                </a:solidFill>
              </a:rPr>
              <a:t> </a:t>
            </a:r>
            <a:r>
              <a:rPr lang="en-US" sz="900" dirty="0"/>
              <a:t>made</a:t>
            </a:r>
            <a:r>
              <a:rPr lang="en-US" sz="900" dirty="0">
                <a:solidFill>
                  <a:srgbClr val="FF0000"/>
                </a:solidFill>
              </a:rPr>
              <a:t> </a:t>
            </a:r>
            <a:r>
              <a:rPr lang="en-US" sz="900" dirty="0"/>
              <a:t>manually</a:t>
            </a:r>
            <a:r>
              <a:rPr lang="en-US" sz="900" dirty="0">
                <a:solidFill>
                  <a:srgbClr val="FF0000"/>
                </a:solidFill>
              </a:rPr>
              <a:t> </a:t>
            </a:r>
            <a:r>
              <a:rPr lang="en-US" sz="900" dirty="0"/>
              <a:t>or automatically via a payment run in which the system proposes the open items for payment. You then release the payments and the system posts them to accounting. You create the payment medium, either manually or as part of an automatic run. The standard work center provides checks, outgoing bank transfers, credit memos, as well as other country-specific payment methods. Once the payments have been debited from the bank account, the bank statement is entered in the system, in which it is uploaded electronically or entered manually, before being confirmed. If payments are initiated externally, the bank statement provides the notification that a payment has been made. The payments are matched in the system to the open invoices before being cleared.</a:t>
            </a:r>
          </a:p>
        </p:txBody>
      </p:sp>
      <p:sp>
        <p:nvSpPr>
          <p:cNvPr id="89" name="TextBox 59">
            <a:hlinkClick r:id="rId8" action="ppaction://hlinksldjump" tooltip="Close"/>
          </p:cNvPr>
          <p:cNvSpPr txBox="1">
            <a:spLocks noChangeArrowheads="1"/>
          </p:cNvSpPr>
          <p:nvPr/>
        </p:nvSpPr>
        <p:spPr bwMode="auto">
          <a:xfrm>
            <a:off x="8507119" y="1796117"/>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65" name="Picture 64"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66"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Chevron 102"/>
          <p:cNvSpPr>
            <a:spLocks noChangeArrowheads="1"/>
          </p:cNvSpPr>
          <p:nvPr/>
        </p:nvSpPr>
        <p:spPr bwMode="auto">
          <a:xfrm>
            <a:off x="7613870" y="586479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endParaRPr lang="en-US" sz="800" dirty="0">
              <a:solidFill>
                <a:srgbClr val="404040"/>
              </a:solidFill>
            </a:endParaRPr>
          </a:p>
        </p:txBody>
      </p:sp>
      <p:sp>
        <p:nvSpPr>
          <p:cNvPr id="58" name="Freeform 69"/>
          <p:cNvSpPr>
            <a:spLocks noChangeArrowheads="1"/>
          </p:cNvSpPr>
          <p:nvPr/>
        </p:nvSpPr>
        <p:spPr bwMode="auto">
          <a:xfrm>
            <a:off x="8607736" y="312314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 name="Picture 119"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51" y="5882942"/>
            <a:ext cx="170688" cy="170688"/>
          </a:xfrm>
          <a:prstGeom prst="rect">
            <a:avLst/>
          </a:prstGeom>
        </p:spPr>
      </p:pic>
      <p:sp>
        <p:nvSpPr>
          <p:cNvPr id="2" name="Title 1"/>
          <p:cNvSpPr>
            <a:spLocks noGrp="1"/>
          </p:cNvSpPr>
          <p:nvPr>
            <p:ph type="title"/>
          </p:nvPr>
        </p:nvSpPr>
        <p:spPr/>
        <p:txBody>
          <a:bodyPr/>
          <a:lstStyle/>
          <a:p>
            <a:r>
              <a:rPr lang="en-US" dirty="0"/>
              <a:t>Intercompany Project Time and Expenses</a:t>
            </a:r>
            <a:br>
              <a:rPr lang="en-US" dirty="0"/>
            </a:br>
            <a:r>
              <a:rPr lang="en-US" sz="2000" b="0" dirty="0"/>
              <a:t>Scenario Flow</a:t>
            </a:r>
          </a:p>
        </p:txBody>
      </p:sp>
      <p:sp>
        <p:nvSpPr>
          <p:cNvPr id="3" name="Rectangle 122"/>
          <p:cNvSpPr>
            <a:spLocks noChangeArrowheads="1"/>
          </p:cNvSpPr>
          <p:nvPr/>
        </p:nvSpPr>
        <p:spPr bwMode="auto">
          <a:xfrm>
            <a:off x="1763713" y="5498687"/>
            <a:ext cx="7380287" cy="1352279"/>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64401" y="5517387"/>
            <a:ext cx="164465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Legend</a:t>
            </a:r>
          </a:p>
        </p:txBody>
      </p:sp>
      <p:cxnSp>
        <p:nvCxnSpPr>
          <p:cNvPr id="6" name="AutoShape 482"/>
          <p:cNvCxnSpPr>
            <a:cxnSpLocks noChangeShapeType="1"/>
          </p:cNvCxnSpPr>
          <p:nvPr/>
        </p:nvCxnSpPr>
        <p:spPr bwMode="auto">
          <a:xfrm rot="5400000" flipH="1" flipV="1">
            <a:off x="4602805" y="591896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758380" y="582213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758380" y="616185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602805" y="626663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3980505" y="583006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4" action="ppaction://hlinksldjump" tooltip="Process is relevant for accounting"/>
          </p:cNvPr>
          <p:cNvSpPr>
            <a:spLocks noChangeAspect="1" noChangeArrowheads="1"/>
          </p:cNvSpPr>
          <p:nvPr/>
        </p:nvSpPr>
        <p:spPr bwMode="auto">
          <a:xfrm>
            <a:off x="3793180" y="584276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793180" y="6237825"/>
            <a:ext cx="160337" cy="119523"/>
          </a:xfrm>
          <a:prstGeom prst="rect">
            <a:avLst/>
          </a:prstGeom>
          <a:noFill/>
          <a:ln w="9525">
            <a:noFill/>
            <a:miter lim="800000"/>
            <a:headEnd/>
            <a:tailEnd/>
          </a:ln>
        </p:spPr>
      </p:pic>
      <p:sp>
        <p:nvSpPr>
          <p:cNvPr id="13" name="Rectangle 74"/>
          <p:cNvSpPr>
            <a:spLocks noChangeArrowheads="1"/>
          </p:cNvSpPr>
          <p:nvPr/>
        </p:nvSpPr>
        <p:spPr bwMode="auto">
          <a:xfrm>
            <a:off x="3980505" y="619519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25" name="Chevron 426">
            <a:hlinkClick r:id="rId6" action="ppaction://hlinksldjump"/>
          </p:cNvPr>
          <p:cNvSpPr>
            <a:spLocks noChangeArrowheads="1"/>
          </p:cNvSpPr>
          <p:nvPr/>
        </p:nvSpPr>
        <p:spPr bwMode="auto">
          <a:xfrm>
            <a:off x="1873307" y="589674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6" action="ppaction://hlinksldjump"/>
          </p:cNvPr>
          <p:cNvSpPr>
            <a:spLocks noChangeArrowheads="1"/>
          </p:cNvSpPr>
          <p:nvPr/>
        </p:nvSpPr>
        <p:spPr bwMode="auto">
          <a:xfrm>
            <a:off x="2371782" y="5896743"/>
            <a:ext cx="490538" cy="534987"/>
          </a:xfrm>
          <a:prstGeom prst="chevron">
            <a:avLst>
              <a:gd name="adj" fmla="val 10375"/>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system</a:t>
            </a: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36434" y="5956199"/>
            <a:ext cx="589295" cy="382737"/>
          </a:xfrm>
          <a:prstGeom prst="rect">
            <a:avLst/>
          </a:prstGeom>
        </p:spPr>
      </p:pic>
      <p:sp>
        <p:nvSpPr>
          <p:cNvPr id="47" name="Rectangle 74"/>
          <p:cNvSpPr>
            <a:spLocks noChangeArrowheads="1"/>
          </p:cNvSpPr>
          <p:nvPr/>
        </p:nvSpPr>
        <p:spPr bwMode="auto">
          <a:xfrm>
            <a:off x="3043744" y="6006232"/>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cxnSp>
        <p:nvCxnSpPr>
          <p:cNvPr id="42" name="AutoShape 482"/>
          <p:cNvCxnSpPr>
            <a:cxnSpLocks noChangeShapeType="1"/>
          </p:cNvCxnSpPr>
          <p:nvPr/>
        </p:nvCxnSpPr>
        <p:spPr bwMode="auto">
          <a:xfrm flipV="1">
            <a:off x="2109021" y="2107676"/>
            <a:ext cx="3175" cy="215900"/>
          </a:xfrm>
          <a:prstGeom prst="straightConnector1">
            <a:avLst/>
          </a:prstGeom>
          <a:noFill/>
          <a:ln w="9525">
            <a:solidFill>
              <a:srgbClr val="7D96A4"/>
            </a:solidFill>
            <a:prstDash val="sysDot"/>
            <a:round/>
            <a:headEnd/>
            <a:tailEnd/>
          </a:ln>
        </p:spPr>
      </p:cxnSp>
      <p:cxnSp>
        <p:nvCxnSpPr>
          <p:cNvPr id="43" name="AutoShape 62"/>
          <p:cNvCxnSpPr>
            <a:cxnSpLocks noChangeShapeType="1"/>
          </p:cNvCxnSpPr>
          <p:nvPr/>
        </p:nvCxnSpPr>
        <p:spPr bwMode="auto">
          <a:xfrm flipV="1">
            <a:off x="2866259" y="2114026"/>
            <a:ext cx="293687" cy="207962"/>
          </a:xfrm>
          <a:prstGeom prst="bentConnector3">
            <a:avLst>
              <a:gd name="adj1" fmla="val 49731"/>
            </a:avLst>
          </a:prstGeom>
          <a:noFill/>
          <a:ln w="9525">
            <a:solidFill>
              <a:srgbClr val="7D96A4"/>
            </a:solidFill>
            <a:prstDash val="sysDot"/>
            <a:miter lim="800000"/>
            <a:headEnd/>
            <a:tailEnd/>
          </a:ln>
        </p:spPr>
      </p:cxnSp>
      <p:sp>
        <p:nvSpPr>
          <p:cNvPr id="53" name="Chevron 1589">
            <a:hlinkClick r:id="rId8" action="ppaction://hlinksldjump"/>
          </p:cNvPr>
          <p:cNvSpPr>
            <a:spLocks noChangeArrowheads="1"/>
          </p:cNvSpPr>
          <p:nvPr/>
        </p:nvSpPr>
        <p:spPr bwMode="auto">
          <a:xfrm>
            <a:off x="1813746" y="1926558"/>
            <a:ext cx="627063"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Planning Project</a:t>
            </a:r>
          </a:p>
        </p:txBody>
      </p:sp>
      <p:sp>
        <p:nvSpPr>
          <p:cNvPr id="54" name="Chevron 1590">
            <a:hlinkClick r:id="rId9" action="ppaction://hlinksldjump"/>
          </p:cNvPr>
          <p:cNvSpPr>
            <a:spLocks noChangeArrowheads="1"/>
          </p:cNvSpPr>
          <p:nvPr/>
        </p:nvSpPr>
        <p:spPr bwMode="auto">
          <a:xfrm>
            <a:off x="2502186" y="1926558"/>
            <a:ext cx="627062"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Executing Project</a:t>
            </a:r>
          </a:p>
        </p:txBody>
      </p:sp>
      <p:cxnSp>
        <p:nvCxnSpPr>
          <p:cNvPr id="55" name="Elbow Connector 1605"/>
          <p:cNvCxnSpPr>
            <a:cxnSpLocks noChangeShapeType="1"/>
            <a:stCxn id="53" idx="3"/>
            <a:endCxn id="54" idx="1"/>
          </p:cNvCxnSpPr>
          <p:nvPr/>
        </p:nvCxnSpPr>
        <p:spPr bwMode="auto">
          <a:xfrm>
            <a:off x="2440809" y="2256758"/>
            <a:ext cx="121324" cy="0"/>
          </a:xfrm>
          <a:prstGeom prst="straightConnector1">
            <a:avLst/>
          </a:prstGeom>
          <a:noFill/>
          <a:ln w="12700">
            <a:solidFill>
              <a:srgbClr val="7F7F7F"/>
            </a:solidFill>
            <a:round/>
            <a:headEnd/>
            <a:tailEnd type="triangle" w="med" len="med"/>
          </a:ln>
        </p:spPr>
      </p:cxnSp>
      <p:cxnSp>
        <p:nvCxnSpPr>
          <p:cNvPr id="61" name="AutoShape 216"/>
          <p:cNvCxnSpPr>
            <a:cxnSpLocks noChangeShapeType="1"/>
            <a:stCxn id="149" idx="2"/>
            <a:endCxn id="54" idx="0"/>
          </p:cNvCxnSpPr>
          <p:nvPr/>
        </p:nvCxnSpPr>
        <p:spPr bwMode="auto">
          <a:xfrm rot="16200000" flipH="1">
            <a:off x="2528875" y="1669690"/>
            <a:ext cx="184638" cy="329097"/>
          </a:xfrm>
          <a:prstGeom prst="bentConnector3">
            <a:avLst>
              <a:gd name="adj1" fmla="val 50000"/>
            </a:avLst>
          </a:prstGeom>
          <a:noFill/>
          <a:ln w="9525">
            <a:solidFill>
              <a:srgbClr val="7D96A4"/>
            </a:solidFill>
            <a:prstDash val="sysDot"/>
            <a:miter lim="800000"/>
            <a:headEnd/>
            <a:tailEnd/>
          </a:ln>
        </p:spPr>
      </p:cxnSp>
      <p:cxnSp>
        <p:nvCxnSpPr>
          <p:cNvPr id="62" name="AutoShape 217"/>
          <p:cNvCxnSpPr>
            <a:cxnSpLocks noChangeShapeType="1"/>
            <a:stCxn id="149" idx="2"/>
            <a:endCxn id="53" idx="0"/>
          </p:cNvCxnSpPr>
          <p:nvPr/>
        </p:nvCxnSpPr>
        <p:spPr bwMode="auto">
          <a:xfrm rot="5400000">
            <a:off x="2184656" y="1654568"/>
            <a:ext cx="184638" cy="359342"/>
          </a:xfrm>
          <a:prstGeom prst="bentConnector3">
            <a:avLst>
              <a:gd name="adj1" fmla="val 50000"/>
            </a:avLst>
          </a:prstGeom>
          <a:noFill/>
          <a:ln w="9525">
            <a:solidFill>
              <a:srgbClr val="7D96A4"/>
            </a:solidFill>
            <a:prstDash val="sysDot"/>
            <a:miter lim="800000"/>
            <a:headEnd/>
            <a:tailEnd/>
          </a:ln>
        </p:spPr>
      </p:cxnSp>
      <p:sp>
        <p:nvSpPr>
          <p:cNvPr id="64" name="Chevron 58">
            <a:hlinkClick r:id="rId10" action="ppaction://hlinksldjump"/>
          </p:cNvPr>
          <p:cNvSpPr>
            <a:spLocks noChangeArrowheads="1"/>
          </p:cNvSpPr>
          <p:nvPr/>
        </p:nvSpPr>
        <p:spPr bwMode="auto">
          <a:xfrm>
            <a:off x="3197947" y="1927358"/>
            <a:ext cx="620518" cy="658800"/>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Purchase Orders</a:t>
            </a:r>
          </a:p>
        </p:txBody>
      </p:sp>
      <p:sp>
        <p:nvSpPr>
          <p:cNvPr id="65" name="Chevron 60">
            <a:hlinkClick r:id="rId11" action="ppaction://hlinksldjump"/>
          </p:cNvPr>
          <p:cNvSpPr>
            <a:spLocks noChangeArrowheads="1"/>
          </p:cNvSpPr>
          <p:nvPr/>
        </p:nvSpPr>
        <p:spPr bwMode="auto">
          <a:xfrm>
            <a:off x="5467706" y="1927358"/>
            <a:ext cx="784324" cy="658800"/>
          </a:xfrm>
          <a:prstGeom prst="chevron">
            <a:avLst>
              <a:gd name="adj" fmla="val 10373"/>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Confirming Goods and Services Receipts</a:t>
            </a:r>
          </a:p>
        </p:txBody>
      </p:sp>
      <p:sp>
        <p:nvSpPr>
          <p:cNvPr id="66" name="Chevron 61">
            <a:hlinkClick r:id="rId12" action="ppaction://hlinksldjump"/>
          </p:cNvPr>
          <p:cNvSpPr>
            <a:spLocks noChangeArrowheads="1"/>
          </p:cNvSpPr>
          <p:nvPr/>
        </p:nvSpPr>
        <p:spPr bwMode="auto">
          <a:xfrm>
            <a:off x="7482147" y="1927358"/>
            <a:ext cx="671917" cy="658800"/>
          </a:xfrm>
          <a:prstGeom prst="chevron">
            <a:avLst>
              <a:gd name="adj" fmla="val 10373"/>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Supplier Invoices</a:t>
            </a:r>
          </a:p>
        </p:txBody>
      </p:sp>
      <p:cxnSp>
        <p:nvCxnSpPr>
          <p:cNvPr id="67" name="Elbow Connector 1602"/>
          <p:cNvCxnSpPr>
            <a:cxnSpLocks noChangeShapeType="1"/>
            <a:stCxn id="66" idx="3"/>
            <a:endCxn id="71" idx="1"/>
          </p:cNvCxnSpPr>
          <p:nvPr/>
        </p:nvCxnSpPr>
        <p:spPr bwMode="auto">
          <a:xfrm>
            <a:off x="8154064" y="2256758"/>
            <a:ext cx="167456" cy="0"/>
          </a:xfrm>
          <a:prstGeom prst="straightConnector1">
            <a:avLst/>
          </a:prstGeom>
          <a:noFill/>
          <a:ln w="9525">
            <a:solidFill>
              <a:srgbClr val="7F7F7F"/>
            </a:solidFill>
            <a:round/>
            <a:headEnd/>
            <a:tailEnd type="triangle" w="med" len="med"/>
          </a:ln>
        </p:spPr>
      </p:cxnSp>
      <p:cxnSp>
        <p:nvCxnSpPr>
          <p:cNvPr id="70" name="AutoShape 482"/>
          <p:cNvCxnSpPr>
            <a:cxnSpLocks noChangeShapeType="1"/>
            <a:stCxn id="64" idx="0"/>
            <a:endCxn id="154" idx="2"/>
          </p:cNvCxnSpPr>
          <p:nvPr/>
        </p:nvCxnSpPr>
        <p:spPr bwMode="auto">
          <a:xfrm flipH="1" flipV="1">
            <a:off x="3472631" y="1639336"/>
            <a:ext cx="3395" cy="288022"/>
          </a:xfrm>
          <a:prstGeom prst="straightConnector1">
            <a:avLst/>
          </a:prstGeom>
          <a:noFill/>
          <a:ln w="9525">
            <a:solidFill>
              <a:srgbClr val="7D96A4"/>
            </a:solidFill>
            <a:prstDash val="sysDot"/>
            <a:round/>
            <a:headEnd/>
            <a:tailEnd/>
          </a:ln>
        </p:spPr>
      </p:cxnSp>
      <p:sp>
        <p:nvSpPr>
          <p:cNvPr id="71" name="Chevron 108">
            <a:hlinkClick r:id="rId13" action="ppaction://hlinksldjump"/>
          </p:cNvPr>
          <p:cNvSpPr>
            <a:spLocks noChangeArrowheads="1"/>
          </p:cNvSpPr>
          <p:nvPr/>
        </p:nvSpPr>
        <p:spPr bwMode="auto">
          <a:xfrm>
            <a:off x="8253183" y="1927358"/>
            <a:ext cx="671917" cy="658800"/>
          </a:xfrm>
          <a:prstGeom prst="chevron">
            <a:avLst>
              <a:gd name="adj" fmla="val 10373"/>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Payables and Payment</a:t>
            </a:r>
          </a:p>
        </p:txBody>
      </p:sp>
      <p:sp>
        <p:nvSpPr>
          <p:cNvPr id="77" name="Chevron 1589">
            <a:hlinkClick r:id="rId9" action="ppaction://hlinksldjump"/>
          </p:cNvPr>
          <p:cNvSpPr>
            <a:spLocks noChangeArrowheads="1"/>
          </p:cNvSpPr>
          <p:nvPr/>
        </p:nvSpPr>
        <p:spPr bwMode="auto">
          <a:xfrm>
            <a:off x="3574270" y="4134638"/>
            <a:ext cx="627063" cy="660400"/>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Sales Orders</a:t>
            </a:r>
          </a:p>
        </p:txBody>
      </p:sp>
      <p:sp>
        <p:nvSpPr>
          <p:cNvPr id="83" name="Chevron 1589">
            <a:hlinkClick r:id="rId9" action="ppaction://hlinksldjump"/>
          </p:cNvPr>
          <p:cNvSpPr>
            <a:spLocks noChangeArrowheads="1"/>
          </p:cNvSpPr>
          <p:nvPr/>
        </p:nvSpPr>
        <p:spPr bwMode="auto">
          <a:xfrm>
            <a:off x="4211049" y="4134638"/>
            <a:ext cx="699644" cy="660400"/>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 Intercompany</a:t>
            </a:r>
          </a:p>
          <a:p>
            <a:pPr>
              <a:lnSpc>
                <a:spcPct val="90000"/>
              </a:lnSpc>
              <a:buClr>
                <a:schemeClr val="accent1"/>
              </a:buClr>
              <a:buSzPct val="80000"/>
            </a:pPr>
            <a:r>
              <a:rPr lang="en-US" sz="600" dirty="0">
                <a:solidFill>
                  <a:srgbClr val="404040"/>
                </a:solidFill>
              </a:rPr>
              <a:t>Project</a:t>
            </a:r>
          </a:p>
        </p:txBody>
      </p:sp>
      <p:sp>
        <p:nvSpPr>
          <p:cNvPr id="85" name="Chevron 430">
            <a:hlinkClick r:id="rId14" action="ppaction://hlinksldjump"/>
          </p:cNvPr>
          <p:cNvSpPr>
            <a:spLocks noChangeArrowheads="1"/>
          </p:cNvSpPr>
          <p:nvPr/>
        </p:nvSpPr>
        <p:spPr bwMode="auto">
          <a:xfrm>
            <a:off x="5080661" y="4117176"/>
            <a:ext cx="736600" cy="695325"/>
          </a:xfrm>
          <a:prstGeom prst="chevron">
            <a:avLst>
              <a:gd name="adj" fmla="val 10388"/>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Recording Employee Times</a:t>
            </a:r>
          </a:p>
        </p:txBody>
      </p:sp>
      <p:sp>
        <p:nvSpPr>
          <p:cNvPr id="87" name="Chevron 430">
            <a:hlinkClick r:id="rId8" action="ppaction://hlinksldjump"/>
          </p:cNvPr>
          <p:cNvSpPr>
            <a:spLocks noChangeArrowheads="1"/>
          </p:cNvSpPr>
          <p:nvPr/>
        </p:nvSpPr>
        <p:spPr bwMode="auto">
          <a:xfrm>
            <a:off x="5904652" y="4117176"/>
            <a:ext cx="673958" cy="695325"/>
          </a:xfrm>
          <a:prstGeom prst="chevron">
            <a:avLst>
              <a:gd name="adj" fmla="val 103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Managing expenses</a:t>
            </a:r>
          </a:p>
        </p:txBody>
      </p:sp>
      <p:sp>
        <p:nvSpPr>
          <p:cNvPr id="88" name="Chevron 1589">
            <a:hlinkClick r:id="rId11" action="ppaction://hlinksldjump"/>
          </p:cNvPr>
          <p:cNvSpPr>
            <a:spLocks noChangeArrowheads="1"/>
          </p:cNvSpPr>
          <p:nvPr/>
        </p:nvSpPr>
        <p:spPr bwMode="auto">
          <a:xfrm>
            <a:off x="7505356" y="4134638"/>
            <a:ext cx="627062" cy="660400"/>
          </a:xfrm>
          <a:prstGeom prst="chevron">
            <a:avLst>
              <a:gd name="adj" fmla="val 9560"/>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a:solidFill>
                  <a:srgbClr val="404040"/>
                </a:solidFill>
              </a:rPr>
              <a:t>Creating Customer Invoices</a:t>
            </a:r>
          </a:p>
        </p:txBody>
      </p:sp>
      <p:cxnSp>
        <p:nvCxnSpPr>
          <p:cNvPr id="89" name="Elbow Connector 1605"/>
          <p:cNvCxnSpPr>
            <a:cxnSpLocks noChangeShapeType="1"/>
            <a:stCxn id="88" idx="3"/>
            <a:endCxn id="99" idx="1"/>
          </p:cNvCxnSpPr>
          <p:nvPr/>
        </p:nvCxnSpPr>
        <p:spPr bwMode="auto">
          <a:xfrm>
            <a:off x="8132418" y="4464838"/>
            <a:ext cx="170974" cy="0"/>
          </a:xfrm>
          <a:prstGeom prst="straightConnector1">
            <a:avLst/>
          </a:prstGeom>
          <a:noFill/>
          <a:ln w="12700">
            <a:solidFill>
              <a:srgbClr val="7F7F7F"/>
            </a:solidFill>
            <a:round/>
            <a:headEnd/>
            <a:tailEnd type="triangle" w="med" len="med"/>
          </a:ln>
        </p:spPr>
      </p:cxnSp>
      <p:cxnSp>
        <p:nvCxnSpPr>
          <p:cNvPr id="95" name="AutoShape 266"/>
          <p:cNvCxnSpPr>
            <a:cxnSpLocks noChangeShapeType="1"/>
            <a:stCxn id="171" idx="2"/>
            <a:endCxn id="88" idx="0"/>
          </p:cNvCxnSpPr>
          <p:nvPr/>
        </p:nvCxnSpPr>
        <p:spPr bwMode="auto">
          <a:xfrm rot="16200000" flipH="1">
            <a:off x="7515168" y="3860893"/>
            <a:ext cx="202114" cy="345376"/>
          </a:xfrm>
          <a:prstGeom prst="bentConnector3">
            <a:avLst>
              <a:gd name="adj1" fmla="val 50000"/>
            </a:avLst>
          </a:prstGeom>
          <a:noFill/>
          <a:ln w="9525">
            <a:solidFill>
              <a:srgbClr val="7D96A4"/>
            </a:solidFill>
            <a:prstDash val="sysDot"/>
            <a:miter lim="800000"/>
            <a:headEnd/>
            <a:tailEnd/>
          </a:ln>
        </p:spPr>
      </p:cxnSp>
      <p:cxnSp>
        <p:nvCxnSpPr>
          <p:cNvPr id="96" name="AutoShape 282"/>
          <p:cNvCxnSpPr>
            <a:cxnSpLocks noChangeShapeType="1"/>
            <a:stCxn id="171" idx="2"/>
            <a:endCxn id="97" idx="0"/>
          </p:cNvCxnSpPr>
          <p:nvPr/>
        </p:nvCxnSpPr>
        <p:spPr bwMode="auto">
          <a:xfrm rot="5400000">
            <a:off x="7131386" y="3822487"/>
            <a:ext cx="202114" cy="422188"/>
          </a:xfrm>
          <a:prstGeom prst="bentConnector3">
            <a:avLst>
              <a:gd name="adj1" fmla="val 50000"/>
            </a:avLst>
          </a:prstGeom>
          <a:noFill/>
          <a:ln w="9525">
            <a:solidFill>
              <a:srgbClr val="7D96A4"/>
            </a:solidFill>
            <a:prstDash val="sysDot"/>
            <a:miter lim="800000"/>
            <a:headEnd/>
            <a:tailEnd/>
          </a:ln>
        </p:spPr>
      </p:cxnSp>
      <p:sp>
        <p:nvSpPr>
          <p:cNvPr id="97" name="Chevron 1593">
            <a:hlinkClick r:id="rId10" action="ppaction://hlinksldjump"/>
          </p:cNvPr>
          <p:cNvSpPr>
            <a:spLocks noChangeArrowheads="1"/>
          </p:cNvSpPr>
          <p:nvPr/>
        </p:nvSpPr>
        <p:spPr bwMode="auto">
          <a:xfrm>
            <a:off x="6702618" y="4134638"/>
            <a:ext cx="704850" cy="660400"/>
          </a:xfrm>
          <a:prstGeom prst="chevron">
            <a:avLst>
              <a:gd name="adj" fmla="val 1020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Creating</a:t>
            </a:r>
          </a:p>
          <a:p>
            <a:pPr>
              <a:lnSpc>
                <a:spcPct val="90000"/>
              </a:lnSpc>
              <a:buClr>
                <a:schemeClr val="accent1"/>
              </a:buClr>
              <a:buSzPct val="80000"/>
            </a:pPr>
            <a:r>
              <a:rPr lang="en-US" sz="600" dirty="0">
                <a:solidFill>
                  <a:srgbClr val="404040"/>
                </a:solidFill>
              </a:rPr>
              <a:t>Project Invoice Requests</a:t>
            </a:r>
          </a:p>
        </p:txBody>
      </p:sp>
      <p:cxnSp>
        <p:nvCxnSpPr>
          <p:cNvPr id="98" name="Elbow Connector 1605"/>
          <p:cNvCxnSpPr>
            <a:cxnSpLocks noChangeShapeType="1"/>
            <a:stCxn id="97" idx="3"/>
            <a:endCxn id="88" idx="1"/>
          </p:cNvCxnSpPr>
          <p:nvPr/>
        </p:nvCxnSpPr>
        <p:spPr bwMode="auto">
          <a:xfrm>
            <a:off x="7407468" y="4464838"/>
            <a:ext cx="157835" cy="0"/>
          </a:xfrm>
          <a:prstGeom prst="straightConnector1">
            <a:avLst/>
          </a:prstGeom>
          <a:noFill/>
          <a:ln w="12700">
            <a:solidFill>
              <a:srgbClr val="7F7F7F"/>
            </a:solidFill>
            <a:round/>
            <a:headEnd/>
            <a:tailEnd type="triangle" w="med" len="med"/>
          </a:ln>
        </p:spPr>
      </p:cxnSp>
      <p:sp>
        <p:nvSpPr>
          <p:cNvPr id="99" name="Chevron 1590">
            <a:hlinkClick r:id="rId12" action="ppaction://hlinksldjump"/>
          </p:cNvPr>
          <p:cNvSpPr>
            <a:spLocks noChangeArrowheads="1"/>
          </p:cNvSpPr>
          <p:nvPr/>
        </p:nvSpPr>
        <p:spPr bwMode="auto">
          <a:xfrm>
            <a:off x="8228721" y="4134638"/>
            <a:ext cx="781050" cy="660400"/>
          </a:xfrm>
          <a:prstGeom prst="chevron">
            <a:avLst>
              <a:gd name="adj" fmla="val 11307"/>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Receivables and Payments</a:t>
            </a:r>
          </a:p>
        </p:txBody>
      </p:sp>
      <p:sp>
        <p:nvSpPr>
          <p:cNvPr id="100" name="Freeform 69"/>
          <p:cNvSpPr>
            <a:spLocks noChangeAspect="1" noChangeArrowheads="1"/>
          </p:cNvSpPr>
          <p:nvPr/>
        </p:nvSpPr>
        <p:spPr bwMode="auto">
          <a:xfrm>
            <a:off x="8830384" y="4685281"/>
            <a:ext cx="131763" cy="111125"/>
          </a:xfrm>
          <a:custGeom>
            <a:avLst/>
            <a:gdLst>
              <a:gd name="T0" fmla="*/ 0 w 155643"/>
              <a:gd name="T1" fmla="*/ 7957 h 131323"/>
              <a:gd name="T2" fmla="*/ 10244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01" name="AutoShape 304"/>
          <p:cNvCxnSpPr>
            <a:cxnSpLocks noChangeShapeType="1"/>
            <a:stCxn id="174" idx="2"/>
            <a:endCxn id="99" idx="0"/>
          </p:cNvCxnSpPr>
          <p:nvPr/>
        </p:nvCxnSpPr>
        <p:spPr bwMode="auto">
          <a:xfrm>
            <a:off x="8578059" y="3932524"/>
            <a:ext cx="3851" cy="202114"/>
          </a:xfrm>
          <a:prstGeom prst="straightConnector1">
            <a:avLst/>
          </a:prstGeom>
          <a:noFill/>
          <a:ln w="9525">
            <a:solidFill>
              <a:srgbClr val="7D96A4"/>
            </a:solidFill>
            <a:prstDash val="sysDot"/>
            <a:round/>
            <a:headEnd/>
            <a:tailEnd/>
          </a:ln>
        </p:spPr>
      </p:cxnSp>
      <p:sp>
        <p:nvSpPr>
          <p:cNvPr id="108" name="Freeform 69"/>
          <p:cNvSpPr>
            <a:spLocks noChangeAspect="1" noChangeArrowheads="1"/>
          </p:cNvSpPr>
          <p:nvPr/>
        </p:nvSpPr>
        <p:spPr bwMode="auto">
          <a:xfrm>
            <a:off x="7963350" y="4685281"/>
            <a:ext cx="131762" cy="111125"/>
          </a:xfrm>
          <a:custGeom>
            <a:avLst/>
            <a:gdLst>
              <a:gd name="T0" fmla="*/ 0 w 155643"/>
              <a:gd name="T1" fmla="*/ 7957 h 131323"/>
              <a:gd name="T2" fmla="*/ 10243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09" name="Elbow Connector 1605"/>
          <p:cNvCxnSpPr>
            <a:cxnSpLocks noChangeShapeType="1"/>
            <a:stCxn id="54" idx="3"/>
            <a:endCxn id="64" idx="1"/>
          </p:cNvCxnSpPr>
          <p:nvPr/>
        </p:nvCxnSpPr>
        <p:spPr bwMode="auto">
          <a:xfrm>
            <a:off x="3129248" y="2256758"/>
            <a:ext cx="133059" cy="0"/>
          </a:xfrm>
          <a:prstGeom prst="straightConnector1">
            <a:avLst/>
          </a:prstGeom>
          <a:noFill/>
          <a:ln w="12700">
            <a:solidFill>
              <a:srgbClr val="7F7F7F"/>
            </a:solidFill>
            <a:round/>
            <a:headEnd/>
            <a:tailEnd type="triangle" w="med" len="med"/>
          </a:ln>
        </p:spPr>
      </p:cxnSp>
      <p:cxnSp>
        <p:nvCxnSpPr>
          <p:cNvPr id="110" name="AutoShape 217"/>
          <p:cNvCxnSpPr>
            <a:cxnSpLocks noChangeShapeType="1"/>
            <a:stCxn id="168" idx="2"/>
            <a:endCxn id="77" idx="0"/>
          </p:cNvCxnSpPr>
          <p:nvPr/>
        </p:nvCxnSpPr>
        <p:spPr bwMode="auto">
          <a:xfrm rot="5400000">
            <a:off x="3924030" y="3866322"/>
            <a:ext cx="202114" cy="334518"/>
          </a:xfrm>
          <a:prstGeom prst="bentConnector3">
            <a:avLst>
              <a:gd name="adj1" fmla="val 50000"/>
            </a:avLst>
          </a:prstGeom>
          <a:noFill/>
          <a:ln w="9525">
            <a:solidFill>
              <a:srgbClr val="7D96A4"/>
            </a:solidFill>
            <a:prstDash val="sysDot"/>
            <a:miter lim="800000"/>
            <a:headEnd/>
            <a:tailEnd/>
          </a:ln>
        </p:spPr>
      </p:cxnSp>
      <p:cxnSp>
        <p:nvCxnSpPr>
          <p:cNvPr id="111" name="AutoShape 216"/>
          <p:cNvCxnSpPr>
            <a:cxnSpLocks noChangeShapeType="1"/>
            <a:stCxn id="168" idx="2"/>
            <a:endCxn id="83" idx="0"/>
          </p:cNvCxnSpPr>
          <p:nvPr/>
        </p:nvCxnSpPr>
        <p:spPr bwMode="auto">
          <a:xfrm rot="16200000" flipH="1">
            <a:off x="4259768" y="3865102"/>
            <a:ext cx="202114" cy="336958"/>
          </a:xfrm>
          <a:prstGeom prst="bentConnector3">
            <a:avLst>
              <a:gd name="adj1" fmla="val 50000"/>
            </a:avLst>
          </a:prstGeom>
          <a:noFill/>
          <a:ln w="9525">
            <a:solidFill>
              <a:srgbClr val="7D96A4"/>
            </a:solidFill>
            <a:prstDash val="sysDot"/>
            <a:miter lim="800000"/>
            <a:headEnd/>
            <a:tailEnd/>
          </a:ln>
        </p:spPr>
      </p:cxnSp>
      <p:cxnSp>
        <p:nvCxnSpPr>
          <p:cNvPr id="112" name="AutoShape 217"/>
          <p:cNvCxnSpPr>
            <a:cxnSpLocks noChangeShapeType="1"/>
            <a:stCxn id="162" idx="2"/>
            <a:endCxn id="85" idx="0"/>
          </p:cNvCxnSpPr>
          <p:nvPr/>
        </p:nvCxnSpPr>
        <p:spPr bwMode="auto">
          <a:xfrm rot="5400000">
            <a:off x="5531536" y="3813834"/>
            <a:ext cx="184652" cy="422032"/>
          </a:xfrm>
          <a:prstGeom prst="bentConnector3">
            <a:avLst>
              <a:gd name="adj1" fmla="val 50000"/>
            </a:avLst>
          </a:prstGeom>
          <a:noFill/>
          <a:ln w="9525">
            <a:solidFill>
              <a:srgbClr val="7D96A4"/>
            </a:solidFill>
            <a:prstDash val="sysDot"/>
            <a:miter lim="800000"/>
            <a:headEnd/>
            <a:tailEnd/>
          </a:ln>
        </p:spPr>
      </p:cxnSp>
      <p:cxnSp>
        <p:nvCxnSpPr>
          <p:cNvPr id="113" name="AutoShape 216"/>
          <p:cNvCxnSpPr>
            <a:cxnSpLocks noChangeShapeType="1"/>
            <a:stCxn id="162" idx="2"/>
            <a:endCxn id="87" idx="0"/>
          </p:cNvCxnSpPr>
          <p:nvPr/>
        </p:nvCxnSpPr>
        <p:spPr bwMode="auto">
          <a:xfrm rot="16200000" flipH="1">
            <a:off x="5928473" y="3838929"/>
            <a:ext cx="184652" cy="371842"/>
          </a:xfrm>
          <a:prstGeom prst="bentConnector3">
            <a:avLst>
              <a:gd name="adj1" fmla="val 50000"/>
            </a:avLst>
          </a:prstGeom>
          <a:noFill/>
          <a:ln w="9525">
            <a:solidFill>
              <a:srgbClr val="7D96A4"/>
            </a:solidFill>
            <a:prstDash val="sysDot"/>
            <a:miter lim="800000"/>
            <a:headEnd/>
            <a:tailEnd/>
          </a:ln>
        </p:spPr>
      </p:cxnSp>
      <p:cxnSp>
        <p:nvCxnSpPr>
          <p:cNvPr id="114" name="AutoShape 482"/>
          <p:cNvCxnSpPr>
            <a:cxnSpLocks noChangeShapeType="1"/>
            <a:stCxn id="65" idx="0"/>
            <a:endCxn id="157" idx="2"/>
          </p:cNvCxnSpPr>
          <p:nvPr/>
        </p:nvCxnSpPr>
        <p:spPr bwMode="auto">
          <a:xfrm flipV="1">
            <a:off x="5825699" y="1660602"/>
            <a:ext cx="711" cy="266756"/>
          </a:xfrm>
          <a:prstGeom prst="straightConnector1">
            <a:avLst/>
          </a:prstGeom>
          <a:noFill/>
          <a:ln w="9525">
            <a:solidFill>
              <a:srgbClr val="7D96A4"/>
            </a:solidFill>
            <a:prstDash val="sysDot"/>
            <a:round/>
            <a:headEnd/>
            <a:tailEnd/>
          </a:ln>
        </p:spPr>
      </p:cxnSp>
      <p:cxnSp>
        <p:nvCxnSpPr>
          <p:cNvPr id="115" name="AutoShape 482"/>
          <p:cNvCxnSpPr>
            <a:cxnSpLocks noChangeShapeType="1"/>
            <a:stCxn id="66" idx="0"/>
            <a:endCxn id="159" idx="2"/>
          </p:cNvCxnSpPr>
          <p:nvPr/>
        </p:nvCxnSpPr>
        <p:spPr bwMode="auto">
          <a:xfrm flipH="1" flipV="1">
            <a:off x="7782197" y="1741920"/>
            <a:ext cx="1740" cy="185438"/>
          </a:xfrm>
          <a:prstGeom prst="straightConnector1">
            <a:avLst/>
          </a:prstGeom>
          <a:noFill/>
          <a:ln w="9525">
            <a:solidFill>
              <a:srgbClr val="7D96A4"/>
            </a:solidFill>
            <a:prstDash val="sysDot"/>
            <a:round/>
            <a:headEnd/>
            <a:tailEnd/>
          </a:ln>
        </p:spPr>
      </p:cxnSp>
      <p:cxnSp>
        <p:nvCxnSpPr>
          <p:cNvPr id="116" name="AutoShape 482"/>
          <p:cNvCxnSpPr>
            <a:cxnSpLocks noChangeShapeType="1"/>
            <a:stCxn id="71" idx="0"/>
            <a:endCxn id="165" idx="2"/>
          </p:cNvCxnSpPr>
          <p:nvPr/>
        </p:nvCxnSpPr>
        <p:spPr bwMode="auto">
          <a:xfrm flipH="1" flipV="1">
            <a:off x="8552654" y="1741920"/>
            <a:ext cx="2319" cy="185438"/>
          </a:xfrm>
          <a:prstGeom prst="straightConnector1">
            <a:avLst/>
          </a:prstGeom>
          <a:noFill/>
          <a:ln w="9525">
            <a:solidFill>
              <a:srgbClr val="7D96A4"/>
            </a:solidFill>
            <a:prstDash val="sysDot"/>
            <a:round/>
            <a:headEnd/>
            <a:tailEnd/>
          </a:ln>
        </p:spPr>
      </p:cxnSp>
      <p:cxnSp>
        <p:nvCxnSpPr>
          <p:cNvPr id="117" name="AutoShape 124"/>
          <p:cNvCxnSpPr>
            <a:cxnSpLocks noChangeShapeType="1"/>
            <a:stCxn id="64" idx="2"/>
            <a:endCxn id="77" idx="1"/>
          </p:cNvCxnSpPr>
          <p:nvPr/>
        </p:nvCxnSpPr>
        <p:spPr bwMode="gray">
          <a:xfrm rot="16200000" flipH="1">
            <a:off x="2615781" y="3446402"/>
            <a:ext cx="1878680" cy="158191"/>
          </a:xfrm>
          <a:prstGeom prst="bentConnector2">
            <a:avLst/>
          </a:prstGeom>
          <a:noFill/>
          <a:ln w="9525">
            <a:solidFill>
              <a:schemeClr val="accent2"/>
            </a:solidFill>
            <a:miter lim="800000"/>
            <a:headEnd/>
            <a:tailEnd type="triangle" w="med" len="med"/>
          </a:ln>
        </p:spPr>
      </p:cxnSp>
      <p:cxnSp>
        <p:nvCxnSpPr>
          <p:cNvPr id="118" name="Elbow Connector 1605"/>
          <p:cNvCxnSpPr>
            <a:cxnSpLocks noChangeShapeType="1"/>
            <a:stCxn id="77" idx="3"/>
            <a:endCxn id="83" idx="1"/>
          </p:cNvCxnSpPr>
          <p:nvPr/>
        </p:nvCxnSpPr>
        <p:spPr bwMode="auto">
          <a:xfrm>
            <a:off x="4201333" y="4464838"/>
            <a:ext cx="72850" cy="0"/>
          </a:xfrm>
          <a:prstGeom prst="straightConnector1">
            <a:avLst/>
          </a:prstGeom>
          <a:noFill/>
          <a:ln w="12700">
            <a:solidFill>
              <a:srgbClr val="7F7F7F"/>
            </a:solidFill>
            <a:round/>
            <a:headEnd/>
            <a:tailEnd type="none" w="med" len="med"/>
          </a:ln>
        </p:spPr>
      </p:cxnSp>
      <p:cxnSp>
        <p:nvCxnSpPr>
          <p:cNvPr id="121" name="Elbow Connector 1605"/>
          <p:cNvCxnSpPr>
            <a:cxnSpLocks noChangeShapeType="1"/>
            <a:stCxn id="85" idx="3"/>
            <a:endCxn id="87" idx="1"/>
          </p:cNvCxnSpPr>
          <p:nvPr/>
        </p:nvCxnSpPr>
        <p:spPr bwMode="auto">
          <a:xfrm>
            <a:off x="5817261" y="4464839"/>
            <a:ext cx="157213" cy="0"/>
          </a:xfrm>
          <a:prstGeom prst="straightConnector1">
            <a:avLst/>
          </a:prstGeom>
          <a:noFill/>
          <a:ln w="12700">
            <a:solidFill>
              <a:srgbClr val="7F7F7F"/>
            </a:solidFill>
            <a:round/>
            <a:headEnd/>
            <a:tailEnd type="none" w="med" len="med"/>
          </a:ln>
        </p:spPr>
      </p:cxnSp>
      <p:cxnSp>
        <p:nvCxnSpPr>
          <p:cNvPr id="122" name="Elbow Connector 121"/>
          <p:cNvCxnSpPr>
            <a:stCxn id="85" idx="0"/>
            <a:endCxn id="65" idx="2"/>
          </p:cNvCxnSpPr>
          <p:nvPr/>
        </p:nvCxnSpPr>
        <p:spPr bwMode="auto">
          <a:xfrm rot="5400000" flipH="1" flipV="1">
            <a:off x="4853763" y="3145241"/>
            <a:ext cx="1531018" cy="412853"/>
          </a:xfrm>
          <a:prstGeom prst="bentConnector3">
            <a:avLst>
              <a:gd name="adj1" fmla="val 50000"/>
            </a:avLst>
          </a:prstGeom>
          <a:solidFill>
            <a:schemeClr val="bg2"/>
          </a:solidFill>
          <a:ln w="9525" cap="flat" cmpd="sng" algn="ctr">
            <a:solidFill>
              <a:schemeClr val="accent2"/>
            </a:solidFill>
            <a:prstDash val="solid"/>
            <a:round/>
            <a:headEnd type="none" w="med" len="med"/>
            <a:tailEnd type="triangle"/>
          </a:ln>
          <a:effectLst/>
        </p:spPr>
      </p:cxnSp>
      <p:cxnSp>
        <p:nvCxnSpPr>
          <p:cNvPr id="123" name="Elbow Connector 122"/>
          <p:cNvCxnSpPr>
            <a:stCxn id="87" idx="0"/>
            <a:endCxn id="65" idx="2"/>
          </p:cNvCxnSpPr>
          <p:nvPr/>
        </p:nvCxnSpPr>
        <p:spPr bwMode="auto">
          <a:xfrm rot="16200000" flipV="1">
            <a:off x="5250701" y="3161156"/>
            <a:ext cx="1531018" cy="381021"/>
          </a:xfrm>
          <a:prstGeom prst="bentConnector3">
            <a:avLst>
              <a:gd name="adj1" fmla="val 50000"/>
            </a:avLst>
          </a:prstGeom>
          <a:solidFill>
            <a:schemeClr val="bg2"/>
          </a:solidFill>
          <a:ln w="9525" cap="flat" cmpd="sng" algn="ctr">
            <a:solidFill>
              <a:schemeClr val="accent2"/>
            </a:solidFill>
            <a:prstDash val="solid"/>
            <a:round/>
            <a:headEnd type="none" w="med" len="med"/>
            <a:tailEnd type="triangle"/>
          </a:ln>
          <a:effectLst/>
        </p:spPr>
      </p:cxnSp>
      <p:cxnSp>
        <p:nvCxnSpPr>
          <p:cNvPr id="124" name="Straight Connector 123"/>
          <p:cNvCxnSpPr/>
          <p:nvPr/>
        </p:nvCxnSpPr>
        <p:spPr bwMode="auto">
          <a:xfrm rot="16200000" flipH="1">
            <a:off x="5339461" y="4860882"/>
            <a:ext cx="100763" cy="0"/>
          </a:xfrm>
          <a:prstGeom prst="line">
            <a:avLst/>
          </a:prstGeom>
          <a:solidFill>
            <a:schemeClr val="bg2"/>
          </a:solidFill>
          <a:ln w="9525" cap="flat" cmpd="sng" algn="ctr">
            <a:solidFill>
              <a:schemeClr val="accent2"/>
            </a:solidFill>
            <a:prstDash val="solid"/>
            <a:round/>
            <a:headEnd type="none" w="med" len="med"/>
            <a:tailEnd type="none" w="med" len="med"/>
          </a:ln>
          <a:effectLst/>
        </p:spPr>
      </p:cxnSp>
      <p:cxnSp>
        <p:nvCxnSpPr>
          <p:cNvPr id="125" name="Straight Connector 124"/>
          <p:cNvCxnSpPr/>
          <p:nvPr/>
        </p:nvCxnSpPr>
        <p:spPr bwMode="auto">
          <a:xfrm rot="16200000" flipH="1">
            <a:off x="6181640" y="4863638"/>
            <a:ext cx="100763" cy="0"/>
          </a:xfrm>
          <a:prstGeom prst="line">
            <a:avLst/>
          </a:prstGeom>
          <a:solidFill>
            <a:schemeClr val="bg2"/>
          </a:solidFill>
          <a:ln w="9525" cap="flat" cmpd="sng" algn="ctr">
            <a:solidFill>
              <a:schemeClr val="accent2"/>
            </a:solidFill>
            <a:prstDash val="solid"/>
            <a:round/>
            <a:headEnd type="none" w="med" len="med"/>
            <a:tailEnd type="none" w="med" len="med"/>
          </a:ln>
          <a:effectLst/>
        </p:spPr>
      </p:cxnSp>
      <p:cxnSp>
        <p:nvCxnSpPr>
          <p:cNvPr id="126" name="Elbow Connector 269"/>
          <p:cNvCxnSpPr>
            <a:endCxn id="97" idx="2"/>
          </p:cNvCxnSpPr>
          <p:nvPr/>
        </p:nvCxnSpPr>
        <p:spPr bwMode="auto">
          <a:xfrm flipV="1">
            <a:off x="3894667" y="4795038"/>
            <a:ext cx="3126682" cy="115632"/>
          </a:xfrm>
          <a:prstGeom prst="bentConnector2">
            <a:avLst/>
          </a:prstGeom>
          <a:solidFill>
            <a:schemeClr val="bg2"/>
          </a:solidFill>
          <a:ln w="9525" cap="flat" cmpd="sng" algn="ctr">
            <a:solidFill>
              <a:schemeClr val="accent2"/>
            </a:solidFill>
            <a:prstDash val="solid"/>
            <a:round/>
            <a:headEnd type="none" w="med" len="med"/>
            <a:tailEnd type="triangle"/>
          </a:ln>
          <a:effectLst/>
        </p:spPr>
      </p:cxnSp>
      <p:cxnSp>
        <p:nvCxnSpPr>
          <p:cNvPr id="127" name="Elbow Connector 1605"/>
          <p:cNvCxnSpPr>
            <a:cxnSpLocks noChangeShapeType="1"/>
            <a:stCxn id="88" idx="0"/>
            <a:endCxn id="66" idx="2"/>
          </p:cNvCxnSpPr>
          <p:nvPr/>
        </p:nvCxnSpPr>
        <p:spPr bwMode="auto">
          <a:xfrm flipH="1" flipV="1">
            <a:off x="7783937" y="2586158"/>
            <a:ext cx="4976" cy="1548480"/>
          </a:xfrm>
          <a:prstGeom prst="straightConnector1">
            <a:avLst/>
          </a:prstGeom>
          <a:noFill/>
          <a:ln w="12700">
            <a:solidFill>
              <a:srgbClr val="7F7F7F"/>
            </a:solidFill>
            <a:round/>
            <a:headEnd/>
            <a:tailEnd type="triangle" w="med" len="med"/>
          </a:ln>
        </p:spPr>
      </p:cxnSp>
      <p:sp>
        <p:nvSpPr>
          <p:cNvPr id="129" name="Freeform 69"/>
          <p:cNvSpPr>
            <a:spLocks noChangeArrowheads="1"/>
          </p:cNvSpPr>
          <p:nvPr/>
        </p:nvSpPr>
        <p:spPr bwMode="auto">
          <a:xfrm>
            <a:off x="5618064" y="4683123"/>
            <a:ext cx="155575" cy="130175"/>
          </a:xfrm>
          <a:custGeom>
            <a:avLst/>
            <a:gdLst>
              <a:gd name="T0" fmla="*/ 0 w 155643"/>
              <a:gd name="T1" fmla="*/ 84659 h 131323"/>
              <a:gd name="T2" fmla="*/ 123728 w 155643"/>
              <a:gd name="T3" fmla="*/ 84659 h 131323"/>
              <a:gd name="T4" fmla="*/ 152276 w 155643"/>
              <a:gd name="T5" fmla="*/ 0 h 131323"/>
              <a:gd name="T6" fmla="*/ 0 w 155643"/>
              <a:gd name="T7" fmla="*/ 846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0" name="Freeform 69"/>
          <p:cNvSpPr>
            <a:spLocks noChangeArrowheads="1"/>
          </p:cNvSpPr>
          <p:nvPr/>
        </p:nvSpPr>
        <p:spPr bwMode="auto">
          <a:xfrm>
            <a:off x="6384173" y="4682092"/>
            <a:ext cx="155575" cy="130175"/>
          </a:xfrm>
          <a:custGeom>
            <a:avLst/>
            <a:gdLst>
              <a:gd name="T0" fmla="*/ 0 w 155643"/>
              <a:gd name="T1" fmla="*/ 84659 h 131323"/>
              <a:gd name="T2" fmla="*/ 123728 w 155643"/>
              <a:gd name="T3" fmla="*/ 84659 h 131323"/>
              <a:gd name="T4" fmla="*/ 152276 w 155643"/>
              <a:gd name="T5" fmla="*/ 0 h 131323"/>
              <a:gd name="T6" fmla="*/ 0 w 155643"/>
              <a:gd name="T7" fmla="*/ 846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3" name="Freeform 69"/>
          <p:cNvSpPr>
            <a:spLocks noChangeArrowheads="1"/>
          </p:cNvSpPr>
          <p:nvPr/>
        </p:nvSpPr>
        <p:spPr bwMode="auto">
          <a:xfrm>
            <a:off x="8730258" y="2455076"/>
            <a:ext cx="155575" cy="130175"/>
          </a:xfrm>
          <a:custGeom>
            <a:avLst/>
            <a:gdLst>
              <a:gd name="T0" fmla="*/ 0 w 155643"/>
              <a:gd name="T1" fmla="*/ 84659 h 131323"/>
              <a:gd name="T2" fmla="*/ 123728 w 155643"/>
              <a:gd name="T3" fmla="*/ 84659 h 131323"/>
              <a:gd name="T4" fmla="*/ 152276 w 155643"/>
              <a:gd name="T5" fmla="*/ 0 h 131323"/>
              <a:gd name="T6" fmla="*/ 0 w 155643"/>
              <a:gd name="T7" fmla="*/ 846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cxnSp>
        <p:nvCxnSpPr>
          <p:cNvPr id="134" name="Straight Connector 133"/>
          <p:cNvCxnSpPr/>
          <p:nvPr/>
        </p:nvCxnSpPr>
        <p:spPr bwMode="auto">
          <a:xfrm rot="16200000" flipH="1">
            <a:off x="3840124" y="4852136"/>
            <a:ext cx="100763" cy="0"/>
          </a:xfrm>
          <a:prstGeom prst="line">
            <a:avLst/>
          </a:prstGeom>
          <a:solidFill>
            <a:schemeClr val="bg2"/>
          </a:solidFill>
          <a:ln w="9525" cap="flat" cmpd="sng" algn="ctr">
            <a:solidFill>
              <a:schemeClr val="accent2"/>
            </a:solidFill>
            <a:prstDash val="solid"/>
            <a:round/>
            <a:headEnd type="none" w="med" len="med"/>
            <a:tailEnd type="none" w="med" len="med"/>
          </a:ln>
          <a:effectLst/>
        </p:spPr>
      </p:cxnSp>
      <p:cxnSp>
        <p:nvCxnSpPr>
          <p:cNvPr id="135" name="Straight Connector 134"/>
          <p:cNvCxnSpPr/>
          <p:nvPr/>
        </p:nvCxnSpPr>
        <p:spPr bwMode="auto">
          <a:xfrm rot="16200000" flipH="1">
            <a:off x="4574221" y="4860882"/>
            <a:ext cx="100763" cy="0"/>
          </a:xfrm>
          <a:prstGeom prst="line">
            <a:avLst/>
          </a:prstGeom>
          <a:solidFill>
            <a:schemeClr val="bg2"/>
          </a:solidFill>
          <a:ln w="9525" cap="flat" cmpd="sng" algn="ctr">
            <a:solidFill>
              <a:schemeClr val="accent2"/>
            </a:solidFill>
            <a:prstDash val="solid"/>
            <a:round/>
            <a:headEnd type="none" w="med" len="med"/>
            <a:tailEnd type="none" w="med" len="med"/>
          </a:ln>
          <a:effectLst/>
        </p:spPr>
      </p:cxnSp>
      <p:cxnSp>
        <p:nvCxnSpPr>
          <p:cNvPr id="136" name="Elbow Connector 1605"/>
          <p:cNvCxnSpPr>
            <a:cxnSpLocks noChangeShapeType="1"/>
          </p:cNvCxnSpPr>
          <p:nvPr/>
        </p:nvCxnSpPr>
        <p:spPr bwMode="auto">
          <a:xfrm rot="5400000">
            <a:off x="1831456" y="2656449"/>
            <a:ext cx="144000" cy="1588"/>
          </a:xfrm>
          <a:prstGeom prst="straightConnector1">
            <a:avLst/>
          </a:prstGeom>
          <a:noFill/>
          <a:ln w="12700">
            <a:solidFill>
              <a:srgbClr val="7F7F7F"/>
            </a:solidFill>
            <a:round/>
            <a:headEnd/>
            <a:tailEnd type="triangle" w="med" len="med"/>
          </a:ln>
        </p:spPr>
      </p:cxnSp>
      <p:sp>
        <p:nvSpPr>
          <p:cNvPr id="137" name="Chevron 1593">
            <a:hlinkClick r:id="rId11" action="ppaction://hlinksldjump"/>
          </p:cNvPr>
          <p:cNvSpPr>
            <a:spLocks noChangeArrowheads="1"/>
          </p:cNvSpPr>
          <p:nvPr/>
        </p:nvSpPr>
        <p:spPr bwMode="auto">
          <a:xfrm>
            <a:off x="1902662" y="2611434"/>
            <a:ext cx="930275" cy="523875"/>
          </a:xfrm>
          <a:prstGeom prst="chevron">
            <a:avLst>
              <a:gd name="adj" fmla="val 16977"/>
            </a:avLst>
          </a:prstGeom>
          <a:noFill/>
          <a:ln w="6350" cap="rnd" algn="ctr">
            <a:noFill/>
            <a:prstDash val="dash"/>
            <a:bevel/>
            <a:headEnd/>
            <a:tailEnd/>
          </a:ln>
        </p:spPr>
        <p:txBody>
          <a:bodyPr lIns="73152" tIns="0" rIns="0" bIns="46800" anchor="ctr"/>
          <a:lstStyle/>
          <a:p>
            <a:pPr>
              <a:lnSpc>
                <a:spcPct val="90000"/>
              </a:lnSpc>
              <a:buClr>
                <a:schemeClr val="accent1"/>
              </a:buClr>
              <a:buSzPct val="80000"/>
            </a:pPr>
            <a:r>
              <a:rPr lang="en-US" sz="700" dirty="0"/>
              <a:t>Order to Cash (Project-Based Services)</a:t>
            </a:r>
          </a:p>
        </p:txBody>
      </p:sp>
      <p:pic>
        <p:nvPicPr>
          <p:cNvPr id="149" name="Picture 14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61998" y="1351313"/>
            <a:ext cx="589295" cy="382737"/>
          </a:xfrm>
          <a:prstGeom prst="rect">
            <a:avLst/>
          </a:prstGeom>
        </p:spPr>
      </p:pic>
      <p:sp>
        <p:nvSpPr>
          <p:cNvPr id="150" name="Rectangle 74"/>
          <p:cNvSpPr>
            <a:spLocks noChangeArrowheads="1"/>
          </p:cNvSpPr>
          <p:nvPr/>
        </p:nvSpPr>
        <p:spPr bwMode="auto">
          <a:xfrm>
            <a:off x="2169308" y="140134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Project Management</a:t>
            </a:r>
          </a:p>
        </p:txBody>
      </p:sp>
      <p:pic>
        <p:nvPicPr>
          <p:cNvPr id="153" name="Picture 15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7983" y="1265275"/>
            <a:ext cx="589295" cy="458032"/>
          </a:xfrm>
          <a:prstGeom prst="rect">
            <a:avLst/>
          </a:prstGeom>
        </p:spPr>
      </p:pic>
      <p:sp>
        <p:nvSpPr>
          <p:cNvPr id="154" name="Rectangle 74"/>
          <p:cNvSpPr>
            <a:spLocks noChangeArrowheads="1"/>
          </p:cNvSpPr>
          <p:nvPr/>
        </p:nvSpPr>
        <p:spPr bwMode="auto">
          <a:xfrm>
            <a:off x="3185293" y="1316171"/>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Purchase Requests and Orders</a:t>
            </a:r>
          </a:p>
        </p:txBody>
      </p:sp>
      <p:pic>
        <p:nvPicPr>
          <p:cNvPr id="156" name="Picture 15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31762" y="1340569"/>
            <a:ext cx="589295" cy="382737"/>
          </a:xfrm>
          <a:prstGeom prst="rect">
            <a:avLst/>
          </a:prstGeom>
        </p:spPr>
      </p:pic>
      <p:sp>
        <p:nvSpPr>
          <p:cNvPr id="157" name="Rectangle 74"/>
          <p:cNvSpPr>
            <a:spLocks noChangeArrowheads="1"/>
          </p:cNvSpPr>
          <p:nvPr/>
        </p:nvSpPr>
        <p:spPr bwMode="auto">
          <a:xfrm>
            <a:off x="5539072" y="1337437"/>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Goods and Services Receipts</a:t>
            </a:r>
          </a:p>
        </p:txBody>
      </p:sp>
      <p:pic>
        <p:nvPicPr>
          <p:cNvPr id="159" name="Picture 15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87549" y="1351313"/>
            <a:ext cx="589295" cy="382737"/>
          </a:xfrm>
          <a:prstGeom prst="rect">
            <a:avLst/>
          </a:prstGeom>
        </p:spPr>
      </p:pic>
      <p:sp>
        <p:nvSpPr>
          <p:cNvPr id="160" name="Rectangle 74"/>
          <p:cNvSpPr>
            <a:spLocks noChangeArrowheads="1"/>
          </p:cNvSpPr>
          <p:nvPr/>
        </p:nvSpPr>
        <p:spPr bwMode="auto">
          <a:xfrm>
            <a:off x="7494859" y="140134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Supplier Invoicing</a:t>
            </a:r>
          </a:p>
        </p:txBody>
      </p:sp>
      <p:pic>
        <p:nvPicPr>
          <p:cNvPr id="162" name="Picture 16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40230" y="3541917"/>
            <a:ext cx="589295" cy="382737"/>
          </a:xfrm>
          <a:prstGeom prst="rect">
            <a:avLst/>
          </a:prstGeom>
        </p:spPr>
      </p:pic>
      <p:sp>
        <p:nvSpPr>
          <p:cNvPr id="163" name="Rectangle 74"/>
          <p:cNvSpPr>
            <a:spLocks noChangeArrowheads="1"/>
          </p:cNvSpPr>
          <p:nvPr/>
        </p:nvSpPr>
        <p:spPr bwMode="auto">
          <a:xfrm>
            <a:off x="5557149" y="3699672"/>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Home</a:t>
            </a:r>
          </a:p>
        </p:txBody>
      </p:sp>
      <p:pic>
        <p:nvPicPr>
          <p:cNvPr id="165" name="Picture 16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58006" y="1351313"/>
            <a:ext cx="589295" cy="382737"/>
          </a:xfrm>
          <a:prstGeom prst="rect">
            <a:avLst/>
          </a:prstGeom>
        </p:spPr>
      </p:pic>
      <p:sp>
        <p:nvSpPr>
          <p:cNvPr id="166" name="Rectangle 74"/>
          <p:cNvSpPr>
            <a:spLocks noChangeArrowheads="1"/>
          </p:cNvSpPr>
          <p:nvPr/>
        </p:nvSpPr>
        <p:spPr bwMode="auto">
          <a:xfrm>
            <a:off x="8265316" y="140134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Payment Management</a:t>
            </a:r>
          </a:p>
        </p:txBody>
      </p:sp>
      <p:pic>
        <p:nvPicPr>
          <p:cNvPr id="168" name="Picture 16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7698" y="3541917"/>
            <a:ext cx="589295" cy="382737"/>
          </a:xfrm>
          <a:prstGeom prst="rect">
            <a:avLst/>
          </a:prstGeom>
        </p:spPr>
      </p:pic>
      <p:sp>
        <p:nvSpPr>
          <p:cNvPr id="169" name="Rectangle 74"/>
          <p:cNvSpPr>
            <a:spLocks noChangeArrowheads="1"/>
          </p:cNvSpPr>
          <p:nvPr/>
        </p:nvSpPr>
        <p:spPr bwMode="auto">
          <a:xfrm>
            <a:off x="3905008" y="3699672"/>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Sales Orders</a:t>
            </a:r>
          </a:p>
        </p:txBody>
      </p:sp>
      <p:pic>
        <p:nvPicPr>
          <p:cNvPr id="171" name="Picture 17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48889" y="3541917"/>
            <a:ext cx="589295" cy="382737"/>
          </a:xfrm>
          <a:prstGeom prst="rect">
            <a:avLst/>
          </a:prstGeom>
        </p:spPr>
      </p:pic>
      <p:sp>
        <p:nvSpPr>
          <p:cNvPr id="172" name="Rectangle 74"/>
          <p:cNvSpPr>
            <a:spLocks noChangeArrowheads="1"/>
          </p:cNvSpPr>
          <p:nvPr/>
        </p:nvSpPr>
        <p:spPr bwMode="auto">
          <a:xfrm>
            <a:off x="7156199" y="362548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Customer Invoicing</a:t>
            </a:r>
          </a:p>
        </p:txBody>
      </p:sp>
      <p:pic>
        <p:nvPicPr>
          <p:cNvPr id="174" name="Picture 17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83411" y="3541917"/>
            <a:ext cx="589295" cy="382737"/>
          </a:xfrm>
          <a:prstGeom prst="rect">
            <a:avLst/>
          </a:prstGeom>
        </p:spPr>
      </p:pic>
      <p:sp>
        <p:nvSpPr>
          <p:cNvPr id="175" name="Rectangle 74"/>
          <p:cNvSpPr>
            <a:spLocks noChangeArrowheads="1"/>
          </p:cNvSpPr>
          <p:nvPr/>
        </p:nvSpPr>
        <p:spPr bwMode="auto">
          <a:xfrm>
            <a:off x="8281017" y="3688580"/>
            <a:ext cx="574675" cy="107722"/>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Receivables</a:t>
            </a:r>
          </a:p>
        </p:txBody>
      </p:sp>
      <p:pic>
        <p:nvPicPr>
          <p:cNvPr id="232"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1832505" y="2765196"/>
            <a:ext cx="160337" cy="119523"/>
          </a:xfrm>
          <a:prstGeom prst="rect">
            <a:avLst/>
          </a:prstGeom>
          <a:noFill/>
          <a:ln w="9525">
            <a:noFill/>
            <a:miter lim="800000"/>
            <a:headEnd/>
            <a:tailEnd/>
          </a:ln>
        </p:spPr>
      </p:pic>
      <p:sp>
        <p:nvSpPr>
          <p:cNvPr id="241" name="Freeform 69"/>
          <p:cNvSpPr>
            <a:spLocks noChangeAspect="1" noChangeArrowheads="1"/>
          </p:cNvSpPr>
          <p:nvPr/>
        </p:nvSpPr>
        <p:spPr bwMode="auto">
          <a:xfrm>
            <a:off x="2957521" y="246850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42" name="Freeform 69"/>
          <p:cNvSpPr>
            <a:spLocks noChangeAspect="1" noChangeArrowheads="1"/>
          </p:cNvSpPr>
          <p:nvPr/>
        </p:nvSpPr>
        <p:spPr bwMode="auto">
          <a:xfrm>
            <a:off x="6079068" y="247465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43" name="Freeform 69"/>
          <p:cNvSpPr>
            <a:spLocks noChangeAspect="1" noChangeArrowheads="1"/>
          </p:cNvSpPr>
          <p:nvPr/>
        </p:nvSpPr>
        <p:spPr bwMode="auto">
          <a:xfrm>
            <a:off x="7978249" y="2474906"/>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287" name="Group 286"/>
          <p:cNvGrpSpPr/>
          <p:nvPr/>
        </p:nvGrpSpPr>
        <p:grpSpPr>
          <a:xfrm>
            <a:off x="2785743" y="2586957"/>
            <a:ext cx="2367148" cy="1877882"/>
            <a:chOff x="2785743" y="2586957"/>
            <a:chExt cx="2367148" cy="1877882"/>
          </a:xfrm>
        </p:grpSpPr>
        <p:cxnSp>
          <p:nvCxnSpPr>
            <p:cNvPr id="255" name="AutoShape 124"/>
            <p:cNvCxnSpPr>
              <a:cxnSpLocks noChangeShapeType="1"/>
              <a:endCxn id="85" idx="1"/>
            </p:cNvCxnSpPr>
            <p:nvPr/>
          </p:nvCxnSpPr>
          <p:spPr bwMode="gray">
            <a:xfrm>
              <a:off x="2870200" y="2650067"/>
              <a:ext cx="2282691" cy="1814772"/>
            </a:xfrm>
            <a:prstGeom prst="bentConnector3">
              <a:avLst>
                <a:gd name="adj1" fmla="val 93025"/>
              </a:avLst>
            </a:prstGeom>
            <a:noFill/>
            <a:ln w="9525">
              <a:solidFill>
                <a:schemeClr val="accent2"/>
              </a:solidFill>
              <a:miter lim="800000"/>
              <a:headEnd/>
              <a:tailEnd type="triangle" w="med" len="med"/>
            </a:ln>
          </p:spPr>
        </p:cxnSp>
        <p:cxnSp>
          <p:nvCxnSpPr>
            <p:cNvPr id="279" name="Shape 278"/>
            <p:cNvCxnSpPr>
              <a:stCxn id="54" idx="2"/>
            </p:cNvCxnSpPr>
            <p:nvPr/>
          </p:nvCxnSpPr>
          <p:spPr>
            <a:xfrm rot="16200000" flipH="1">
              <a:off x="2819701" y="2552999"/>
              <a:ext cx="63375" cy="131291"/>
            </a:xfrm>
            <a:prstGeom prst="bentConnector2">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181" name="Picture 180" descr="scenario_60pxgrün.png"/>
          <p:cNvPicPr>
            <a:picLocks noChangeAspect="1"/>
          </p:cNvPicPr>
          <p:nvPr/>
        </p:nvPicPr>
        <p:blipFill>
          <a:blip r:embed="rId15" cstate="print"/>
          <a:stretch>
            <a:fillRect/>
          </a:stretch>
        </p:blipFill>
        <p:spPr>
          <a:xfrm>
            <a:off x="361522" y="5182667"/>
            <a:ext cx="180000" cy="180000"/>
          </a:xfrm>
          <a:prstGeom prst="rect">
            <a:avLst/>
          </a:prstGeom>
        </p:spPr>
      </p:pic>
      <p:sp>
        <p:nvSpPr>
          <p:cNvPr id="183" name="TextBox 182"/>
          <p:cNvSpPr txBox="1"/>
          <p:nvPr/>
        </p:nvSpPr>
        <p:spPr>
          <a:xfrm>
            <a:off x="327024" y="5157848"/>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84" name="TextBox 61"/>
          <p:cNvSpPr txBox="1">
            <a:spLocks noChangeArrowheads="1"/>
          </p:cNvSpPr>
          <p:nvPr/>
        </p:nvSpPr>
        <p:spPr bwMode="auto">
          <a:xfrm>
            <a:off x="327025" y="5506054"/>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186" name="Rectangle 57"/>
          <p:cNvSpPr>
            <a:spLocks noChangeArrowheads="1"/>
          </p:cNvSpPr>
          <p:nvPr/>
        </p:nvSpPr>
        <p:spPr bwMode="auto">
          <a:xfrm>
            <a:off x="305044" y="5517166"/>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87" name="Rectangle 55">
            <a:hlinkClick r:id="rId4" action="ppaction://hlinksldjump"/>
          </p:cNvPr>
          <p:cNvSpPr>
            <a:spLocks noChangeArrowheads="1"/>
          </p:cNvSpPr>
          <p:nvPr/>
        </p:nvSpPr>
        <p:spPr bwMode="auto">
          <a:xfrm>
            <a:off x="342150" y="514585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89" name="Picture 188" descr="Monitor_60px.png"/>
          <p:cNvPicPr>
            <a:picLocks noChangeAspect="1"/>
          </p:cNvPicPr>
          <p:nvPr/>
        </p:nvPicPr>
        <p:blipFill>
          <a:blip r:embed="rId16" cstate="print"/>
          <a:stretch>
            <a:fillRect/>
          </a:stretch>
        </p:blipFill>
        <p:spPr>
          <a:xfrm>
            <a:off x="361854" y="5570500"/>
            <a:ext cx="180000" cy="180000"/>
          </a:xfrm>
          <a:prstGeom prst="rect">
            <a:avLst/>
          </a:prstGeom>
        </p:spPr>
      </p:pic>
      <p:sp>
        <p:nvSpPr>
          <p:cNvPr id="191" name="TextBox 61"/>
          <p:cNvSpPr txBox="1">
            <a:spLocks noChangeArrowheads="1"/>
          </p:cNvSpPr>
          <p:nvPr/>
        </p:nvSpPr>
        <p:spPr bwMode="auto">
          <a:xfrm>
            <a:off x="327025" y="5798104"/>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92" name="Rectangle 57">
            <a:hlinkClick r:id="rId17" action="ppaction://hlinksldjump"/>
          </p:cNvPr>
          <p:cNvSpPr>
            <a:spLocks noChangeArrowheads="1"/>
          </p:cNvSpPr>
          <p:nvPr/>
        </p:nvSpPr>
        <p:spPr bwMode="auto">
          <a:xfrm>
            <a:off x="309641" y="5802263"/>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Intercompany Project Time and Expenses</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5243049"/>
            <a:ext cx="180000" cy="180000"/>
          </a:xfrm>
          <a:prstGeom prst="rect">
            <a:avLst/>
          </a:prstGeom>
        </p:spPr>
      </p:pic>
      <p:sp>
        <p:nvSpPr>
          <p:cNvPr id="58" name="TextBox 57"/>
          <p:cNvSpPr txBox="1"/>
          <p:nvPr/>
        </p:nvSpPr>
        <p:spPr>
          <a:xfrm>
            <a:off x="327024" y="5183726"/>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59" name="Rectangle 55">
            <a:hlinkClick r:id="rId12" action="ppaction://hlinksldjump"/>
          </p:cNvPr>
          <p:cNvSpPr>
            <a:spLocks noChangeArrowheads="1"/>
          </p:cNvSpPr>
          <p:nvPr/>
        </p:nvSpPr>
        <p:spPr bwMode="auto">
          <a:xfrm>
            <a:off x="342150" y="5206237"/>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7"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5" name="Picture 4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46" name="Picture 4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95208826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22"/>
          <p:cNvSpPr>
            <a:spLocks noChangeArrowheads="1"/>
          </p:cNvSpPr>
          <p:nvPr/>
        </p:nvSpPr>
        <p:spPr bwMode="auto">
          <a:xfrm>
            <a:off x="1763713" y="4131297"/>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120" name="Group 119"/>
          <p:cNvGrpSpPr/>
          <p:nvPr/>
        </p:nvGrpSpPr>
        <p:grpSpPr>
          <a:xfrm>
            <a:off x="6609292" y="6314809"/>
            <a:ext cx="407987" cy="407988"/>
            <a:chOff x="6609292" y="6314809"/>
            <a:chExt cx="407987" cy="407988"/>
          </a:xfrm>
        </p:grpSpPr>
        <p:pic>
          <p:nvPicPr>
            <p:cNvPr id="121" name="Picture 102" descr="47"/>
            <p:cNvPicPr>
              <a:picLocks noChangeAspect="1" noChangeArrowheads="1"/>
            </p:cNvPicPr>
            <p:nvPr/>
          </p:nvPicPr>
          <p:blipFill>
            <a:blip r:embed="rId7" cstate="print"/>
            <a:srcRect/>
            <a:stretch>
              <a:fillRect/>
            </a:stretch>
          </p:blipFill>
          <p:spPr bwMode="auto">
            <a:xfrm>
              <a:off x="6625167" y="6330684"/>
              <a:ext cx="384175" cy="384175"/>
            </a:xfrm>
            <a:prstGeom prst="rect">
              <a:avLst/>
            </a:prstGeom>
            <a:noFill/>
            <a:ln w="9525">
              <a:noFill/>
              <a:miter lim="800000"/>
              <a:headEnd/>
              <a:tailEnd/>
            </a:ln>
          </p:spPr>
        </p:pic>
        <p:sp>
          <p:nvSpPr>
            <p:cNvPr id="122" name="AutoShape 103"/>
            <p:cNvSpPr>
              <a:spLocks noChangeArrowheads="1"/>
            </p:cNvSpPr>
            <p:nvPr/>
          </p:nvSpPr>
          <p:spPr bwMode="auto">
            <a:xfrm>
              <a:off x="6609292" y="6314809"/>
              <a:ext cx="407987"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81" name="Picture 80"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76" name="TextBox 75"/>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154" name="TextBox 153"/>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5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156" name="TextBox 66"/>
          <p:cNvSpPr txBox="1">
            <a:spLocks noChangeArrowheads="1"/>
          </p:cNvSpPr>
          <p:nvPr/>
        </p:nvSpPr>
        <p:spPr bwMode="auto">
          <a:xfrm>
            <a:off x="1756240" y="6054443"/>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157" name="TextBox 66"/>
          <p:cNvSpPr txBox="1">
            <a:spLocks noChangeArrowheads="1"/>
          </p:cNvSpPr>
          <p:nvPr/>
        </p:nvSpPr>
        <p:spPr bwMode="auto">
          <a:xfrm>
            <a:off x="1760926" y="4399866"/>
            <a:ext cx="7256462" cy="1918474"/>
          </a:xfrm>
          <a:prstGeom prst="rect">
            <a:avLst/>
          </a:prstGeom>
          <a:noFill/>
          <a:ln w="9525">
            <a:noFill/>
            <a:miter lim="800000"/>
            <a:headEnd/>
            <a:tailEnd/>
          </a:ln>
        </p:spPr>
        <p:txBody>
          <a:bodyPr>
            <a:spAutoFit/>
          </a:bodyPr>
          <a:lstStyle/>
          <a:p>
            <a:r>
              <a:rPr lang="en-US" sz="900" dirty="0"/>
              <a:t>The </a:t>
            </a:r>
            <a:r>
              <a:rPr lang="en-US" sz="900" b="1" dirty="0"/>
              <a:t>Intercompany Project Time and Expenses </a:t>
            </a:r>
            <a:r>
              <a:rPr lang="en-US" sz="900" dirty="0"/>
              <a:t>business scenario allows partner companies that belong to the same corporate group and that are technically working in the same SAP Business ByDesign system to efficiently work together on projects.</a:t>
            </a:r>
            <a:endParaRPr lang="de-DE" sz="900" dirty="0"/>
          </a:p>
          <a:p>
            <a:r>
              <a:rPr lang="en-US" sz="900" dirty="0"/>
              <a:t>In the Professional Services industry, a company that runs a project for a customer might not be able to staff this project solely with its own employees. A partner company, however, might offer the employees required. So the project owning company (buying company) orders the required services from the partner company (selling company), where a sales order and intercompany project are automatically created. The employees of the selling company, who are staffed in the customer project in the buying company, record their time and report their expenses directly on the project in the buying company. These times and expenses are additionally automatically assigned to the intercompany project in the selling company and furthermore goods and services receipts in the buying company are automatically created. Invoicing processes are then triggered between the two partner companies.</a:t>
            </a:r>
            <a:endParaRPr lang="de-DE" sz="900" dirty="0"/>
          </a:p>
          <a:p>
            <a:r>
              <a:rPr lang="en-US" sz="900" dirty="0"/>
              <a:t>Using standard sales, purchasing, and invoicing processes but hiding company boundaries to employees when it comes to time recording and expense reporting, Intercompany Time and Expenses enables companies projects that are staffed with employees from multiple partner companies most efficiently.</a:t>
            </a:r>
            <a:endParaRPr lang="de-DE" sz="900" dirty="0"/>
          </a:p>
          <a:p>
            <a:pPr marL="228600" lvl="1" indent="-114300">
              <a:spcBef>
                <a:spcPts val="200"/>
              </a:spcBef>
              <a:buFont typeface="Arial" charset="0"/>
              <a:buChar char="•"/>
            </a:pPr>
            <a:endParaRPr lang="en-US" sz="900" dirty="0"/>
          </a:p>
        </p:txBody>
      </p:sp>
      <p:sp>
        <p:nvSpPr>
          <p:cNvPr id="15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sp>
        <p:nvSpPr>
          <p:cNvPr id="163"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Operational Buyer</a:t>
            </a:r>
          </a:p>
        </p:txBody>
      </p:sp>
      <p:sp>
        <p:nvSpPr>
          <p:cNvPr id="164"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FF0000"/>
              </a:solidFill>
            </a:endParaRPr>
          </a:p>
          <a:p>
            <a:pPr>
              <a:buClr>
                <a:schemeClr val="accent1"/>
              </a:buClr>
              <a:buSzPct val="80000"/>
              <a:buFont typeface="Wingdings" pitchFamily="2" charset="2"/>
              <a:buNone/>
            </a:pPr>
            <a:r>
              <a:rPr lang="en-US" sz="700" dirty="0"/>
              <a:t>Project Team Member</a:t>
            </a:r>
          </a:p>
        </p:txBody>
      </p:sp>
      <p:sp>
        <p:nvSpPr>
          <p:cNvPr id="2" name="Title 1"/>
          <p:cNvSpPr>
            <a:spLocks noGrp="1"/>
          </p:cNvSpPr>
          <p:nvPr>
            <p:ph type="title"/>
          </p:nvPr>
        </p:nvSpPr>
        <p:spPr/>
        <p:txBody>
          <a:bodyPr/>
          <a:lstStyle/>
          <a:p>
            <a:r>
              <a:rPr lang="en-US" dirty="0"/>
              <a:t>Intercompany Project Time and Expenses</a:t>
            </a:r>
            <a:br>
              <a:rPr lang="en-US" dirty="0"/>
            </a:br>
            <a:r>
              <a:rPr lang="en-US" sz="2000" b="0" dirty="0"/>
              <a:t>Scenario Overview</a:t>
            </a:r>
          </a:p>
        </p:txBody>
      </p:sp>
      <p:pic>
        <p:nvPicPr>
          <p:cNvPr id="184" name="Picture 51" descr="michael_peacock_active.png"/>
          <p:cNvPicPr>
            <a:picLocks noChangeAspect="1"/>
          </p:cNvPicPr>
          <p:nvPr>
            <p:custDataLst>
              <p:tags r:id="rId1"/>
            </p:custDataLst>
          </p:nvPr>
        </p:nvPicPr>
        <p:blipFill>
          <a:blip r:embed="rId9" cstate="print"/>
          <a:stretch>
            <a:fillRect/>
          </a:stretch>
        </p:blipFill>
        <p:spPr bwMode="auto">
          <a:xfrm>
            <a:off x="7754714" y="6331109"/>
            <a:ext cx="412750" cy="404495"/>
          </a:xfrm>
          <a:prstGeom prst="rect">
            <a:avLst/>
          </a:prstGeom>
          <a:noFill/>
          <a:ln w="9525">
            <a:noFill/>
            <a:miter lim="800000"/>
            <a:headEnd/>
            <a:tailEnd/>
          </a:ln>
        </p:spPr>
      </p:pic>
      <p:sp>
        <p:nvSpPr>
          <p:cNvPr id="185"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Payable  Accountant</a:t>
            </a:r>
          </a:p>
        </p:txBody>
      </p:sp>
      <p:sp>
        <p:nvSpPr>
          <p:cNvPr id="189" name="Chevron 79"/>
          <p:cNvSpPr>
            <a:spLocks noChangeArrowheads="1"/>
          </p:cNvSpPr>
          <p:nvPr/>
        </p:nvSpPr>
        <p:spPr bwMode="auto">
          <a:xfrm>
            <a:off x="8226310" y="631507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sp>
        <p:nvSpPr>
          <p:cNvPr id="19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91" name="Picture 52" descr="richard_stone_active.png">
            <a:hlinkClick r:id="rId10" action="ppaction://hlinksldjump" tooltip="Click here for a detailed role description"/>
          </p:cNvPr>
          <p:cNvPicPr>
            <a:picLocks noChangeAspect="1"/>
          </p:cNvPicPr>
          <p:nvPr>
            <p:custDataLst>
              <p:tags r:id="rId2"/>
            </p:custDataLst>
          </p:nvPr>
        </p:nvPicPr>
        <p:blipFill>
          <a:blip r:embed="rId11" cstate="print"/>
          <a:srcRect/>
          <a:stretch>
            <a:fillRect/>
          </a:stretch>
        </p:blipFill>
        <p:spPr bwMode="auto">
          <a:xfrm>
            <a:off x="7813675" y="6318250"/>
            <a:ext cx="411163" cy="411163"/>
          </a:xfrm>
          <a:prstGeom prst="rect">
            <a:avLst/>
          </a:prstGeom>
          <a:noFill/>
          <a:ln w="9525">
            <a:noFill/>
            <a:miter lim="800000"/>
            <a:headEnd/>
            <a:tailEnd/>
          </a:ln>
        </p:spPr>
      </p:pic>
      <p:sp>
        <p:nvSpPr>
          <p:cNvPr id="19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93"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94"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95" name="Rectangle 73"/>
          <p:cNvSpPr>
            <a:spLocks noChangeArrowheads="1"/>
          </p:cNvSpPr>
          <p:nvPr/>
        </p:nvSpPr>
        <p:spPr bwMode="auto">
          <a:xfrm>
            <a:off x="6940550" y="4187825"/>
            <a:ext cx="479298"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96"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197" name="Picture 7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198" name="Rectangle 76">
            <a:hlinkClick r:id="rId13"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3" action="ppaction://hlinksldjump"/>
              </a:rPr>
              <a:t>Close Legend</a:t>
            </a:r>
            <a:endParaRPr lang="en-US" sz="800" dirty="0">
              <a:solidFill>
                <a:srgbClr val="44697D"/>
              </a:solidFill>
            </a:endParaRPr>
          </a:p>
        </p:txBody>
      </p:sp>
      <p:sp>
        <p:nvSpPr>
          <p:cNvPr id="199"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200"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01"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202"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203"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205"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t>Employee Line Manager</a:t>
            </a:r>
          </a:p>
        </p:txBody>
      </p:sp>
      <p:sp>
        <p:nvSpPr>
          <p:cNvPr id="88" name="Chevron 123">
            <a:hlinkClick r:id="rId14" action="ppaction://hlinksldjump"/>
          </p:cNvPr>
          <p:cNvSpPr>
            <a:spLocks noChangeArrowheads="1"/>
          </p:cNvSpPr>
          <p:nvPr/>
        </p:nvSpPr>
        <p:spPr bwMode="auto">
          <a:xfrm>
            <a:off x="330871" y="162276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89" name="Chevron 123">
            <a:hlinkClick r:id="rId15" action="ppaction://hlinksldjump"/>
          </p:cNvPr>
          <p:cNvSpPr>
            <a:spLocks noChangeArrowheads="1"/>
          </p:cNvSpPr>
          <p:nvPr/>
        </p:nvSpPr>
        <p:spPr bwMode="auto">
          <a:xfrm>
            <a:off x="2021727" y="1622761"/>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90" name="Chevron 123">
            <a:hlinkClick r:id="rId16" action="ppaction://hlinksldjump"/>
          </p:cNvPr>
          <p:cNvSpPr>
            <a:spLocks noChangeArrowheads="1"/>
          </p:cNvSpPr>
          <p:nvPr/>
        </p:nvSpPr>
        <p:spPr bwMode="auto">
          <a:xfrm>
            <a:off x="2866393" y="2688144"/>
            <a:ext cx="884237" cy="879810"/>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92" name="Chevron 123">
            <a:hlinkClick r:id="rId17" action="ppaction://hlinksldjump"/>
          </p:cNvPr>
          <p:cNvSpPr>
            <a:spLocks noChangeArrowheads="1"/>
          </p:cNvSpPr>
          <p:nvPr/>
        </p:nvSpPr>
        <p:spPr bwMode="auto">
          <a:xfrm>
            <a:off x="1181771" y="1619567"/>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grpSp>
        <p:nvGrpSpPr>
          <p:cNvPr id="94" name="Group 93"/>
          <p:cNvGrpSpPr/>
          <p:nvPr/>
        </p:nvGrpSpPr>
        <p:grpSpPr>
          <a:xfrm>
            <a:off x="7709046" y="1152671"/>
            <a:ext cx="1174410" cy="309466"/>
            <a:chOff x="7269479" y="1173773"/>
            <a:chExt cx="1174410" cy="309466"/>
          </a:xfrm>
        </p:grpSpPr>
        <p:pic>
          <p:nvPicPr>
            <p:cNvPr id="95" name="Picture 2" descr="\\dwdfkps\KPS\100_Public\Graphics\Pictogram-Library\2011-Visual-Style\60X60-PNGs\SelfService_60px.png"/>
            <p:cNvPicPr>
              <a:picLocks noChangeAspect="1" noChangeArrowheads="1"/>
            </p:cNvPicPr>
            <p:nvPr/>
          </p:nvPicPr>
          <p:blipFill>
            <a:blip r:embed="rId18" cstate="print"/>
            <a:srcRect/>
            <a:stretch>
              <a:fillRect/>
            </a:stretch>
          </p:blipFill>
          <p:spPr bwMode="auto">
            <a:xfrm>
              <a:off x="7269479" y="1173773"/>
              <a:ext cx="282233" cy="282233"/>
            </a:xfrm>
            <a:prstGeom prst="rect">
              <a:avLst/>
            </a:prstGeom>
            <a:noFill/>
          </p:spPr>
        </p:pic>
        <p:sp>
          <p:nvSpPr>
            <p:cNvPr id="96"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7" name="Chevron 123">
            <a:hlinkClick r:id="rId19" action="ppaction://hlinksldjump"/>
          </p:cNvPr>
          <p:cNvSpPr>
            <a:spLocks noChangeArrowheads="1"/>
          </p:cNvSpPr>
          <p:nvPr/>
        </p:nvSpPr>
        <p:spPr bwMode="auto">
          <a:xfrm>
            <a:off x="2017487" y="2688145"/>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99" name="Chevron 123">
            <a:hlinkClick r:id="rId20" action="ppaction://hlinksldjump"/>
          </p:cNvPr>
          <p:cNvSpPr>
            <a:spLocks noChangeArrowheads="1"/>
          </p:cNvSpPr>
          <p:nvPr/>
        </p:nvSpPr>
        <p:spPr bwMode="auto">
          <a:xfrm>
            <a:off x="3712246" y="26849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102" name="Chevron 123">
            <a:hlinkClick r:id="rId21" action="ppaction://hlinksldjump"/>
          </p:cNvPr>
          <p:cNvSpPr>
            <a:spLocks noChangeArrowheads="1"/>
          </p:cNvSpPr>
          <p:nvPr/>
        </p:nvSpPr>
        <p:spPr bwMode="auto">
          <a:xfrm>
            <a:off x="4566321" y="2684951"/>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104" name="Chevron 123">
            <a:hlinkClick r:id="rId22" action="ppaction://hlinksldjump"/>
          </p:cNvPr>
          <p:cNvSpPr>
            <a:spLocks noChangeArrowheads="1"/>
          </p:cNvSpPr>
          <p:nvPr/>
        </p:nvSpPr>
        <p:spPr bwMode="auto">
          <a:xfrm>
            <a:off x="5417673" y="2688145"/>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138" name="Chevron 123">
            <a:hlinkClick r:id="rId23" action="ppaction://hlinksldjump"/>
          </p:cNvPr>
          <p:cNvSpPr>
            <a:spLocks noChangeArrowheads="1"/>
          </p:cNvSpPr>
          <p:nvPr/>
        </p:nvSpPr>
        <p:spPr bwMode="auto">
          <a:xfrm>
            <a:off x="6262340" y="2688126"/>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41" name="Chevron 123">
            <a:hlinkClick r:id="rId24" action="ppaction://hlinksldjump"/>
          </p:cNvPr>
          <p:cNvSpPr>
            <a:spLocks noChangeArrowheads="1"/>
          </p:cNvSpPr>
          <p:nvPr/>
        </p:nvSpPr>
        <p:spPr bwMode="auto">
          <a:xfrm>
            <a:off x="7107007" y="2688126"/>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Payables</a:t>
            </a:r>
          </a:p>
        </p:txBody>
      </p:sp>
      <p:sp>
        <p:nvSpPr>
          <p:cNvPr id="144" name="Chevron 123">
            <a:hlinkClick r:id="rId25" action="ppaction://hlinksldjump"/>
          </p:cNvPr>
          <p:cNvSpPr>
            <a:spLocks noChangeArrowheads="1"/>
          </p:cNvSpPr>
          <p:nvPr/>
        </p:nvSpPr>
        <p:spPr bwMode="auto">
          <a:xfrm>
            <a:off x="7091248" y="1622742"/>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Payables and Payments</a:t>
            </a:r>
          </a:p>
        </p:txBody>
      </p:sp>
      <p:sp>
        <p:nvSpPr>
          <p:cNvPr id="147" name="Chevron 123">
            <a:hlinkClick r:id="rId26" action="ppaction://hlinksldjump"/>
          </p:cNvPr>
          <p:cNvSpPr>
            <a:spLocks noChangeArrowheads="1"/>
          </p:cNvSpPr>
          <p:nvPr/>
        </p:nvSpPr>
        <p:spPr bwMode="auto">
          <a:xfrm>
            <a:off x="4100048" y="1622742"/>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Confirming Goods and Services Receipts</a:t>
            </a:r>
          </a:p>
        </p:txBody>
      </p:sp>
      <p:cxnSp>
        <p:nvCxnSpPr>
          <p:cNvPr id="149" name="Straight Connector 148"/>
          <p:cNvCxnSpPr/>
          <p:nvPr/>
        </p:nvCxnSpPr>
        <p:spPr>
          <a:xfrm>
            <a:off x="211667" y="2583386"/>
            <a:ext cx="8305800" cy="846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50" name="Chevron 123">
            <a:hlinkClick r:id="rId27" action="ppaction://hlinksldjump"/>
          </p:cNvPr>
          <p:cNvSpPr>
            <a:spLocks noChangeArrowheads="1"/>
          </p:cNvSpPr>
          <p:nvPr/>
        </p:nvSpPr>
        <p:spPr bwMode="auto">
          <a:xfrm>
            <a:off x="6246582" y="1622761"/>
            <a:ext cx="884236"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Supplier Invoices</a:t>
            </a:r>
          </a:p>
        </p:txBody>
      </p:sp>
      <p:sp>
        <p:nvSpPr>
          <p:cNvPr id="152" name="TextBox 151"/>
          <p:cNvSpPr txBox="1"/>
          <p:nvPr/>
        </p:nvSpPr>
        <p:spPr>
          <a:xfrm>
            <a:off x="107504" y="135343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161" name="TextBox 160"/>
          <p:cNvSpPr txBox="1"/>
          <p:nvPr/>
        </p:nvSpPr>
        <p:spPr>
          <a:xfrm>
            <a:off x="107498" y="3360103"/>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162" name="Pentagon 71"/>
          <p:cNvSpPr>
            <a:spLocks noChangeArrowheads="1"/>
          </p:cNvSpPr>
          <p:nvPr/>
        </p:nvSpPr>
        <p:spPr bwMode="auto">
          <a:xfrm>
            <a:off x="428585" y="762349"/>
            <a:ext cx="1064059"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Order to Cash (Project-Based Services)</a:t>
            </a:r>
          </a:p>
        </p:txBody>
      </p:sp>
      <p:pic>
        <p:nvPicPr>
          <p:cNvPr id="165" name="Picture 164"/>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248611" y="1136865"/>
            <a:ext cx="180000" cy="134181"/>
          </a:xfrm>
          <a:prstGeom prst="rect">
            <a:avLst/>
          </a:prstGeom>
        </p:spPr>
      </p:pic>
      <p:sp>
        <p:nvSpPr>
          <p:cNvPr id="79" name="TextBox 78"/>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Monitor_60px.png"/>
          <p:cNvPicPr>
            <a:picLocks noChangeAspect="1"/>
          </p:cNvPicPr>
          <p:nvPr/>
        </p:nvPicPr>
        <p:blipFill>
          <a:blip r:embed="rId29" cstate="print"/>
          <a:stretch>
            <a:fillRect/>
          </a:stretch>
        </p:blipFill>
        <p:spPr>
          <a:xfrm>
            <a:off x="366739" y="5604137"/>
            <a:ext cx="180000" cy="180000"/>
          </a:xfrm>
          <a:prstGeom prst="rect">
            <a:avLst/>
          </a:prstGeom>
        </p:spPr>
      </p:pic>
      <p:sp>
        <p:nvSpPr>
          <p:cNvPr id="85"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13"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0" name="Picture 79"/>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sp>
        <p:nvSpPr>
          <p:cNvPr id="82" name="Freeform 69"/>
          <p:cNvSpPr>
            <a:spLocks noChangeArrowheads="1"/>
          </p:cNvSpPr>
          <p:nvPr/>
        </p:nvSpPr>
        <p:spPr bwMode="auto">
          <a:xfrm>
            <a:off x="1842853" y="23649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3" name="Freeform 69"/>
          <p:cNvSpPr>
            <a:spLocks noChangeArrowheads="1"/>
          </p:cNvSpPr>
          <p:nvPr/>
        </p:nvSpPr>
        <p:spPr bwMode="auto">
          <a:xfrm>
            <a:off x="4373328" y="343034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1" name="Freeform 90"/>
          <p:cNvSpPr>
            <a:spLocks noChangeArrowheads="1"/>
          </p:cNvSpPr>
          <p:nvPr/>
        </p:nvSpPr>
        <p:spPr bwMode="auto">
          <a:xfrm>
            <a:off x="5227403" y="343034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Freeform 92"/>
          <p:cNvSpPr>
            <a:spLocks noChangeArrowheads="1"/>
          </p:cNvSpPr>
          <p:nvPr/>
        </p:nvSpPr>
        <p:spPr bwMode="auto">
          <a:xfrm>
            <a:off x="6927136" y="3437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8" name="Freeform 97"/>
          <p:cNvSpPr>
            <a:spLocks noChangeArrowheads="1"/>
          </p:cNvSpPr>
          <p:nvPr/>
        </p:nvSpPr>
        <p:spPr bwMode="auto">
          <a:xfrm>
            <a:off x="7774861" y="343779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00" name="Freeform 99"/>
          <p:cNvSpPr>
            <a:spLocks noChangeArrowheads="1"/>
          </p:cNvSpPr>
          <p:nvPr/>
        </p:nvSpPr>
        <p:spPr bwMode="auto">
          <a:xfrm>
            <a:off x="7758986" y="23724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01" name="Freeform 100"/>
          <p:cNvSpPr>
            <a:spLocks noChangeArrowheads="1"/>
          </p:cNvSpPr>
          <p:nvPr/>
        </p:nvSpPr>
        <p:spPr bwMode="auto">
          <a:xfrm>
            <a:off x="4764961" y="237241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14" name="Freeform 113"/>
          <p:cNvSpPr>
            <a:spLocks noChangeArrowheads="1"/>
          </p:cNvSpPr>
          <p:nvPr/>
        </p:nvSpPr>
        <p:spPr bwMode="auto">
          <a:xfrm>
            <a:off x="6913379" y="235387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15" name="Picture 114" descr="i_button_black.psd"/>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944671" y="6328307"/>
            <a:ext cx="138040" cy="138040"/>
          </a:xfrm>
          <a:prstGeom prst="rect">
            <a:avLst/>
          </a:prstGeom>
        </p:spPr>
      </p:pic>
      <p:pic>
        <p:nvPicPr>
          <p:cNvPr id="116" name="Picture 127"/>
          <p:cNvPicPr>
            <a:picLocks noChangeAspect="1"/>
          </p:cNvPicPr>
          <p:nvPr>
            <p:custDataLst>
              <p:tags r:id="rId3"/>
            </p:custDataLst>
          </p:nvPr>
        </p:nvPicPr>
        <p:blipFill>
          <a:blip r:embed="rId33" cstate="print">
            <a:extLst>
              <a:ext uri="{28A0092B-C50C-407E-A947-70E740481C1C}">
                <a14:useLocalDpi xmlns:a14="http://schemas.microsoft.com/office/drawing/2010/main" val="0"/>
              </a:ext>
            </a:extLst>
          </a:blip>
          <a:stretch>
            <a:fillRect/>
          </a:stretch>
        </p:blipFill>
        <p:spPr bwMode="auto">
          <a:xfrm>
            <a:off x="3032125" y="6319086"/>
            <a:ext cx="411162" cy="409491"/>
          </a:xfrm>
          <a:prstGeom prst="rect">
            <a:avLst/>
          </a:prstGeom>
          <a:noFill/>
          <a:ln w="9525">
            <a:noFill/>
            <a:miter lim="800000"/>
            <a:headEnd/>
            <a:tailEnd/>
          </a:ln>
        </p:spPr>
      </p:pic>
      <p:pic>
        <p:nvPicPr>
          <p:cNvPr id="117" name="Picture 68"/>
          <p:cNvPicPr>
            <a:picLocks noChangeAspect="1"/>
          </p:cNvPicPr>
          <p:nvPr>
            <p:custDataLst>
              <p:tags r:id="rId4"/>
            </p:custDataLst>
          </p:nvPr>
        </p:nvPicPr>
        <p:blipFill>
          <a:blip r:embed="rId34" cstate="print">
            <a:extLst>
              <a:ext uri="{28A0092B-C50C-407E-A947-70E740481C1C}">
                <a14:useLocalDpi xmlns:a14="http://schemas.microsoft.com/office/drawing/2010/main" val="0"/>
              </a:ext>
            </a:extLst>
          </a:blip>
          <a:stretch>
            <a:fillRect/>
          </a:stretch>
        </p:blipFill>
        <p:spPr bwMode="auto">
          <a:xfrm>
            <a:off x="1831975" y="6322362"/>
            <a:ext cx="411162" cy="402939"/>
          </a:xfrm>
          <a:prstGeom prst="rect">
            <a:avLst/>
          </a:prstGeom>
          <a:noFill/>
          <a:ln w="9525">
            <a:noFill/>
            <a:miter lim="800000"/>
            <a:headEnd/>
            <a:tailEnd/>
          </a:ln>
        </p:spPr>
      </p:pic>
      <p:pic>
        <p:nvPicPr>
          <p:cNvPr id="118" name="Picture 126"/>
          <p:cNvPicPr>
            <a:picLocks noChangeAspect="1"/>
          </p:cNvPicPr>
          <p:nvPr/>
        </p:nvPicPr>
        <p:blipFill>
          <a:blip r:embed="rId35">
            <a:extLst>
              <a:ext uri="{28A0092B-C50C-407E-A947-70E740481C1C}">
                <a14:useLocalDpi xmlns:a14="http://schemas.microsoft.com/office/drawing/2010/main" val="0"/>
              </a:ext>
            </a:extLst>
          </a:blip>
          <a:stretch>
            <a:fillRect/>
          </a:stretch>
        </p:blipFill>
        <p:spPr bwMode="auto">
          <a:xfrm>
            <a:off x="4215607" y="6318514"/>
            <a:ext cx="411162" cy="411162"/>
          </a:xfrm>
          <a:prstGeom prst="rect">
            <a:avLst/>
          </a:prstGeom>
          <a:noFill/>
          <a:ln w="9525">
            <a:noFill/>
            <a:miter lim="800000"/>
            <a:headEnd/>
            <a:tailEnd/>
          </a:ln>
        </p:spPr>
      </p:pic>
      <p:pic>
        <p:nvPicPr>
          <p:cNvPr id="119" name="Picture 143"/>
          <p:cNvPicPr>
            <a:picLocks noChangeAspect="1"/>
          </p:cNvPicPr>
          <p:nvPr/>
        </p:nvPicPr>
        <p:blipFill>
          <a:blip r:embed="rId36">
            <a:extLst>
              <a:ext uri="{28A0092B-C50C-407E-A947-70E740481C1C}">
                <a14:useLocalDpi xmlns:a14="http://schemas.microsoft.com/office/drawing/2010/main" val="0"/>
              </a:ext>
            </a:extLst>
          </a:blip>
          <a:stretch>
            <a:fillRect/>
          </a:stretch>
        </p:blipFill>
        <p:spPr bwMode="auto">
          <a:xfrm>
            <a:off x="5411788" y="6319573"/>
            <a:ext cx="411162" cy="411162"/>
          </a:xfrm>
          <a:prstGeom prst="rect">
            <a:avLst/>
          </a:prstGeom>
          <a:noFill/>
          <a:ln w="9525">
            <a:noFill/>
            <a:miter lim="800000"/>
            <a:headEnd/>
            <a:tailEnd/>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2" name="Title 1"/>
          <p:cNvSpPr>
            <a:spLocks noGrp="1"/>
          </p:cNvSpPr>
          <p:nvPr>
            <p:ph type="title"/>
          </p:nvPr>
        </p:nvSpPr>
        <p:spPr/>
        <p:txBody>
          <a:bodyPr/>
          <a:lstStyle/>
          <a:p>
            <a:r>
              <a:rPr lang="de-DE" dirty="0"/>
              <a:t>Intercompany Project Time and Expenses</a:t>
            </a:r>
            <a:br>
              <a:rPr lang="en-US" dirty="0"/>
            </a:br>
            <a:r>
              <a:rPr lang="en-US" sz="2000" b="0" dirty="0"/>
              <a:t>Process Details: Planning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Planning Project</a:t>
            </a:r>
            <a:r>
              <a:rPr lang="en-US" sz="900" dirty="0"/>
              <a:t> business process enables you to create, plan, and structure your project, as well as your project team setup and staffing.</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3" name="Chevron 45"/>
          <p:cNvSpPr>
            <a:spLocks noChangeArrowheads="1"/>
          </p:cNvSpPr>
          <p:nvPr/>
        </p:nvSpPr>
        <p:spPr bwMode="auto">
          <a:xfrm>
            <a:off x="331600" y="1864066"/>
            <a:ext cx="3323877"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Project</a:t>
            </a:r>
          </a:p>
        </p:txBody>
      </p:sp>
      <p:sp>
        <p:nvSpPr>
          <p:cNvPr id="64" name="Chevron 63"/>
          <p:cNvSpPr>
            <a:spLocks noChangeArrowheads="1"/>
          </p:cNvSpPr>
          <p:nvPr>
            <p:custDataLst>
              <p:tags r:id="rId1"/>
            </p:custDataLst>
          </p:nvPr>
        </p:nvSpPr>
        <p:spPr bwMode="auto">
          <a:xfrm>
            <a:off x="450181" y="21736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a:t>
            </a:r>
          </a:p>
        </p:txBody>
      </p:sp>
      <p:sp>
        <p:nvSpPr>
          <p:cNvPr id="65" name="Chevron 64"/>
          <p:cNvSpPr>
            <a:spLocks noChangeArrowheads="1"/>
          </p:cNvSpPr>
          <p:nvPr>
            <p:custDataLst>
              <p:tags r:id="rId2"/>
            </p:custDataLst>
          </p:nvPr>
        </p:nvSpPr>
        <p:spPr bwMode="auto">
          <a:xfrm>
            <a:off x="1232125" y="21736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project</a:t>
            </a:r>
          </a:p>
        </p:txBody>
      </p:sp>
      <p:sp>
        <p:nvSpPr>
          <p:cNvPr id="66" name="Chevron 65"/>
          <p:cNvSpPr>
            <a:spLocks noChangeArrowheads="1"/>
          </p:cNvSpPr>
          <p:nvPr>
            <p:custDataLst>
              <p:tags r:id="rId3"/>
            </p:custDataLst>
          </p:nvPr>
        </p:nvSpPr>
        <p:spPr bwMode="auto">
          <a:xfrm>
            <a:off x="2014069" y="21736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baseline</a:t>
            </a:r>
          </a:p>
        </p:txBody>
      </p:sp>
      <p:sp>
        <p:nvSpPr>
          <p:cNvPr id="68" name="Chevron 67"/>
          <p:cNvSpPr>
            <a:spLocks noChangeArrowheads="1"/>
          </p:cNvSpPr>
          <p:nvPr>
            <p:custDataLst>
              <p:tags r:id="rId4"/>
            </p:custDataLst>
          </p:nvPr>
        </p:nvSpPr>
        <p:spPr bwMode="auto">
          <a:xfrm>
            <a:off x="2796011" y="217369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project</a:t>
            </a:r>
          </a:p>
        </p:txBody>
      </p:sp>
      <p:sp>
        <p:nvSpPr>
          <p:cNvPr id="70" name="Oval 69">
            <a:hlinkClick r:id="rId9" action="ppaction://hlinksldjump" tooltip="The project manager plans the project structure using phases, tasks, and milestones and the timeline based on durations and dependencies. Project planning also includes work and expense planning as well as staffing with internal and external resources."/>
          </p:cNvPr>
          <p:cNvSpPr>
            <a:spLocks noChangeAspect="1"/>
          </p:cNvSpPr>
          <p:nvPr/>
        </p:nvSpPr>
        <p:spPr bwMode="gray">
          <a:xfrm>
            <a:off x="1796419" y="274803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9" action="ppaction://hlinksldjump" tooltip="If baseline approval is mandatory, the project manager creates a baseline and submits it for approval before releasing the project. If baseline approval is optional, the system creates a baseline when the project manager releases the project."/>
          </p:cNvPr>
          <p:cNvSpPr>
            <a:spLocks noChangeAspect="1"/>
          </p:cNvSpPr>
          <p:nvPr/>
        </p:nvSpPr>
        <p:spPr bwMode="gray">
          <a:xfrm>
            <a:off x="2592070" y="274803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9" action="ppaction://hlinksldjump" tooltip="The project manager releases the project. Related business processes in other business areas are triggered. For example, planned purchase requests are sent to service procurement and time and expenses can be recorded against the project."/>
          </p:cNvPr>
          <p:cNvSpPr>
            <a:spLocks noChangeAspect="1"/>
          </p:cNvSpPr>
          <p:nvPr/>
        </p:nvSpPr>
        <p:spPr bwMode="gray">
          <a:xfrm>
            <a:off x="3361840" y="274803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85" name="Picture 14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auto">
          <a:xfrm>
            <a:off x="6875463" y="4552300"/>
            <a:ext cx="411161" cy="402938"/>
          </a:xfrm>
          <a:prstGeom prst="rect">
            <a:avLst/>
          </a:prstGeom>
          <a:noFill/>
          <a:ln w="9525">
            <a:noFill/>
            <a:miter lim="800000"/>
            <a:headEnd/>
            <a:tailEnd/>
          </a:ln>
        </p:spPr>
      </p:pic>
      <p:sp>
        <p:nvSpPr>
          <p:cNvPr id="86" name="Oval 85">
            <a:hlinkClick r:id="rId9" action="ppaction://hlinksldjump" tooltip="The project manager can create a project from scratch or based on an existing project, a project template, or from a project in Microsoft Project®."/>
          </p:cNvPr>
          <p:cNvSpPr>
            <a:spLocks noChangeAspect="1"/>
          </p:cNvSpPr>
          <p:nvPr/>
        </p:nvSpPr>
        <p:spPr bwMode="gray">
          <a:xfrm>
            <a:off x="1043901" y="2748031"/>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0" name="TextBox 59">
            <a:hlinkClick r:id="rId11" action="ppaction://hlinksldjump"/>
          </p:cNvPr>
          <p:cNvSpPr txBox="1">
            <a:spLocks noChangeArrowheads="1"/>
          </p:cNvSpPr>
          <p:nvPr/>
        </p:nvSpPr>
        <p:spPr bwMode="auto">
          <a:xfrm>
            <a:off x="3268479" y="180351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45" name="TextBox 44"/>
          <p:cNvSpPr txBox="1"/>
          <p:nvPr/>
        </p:nvSpPr>
        <p:spPr>
          <a:xfrm>
            <a:off x="238129" y="1217958"/>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6" name="Chevron 123">
            <a:hlinkClick r:id="rId12" action="ppaction://hlinksldjump"/>
          </p:cNvPr>
          <p:cNvSpPr>
            <a:spLocks noChangeArrowheads="1"/>
          </p:cNvSpPr>
          <p:nvPr/>
        </p:nvSpPr>
        <p:spPr bwMode="auto">
          <a:xfrm>
            <a:off x="3609943" y="211029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48" name="Chevron 123">
            <a:hlinkClick r:id="rId13" action="ppaction://hlinksldjump"/>
          </p:cNvPr>
          <p:cNvSpPr>
            <a:spLocks noChangeArrowheads="1"/>
          </p:cNvSpPr>
          <p:nvPr/>
        </p:nvSpPr>
        <p:spPr bwMode="auto">
          <a:xfrm>
            <a:off x="4454610" y="211044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9" name="Freeform 69"/>
          <p:cNvSpPr>
            <a:spLocks noChangeArrowheads="1"/>
          </p:cNvSpPr>
          <p:nvPr/>
        </p:nvSpPr>
        <p:spPr bwMode="auto">
          <a:xfrm>
            <a:off x="4276844" y="285977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Text Box 129"/>
          <p:cNvSpPr txBox="1">
            <a:spLocks noChangeArrowheads="1"/>
          </p:cNvSpPr>
          <p:nvPr/>
        </p:nvSpPr>
        <p:spPr bwMode="auto">
          <a:xfrm>
            <a:off x="5367523"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4" name="TextBox 43"/>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1" name="TextBox 4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69"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6"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3"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2" name="Title 1"/>
          <p:cNvSpPr>
            <a:spLocks noGrp="1"/>
          </p:cNvSpPr>
          <p:nvPr>
            <p:ph type="title"/>
          </p:nvPr>
        </p:nvSpPr>
        <p:spPr/>
        <p:txBody>
          <a:bodyPr/>
          <a:lstStyle/>
          <a:p>
            <a:r>
              <a:rPr lang="de-DE" dirty="0"/>
              <a:t>Intercompany Project Time and Expenses</a:t>
            </a:r>
            <a:br>
              <a:rPr lang="en-US" dirty="0"/>
            </a:br>
            <a:r>
              <a:rPr lang="en-US" sz="2000" b="0" dirty="0"/>
              <a:t>Process Details: Executing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Executing Project</a:t>
            </a:r>
            <a:r>
              <a:rPr lang="en-US" sz="900" dirty="0"/>
              <a:t> business process includes the project release with baseline creation, refinement of the project plan, team setup, and staffing.</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 Project Team Member</a:t>
            </a:r>
            <a:endParaRPr lang="en-US" sz="800" dirty="0">
              <a:solidFill>
                <a:srgbClr val="404040"/>
              </a:solidFill>
            </a:endParaRP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5" name="TextBox 44"/>
          <p:cNvSpPr txBox="1"/>
          <p:nvPr/>
        </p:nvSpPr>
        <p:spPr>
          <a:xfrm>
            <a:off x="250004" y="126876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6" name="Chevron 123">
            <a:hlinkClick r:id="rId9" action="ppaction://hlinksldjump"/>
          </p:cNvPr>
          <p:cNvSpPr>
            <a:spLocks noChangeArrowheads="1"/>
          </p:cNvSpPr>
          <p:nvPr/>
        </p:nvSpPr>
        <p:spPr bwMode="auto">
          <a:xfrm>
            <a:off x="34508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48" name="Chevron 123">
            <a:hlinkClick r:id="rId10" action="ppaction://hlinksldjump"/>
          </p:cNvPr>
          <p:cNvSpPr>
            <a:spLocks noChangeArrowheads="1"/>
          </p:cNvSpPr>
          <p:nvPr/>
        </p:nvSpPr>
        <p:spPr bwMode="auto">
          <a:xfrm>
            <a:off x="461755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Purchase Orders</a:t>
            </a:r>
          </a:p>
        </p:txBody>
      </p:sp>
      <p:sp>
        <p:nvSpPr>
          <p:cNvPr id="59" name="Text Box 129"/>
          <p:cNvSpPr txBox="1">
            <a:spLocks noChangeArrowheads="1"/>
          </p:cNvSpPr>
          <p:nvPr/>
        </p:nvSpPr>
        <p:spPr bwMode="auto">
          <a:xfrm>
            <a:off x="5530471"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61" name="Chevron 45"/>
          <p:cNvSpPr>
            <a:spLocks noChangeArrowheads="1"/>
          </p:cNvSpPr>
          <p:nvPr/>
        </p:nvSpPr>
        <p:spPr bwMode="auto">
          <a:xfrm>
            <a:off x="1120128" y="1871607"/>
            <a:ext cx="3537035" cy="140098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Executing Project</a:t>
            </a:r>
          </a:p>
        </p:txBody>
      </p:sp>
      <p:sp>
        <p:nvSpPr>
          <p:cNvPr id="62" name="Chevron 63"/>
          <p:cNvSpPr>
            <a:spLocks noChangeArrowheads="1"/>
          </p:cNvSpPr>
          <p:nvPr>
            <p:custDataLst>
              <p:tags r:id="rId1"/>
            </p:custDataLst>
          </p:nvPr>
        </p:nvSpPr>
        <p:spPr bwMode="auto">
          <a:xfrm>
            <a:off x="1317954"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Revise project planning</a:t>
            </a:r>
          </a:p>
        </p:txBody>
      </p:sp>
      <p:sp>
        <p:nvSpPr>
          <p:cNvPr id="71" name="Chevron 64"/>
          <p:cNvSpPr>
            <a:spLocks noChangeArrowheads="1"/>
          </p:cNvSpPr>
          <p:nvPr>
            <p:custDataLst>
              <p:tags r:id="rId2"/>
            </p:custDataLst>
          </p:nvPr>
        </p:nvSpPr>
        <p:spPr bwMode="auto">
          <a:xfrm>
            <a:off x="3707340"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Order time-based services</a:t>
            </a:r>
          </a:p>
        </p:txBody>
      </p:sp>
      <p:sp>
        <p:nvSpPr>
          <p:cNvPr id="74" name="Chevron 65"/>
          <p:cNvSpPr>
            <a:spLocks noChangeArrowheads="1"/>
          </p:cNvSpPr>
          <p:nvPr>
            <p:custDataLst>
              <p:tags r:id="rId3"/>
            </p:custDataLst>
          </p:nvPr>
        </p:nvSpPr>
        <p:spPr bwMode="auto">
          <a:xfrm>
            <a:off x="2910878"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Perform project work</a:t>
            </a:r>
          </a:p>
        </p:txBody>
      </p:sp>
      <p:sp>
        <p:nvSpPr>
          <p:cNvPr id="75" name="Chevron 67"/>
          <p:cNvSpPr>
            <a:spLocks noChangeArrowheads="1"/>
          </p:cNvSpPr>
          <p:nvPr>
            <p:custDataLst>
              <p:tags r:id="rId4"/>
            </p:custDataLst>
          </p:nvPr>
        </p:nvSpPr>
        <p:spPr bwMode="auto">
          <a:xfrm>
            <a:off x="2114416" y="2189554"/>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Update baseline</a:t>
            </a:r>
          </a:p>
        </p:txBody>
      </p:sp>
      <p:sp>
        <p:nvSpPr>
          <p:cNvPr id="76" name="Oval 68">
            <a:hlinkClick r:id="rId11" action="ppaction://hlinksldjump" tooltip="The project manager can monitor the project status, performance, and resource utilization and make changes to the project plan and staffing as required."/>
          </p:cNvPr>
          <p:cNvSpPr>
            <a:spLocks noChangeAspect="1"/>
          </p:cNvSpPr>
          <p:nvPr/>
        </p:nvSpPr>
        <p:spPr bwMode="gray">
          <a:xfrm>
            <a:off x="1906080" y="27638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8" name="Oval 69">
            <a:hlinkClick r:id="rId11" action="ppaction://hlinksldjump" tooltip="If the scope of the project changes, for example, if additional project tasks are added, the project manage can create a new baseline."/>
          </p:cNvPr>
          <p:cNvSpPr>
            <a:spLocks noChangeAspect="1"/>
          </p:cNvSpPr>
          <p:nvPr/>
        </p:nvSpPr>
        <p:spPr bwMode="gray">
          <a:xfrm>
            <a:off x="2706873" y="27638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2" name="Oval 72">
            <a:hlinkClick r:id="rId11" action="ppaction://hlinksldjump" tooltip="Project team members can view and edit work packages that are assigned to them, and can manage the tasks for which they are responsible by creating work packages, changing the status, editing checklists, and updating the remaining work."/>
          </p:cNvPr>
          <p:cNvSpPr>
            <a:spLocks noChangeAspect="1"/>
          </p:cNvSpPr>
          <p:nvPr/>
        </p:nvSpPr>
        <p:spPr bwMode="gray">
          <a:xfrm>
            <a:off x="3481787" y="27638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76">
            <a:hlinkClick r:id="rId11" action="ppaction://hlinksldjump" tooltip="The project manager can order time-based services from within the project to cover planned work packages which could not be staffed internally. A purchase request is created and sent to the responsible purchasing department."/>
          </p:cNvPr>
          <p:cNvSpPr>
            <a:spLocks noChangeAspect="1"/>
          </p:cNvSpPr>
          <p:nvPr/>
        </p:nvSpPr>
        <p:spPr bwMode="gray">
          <a:xfrm>
            <a:off x="4282579" y="276388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TextBox 59">
            <a:hlinkClick r:id="rId12" action="ppaction://hlinksldjump"/>
          </p:cNvPr>
          <p:cNvSpPr txBox="1">
            <a:spLocks noChangeArrowheads="1"/>
          </p:cNvSpPr>
          <p:nvPr/>
        </p:nvSpPr>
        <p:spPr bwMode="auto">
          <a:xfrm>
            <a:off x="4271917" y="1813901"/>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43" name="TextBox 4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0" name="TextBox 39"/>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4"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09641" y="584648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9" name="Rectangle 57">
            <a:hlinkClick r:id="rId1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4" name="Picture 4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2" name="Picture 1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bwMode="auto">
          <a:xfrm>
            <a:off x="6875463" y="4552300"/>
            <a:ext cx="411161" cy="402938"/>
          </a:xfrm>
          <a:prstGeom prst="rect">
            <a:avLst/>
          </a:prstGeom>
          <a:noFill/>
          <a:ln w="9525">
            <a:noFill/>
            <a:miter lim="800000"/>
            <a:headEnd/>
            <a:tailEnd/>
          </a:ln>
        </p:spPr>
      </p:pic>
      <p:pic>
        <p:nvPicPr>
          <p:cNvPr id="53"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61" name="TextBox 6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Intercompany Time and Expenses</a:t>
            </a:r>
            <a:br>
              <a:rPr lang="en-US" dirty="0"/>
            </a:br>
            <a:r>
              <a:rPr lang="en-US" sz="2000" b="0" dirty="0"/>
              <a:t>Process Details: Processing Purchase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Operational Buyer</a:t>
            </a:r>
            <a:endParaRPr lang="en-US" sz="800" dirty="0">
              <a:solidFill>
                <a:srgbClr val="404040"/>
              </a:solidFill>
            </a:endParaRPr>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Purchase Request and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Chevron 45"/>
          <p:cNvSpPr>
            <a:spLocks noChangeArrowheads="1"/>
          </p:cNvSpPr>
          <p:nvPr/>
        </p:nvSpPr>
        <p:spPr bwMode="auto">
          <a:xfrm>
            <a:off x="1945023" y="1855830"/>
            <a:ext cx="4112090"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Purchase Orders</a:t>
            </a:r>
          </a:p>
        </p:txBody>
      </p:sp>
      <p:sp>
        <p:nvSpPr>
          <p:cNvPr id="85" name="Chevron 84"/>
          <p:cNvSpPr>
            <a:spLocks noChangeArrowheads="1"/>
          </p:cNvSpPr>
          <p:nvPr>
            <p:custDataLst>
              <p:tags r:id="rId1"/>
            </p:custDataLst>
          </p:nvPr>
        </p:nvSpPr>
        <p:spPr bwMode="auto">
          <a:xfrm>
            <a:off x="519765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a purchase order</a:t>
            </a:r>
          </a:p>
        </p:txBody>
      </p:sp>
      <p:sp>
        <p:nvSpPr>
          <p:cNvPr id="86" name="Chevron 85"/>
          <p:cNvSpPr>
            <a:spLocks noChangeArrowheads="1"/>
          </p:cNvSpPr>
          <p:nvPr>
            <p:custDataLst>
              <p:tags r:id="rId2"/>
            </p:custDataLst>
          </p:nvPr>
        </p:nvSpPr>
        <p:spPr bwMode="auto">
          <a:xfrm>
            <a:off x="2081261"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maintain a purchase order</a:t>
            </a:r>
          </a:p>
        </p:txBody>
      </p:sp>
      <p:sp>
        <p:nvSpPr>
          <p:cNvPr id="87" name="Chevron 86"/>
          <p:cNvSpPr>
            <a:spLocks noChangeArrowheads="1"/>
          </p:cNvSpPr>
          <p:nvPr>
            <p:custDataLst>
              <p:tags r:id="rId3"/>
            </p:custDataLst>
          </p:nvPr>
        </p:nvSpPr>
        <p:spPr bwMode="auto">
          <a:xfrm>
            <a:off x="2867183"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Send a purchase order</a:t>
            </a:r>
          </a:p>
        </p:txBody>
      </p:sp>
      <p:sp>
        <p:nvSpPr>
          <p:cNvPr id="92" name="Chevron 91"/>
          <p:cNvSpPr>
            <a:spLocks noChangeArrowheads="1"/>
          </p:cNvSpPr>
          <p:nvPr>
            <p:custDataLst>
              <p:tags r:id="rId4"/>
            </p:custDataLst>
          </p:nvPr>
        </p:nvSpPr>
        <p:spPr bwMode="auto">
          <a:xfrm>
            <a:off x="365310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purchase order</a:t>
            </a:r>
          </a:p>
        </p:txBody>
      </p:sp>
      <p:sp>
        <p:nvSpPr>
          <p:cNvPr id="93" name="Chevron 92"/>
          <p:cNvSpPr>
            <a:spLocks noChangeArrowheads="1"/>
          </p:cNvSpPr>
          <p:nvPr>
            <p:custDataLst>
              <p:tags r:id="rId5"/>
            </p:custDataLst>
          </p:nvPr>
        </p:nvSpPr>
        <p:spPr bwMode="auto">
          <a:xfrm>
            <a:off x="4425379"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Acknowledge a purchase order</a:t>
            </a:r>
          </a:p>
        </p:txBody>
      </p:sp>
      <p:sp>
        <p:nvSpPr>
          <p:cNvPr id="95" name="Oval 94">
            <a:hlinkClick r:id="rId10" action="ppaction://hlinksldjump" tooltip="The buyer responsible either works on automatically created purchase orders or manually creates the purchase order with or without reference to a contract or a list price. He or she can also search in a supplier catalog for the product to be ordered."/>
          </p:cNvPr>
          <p:cNvSpPr>
            <a:spLocks noChangeAspect="1"/>
          </p:cNvSpPr>
          <p:nvPr/>
        </p:nvSpPr>
        <p:spPr bwMode="gray">
          <a:xfrm>
            <a:off x="2648523" y="2729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6" name="Oval 95">
            <a:hlinkClick r:id="rId10" action="ppaction://hlinksldjump" tooltip="Using electronig data exchange (EDX), the buying company sends the purchase order to the selling company."/>
          </p:cNvPr>
          <p:cNvSpPr>
            <a:spLocks noChangeAspect="1"/>
          </p:cNvSpPr>
          <p:nvPr/>
        </p:nvSpPr>
        <p:spPr bwMode="gray">
          <a:xfrm>
            <a:off x="3447502" y="2729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7" name="Oval 96">
            <a:hlinkClick r:id="rId10" action="ppaction://hlinksldjump" tooltip="If a PO exceeds a predefined order value, it is sent to the manager responsible for approval. Follow-up processes such as handling of PO acknowledgments, deliveries, or service confirmations, and supplier invoicing can only start after the approval."/>
          </p:cNvPr>
          <p:cNvSpPr>
            <a:spLocks noChangeAspect="1"/>
          </p:cNvSpPr>
          <p:nvPr/>
        </p:nvSpPr>
        <p:spPr bwMode="gray">
          <a:xfrm>
            <a:off x="4237855" y="2729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8" name="Oval 97">
            <a:hlinkClick r:id="rId10" action="ppaction://hlinksldjump" tooltip="The buyer responsible monitors the follow-up processes such as dealing with purchase order acknowledgments, deliveries, service confirmations, time recording, and supplier invoicing."/>
          </p:cNvPr>
          <p:cNvSpPr>
            <a:spLocks noChangeAspect="1"/>
          </p:cNvSpPr>
          <p:nvPr/>
        </p:nvSpPr>
        <p:spPr bwMode="gray">
          <a:xfrm>
            <a:off x="5798353" y="2729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9" name="Oval 98">
            <a:hlinkClick r:id="rId10" action="ppaction://hlinksldjump" tooltip="PO acknowledgments can be received automatically or entered manually by the buyer. The buyer has to decide how to deal with deviations from the originally sent purchase order, and either updates or cancels the purchase order."/>
          </p:cNvPr>
          <p:cNvSpPr>
            <a:spLocks noChangeAspect="1"/>
          </p:cNvSpPr>
          <p:nvPr/>
        </p:nvSpPr>
        <p:spPr bwMode="gray">
          <a:xfrm>
            <a:off x="5010625" y="272928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pic>
        <p:nvPicPr>
          <p:cNvPr id="105" name="Picture 124"/>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6893586" y="4542524"/>
            <a:ext cx="411162" cy="409491"/>
          </a:xfrm>
          <a:prstGeom prst="rect">
            <a:avLst/>
          </a:prstGeom>
          <a:noFill/>
          <a:ln w="9525">
            <a:noFill/>
            <a:miter lim="800000"/>
            <a:headEnd/>
            <a:tailEnd/>
          </a:ln>
        </p:spPr>
      </p:pic>
      <p:sp>
        <p:nvSpPr>
          <p:cNvPr id="59" name="TextBox 58"/>
          <p:cNvSpPr txBox="1"/>
          <p:nvPr/>
        </p:nvSpPr>
        <p:spPr>
          <a:xfrm>
            <a:off x="250004" y="1268760"/>
            <a:ext cx="1346844" cy="261610"/>
          </a:xfrm>
          <a:prstGeom prst="rect">
            <a:avLst/>
          </a:prstGeom>
          <a:noFill/>
        </p:spPr>
        <p:txBody>
          <a:bodyPr wrap="none" rtlCol="0">
            <a:spAutoFit/>
          </a:bodyPr>
          <a:lstStyle/>
          <a:p>
            <a:r>
              <a:rPr lang="de-DE" sz="1100" b="1" dirty="0">
                <a:solidFill>
                  <a:schemeClr val="tx1">
                    <a:lumMod val="50000"/>
                    <a:lumOff val="50000"/>
                  </a:schemeClr>
                </a:solidFill>
              </a:rPr>
              <a:t>Buying Company</a:t>
            </a:r>
          </a:p>
        </p:txBody>
      </p:sp>
      <p:sp>
        <p:nvSpPr>
          <p:cNvPr id="43" name="Chevron 123">
            <a:hlinkClick r:id="rId12" action="ppaction://hlinksldjump"/>
          </p:cNvPr>
          <p:cNvSpPr>
            <a:spLocks noChangeArrowheads="1"/>
          </p:cNvSpPr>
          <p:nvPr/>
        </p:nvSpPr>
        <p:spPr bwMode="auto">
          <a:xfrm>
            <a:off x="32133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44" name="Chevron 123">
            <a:hlinkClick r:id="rId13" action="ppaction://hlinksldjump"/>
          </p:cNvPr>
          <p:cNvSpPr>
            <a:spLocks noChangeArrowheads="1"/>
          </p:cNvSpPr>
          <p:nvPr/>
        </p:nvSpPr>
        <p:spPr bwMode="auto">
          <a:xfrm>
            <a:off x="116600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Project</a:t>
            </a:r>
          </a:p>
        </p:txBody>
      </p:sp>
      <p:sp>
        <p:nvSpPr>
          <p:cNvPr id="45" name="Freeform 69"/>
          <p:cNvSpPr>
            <a:spLocks noChangeArrowheads="1"/>
          </p:cNvSpPr>
          <p:nvPr/>
        </p:nvSpPr>
        <p:spPr bwMode="auto">
          <a:xfrm>
            <a:off x="1818006" y="285130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Text Box 129"/>
          <p:cNvSpPr txBox="1">
            <a:spLocks noChangeArrowheads="1"/>
          </p:cNvSpPr>
          <p:nvPr/>
        </p:nvSpPr>
        <p:spPr bwMode="auto">
          <a:xfrm>
            <a:off x="6075343"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4" name="TextBox 66"/>
          <p:cNvSpPr txBox="1">
            <a:spLocks noChangeArrowheads="1"/>
          </p:cNvSpPr>
          <p:nvPr/>
        </p:nvSpPr>
        <p:spPr bwMode="auto">
          <a:xfrm>
            <a:off x="1760926" y="4399866"/>
            <a:ext cx="4914194" cy="12003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Purchase Orders </a:t>
            </a:r>
            <a:r>
              <a:rPr lang="en-US" sz="900" dirty="0"/>
              <a:t>business process enables you to work on automatically created purchase orders or manually create a purchase order with or without reference to a contract or a list price. </a:t>
            </a:r>
          </a:p>
          <a:p>
            <a:pPr>
              <a:buClr>
                <a:schemeClr val="accent1"/>
              </a:buClr>
              <a:buSzPct val="80000"/>
              <a:buFont typeface="Wingdings" pitchFamily="2" charset="2"/>
              <a:buNone/>
            </a:pPr>
            <a:r>
              <a:rPr lang="en-US" sz="900" dirty="0"/>
              <a:t>If all relevant data is maintained, the purchase order is sent to the supplier, which, in this case, is a partner company in the same SAP Business ByDesign system. It is also possible that an approval procedure depending on the purchase order value is in place. Optionally, a purchase order acknowledgment can be used. The process can have multiple degrees of automation.</a:t>
            </a:r>
          </a:p>
        </p:txBody>
      </p:sp>
      <p:sp>
        <p:nvSpPr>
          <p:cNvPr id="74" name="TextBox 59">
            <a:hlinkClick r:id="rId14" action="ppaction://hlinksldjump"/>
          </p:cNvPr>
          <p:cNvSpPr txBox="1">
            <a:spLocks noChangeArrowheads="1"/>
          </p:cNvSpPr>
          <p:nvPr/>
        </p:nvSpPr>
        <p:spPr bwMode="auto">
          <a:xfrm>
            <a:off x="5670527" y="180351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48" name="TextBox 47"/>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5"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3"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2" name="Title 1"/>
          <p:cNvSpPr>
            <a:spLocks noGrp="1"/>
          </p:cNvSpPr>
          <p:nvPr>
            <p:ph type="title"/>
          </p:nvPr>
        </p:nvSpPr>
        <p:spPr/>
        <p:txBody>
          <a:bodyPr/>
          <a:lstStyle/>
          <a:p>
            <a:r>
              <a:rPr lang="en-US" dirty="0"/>
              <a:t>Intercompany Project Time and Expenses </a:t>
            </a:r>
            <a:br>
              <a:rPr lang="en-US"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System</a:t>
            </a:r>
            <a:endParaRPr lang="en-US" sz="800" dirty="0"/>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Sales Orders</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11620" y="1111947"/>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TextBox 59">
            <a:hlinkClick r:id="rId6" action="ppaction://hlinksldjump"/>
          </p:cNvPr>
          <p:cNvSpPr txBox="1">
            <a:spLocks noChangeArrowheads="1"/>
          </p:cNvSpPr>
          <p:nvPr/>
        </p:nvSpPr>
        <p:spPr bwMode="auto">
          <a:xfrm>
            <a:off x="1557845" y="1922487"/>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71" name="Chevron 44"/>
          <p:cNvSpPr>
            <a:spLocks noChangeArrowheads="1"/>
          </p:cNvSpPr>
          <p:nvPr/>
        </p:nvSpPr>
        <p:spPr bwMode="auto">
          <a:xfrm>
            <a:off x="575085" y="1840517"/>
            <a:ext cx="140444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p:txBody>
      </p:sp>
      <p:sp>
        <p:nvSpPr>
          <p:cNvPr id="72" name="Chevron 71"/>
          <p:cNvSpPr>
            <a:spLocks noChangeArrowheads="1"/>
          </p:cNvSpPr>
          <p:nvPr>
            <p:custDataLst>
              <p:tags r:id="rId1"/>
            </p:custDataLst>
          </p:nvPr>
        </p:nvSpPr>
        <p:spPr bwMode="auto">
          <a:xfrm>
            <a:off x="862703" y="218111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sales order</a:t>
            </a:r>
          </a:p>
        </p:txBody>
      </p:sp>
      <p:sp>
        <p:nvSpPr>
          <p:cNvPr id="75" name="Oval 74">
            <a:hlinkClick r:id="rId7" action="ppaction://hlinksldjump" tooltip="In the selling company, the system automatically creates a sales order via B2B (Business to Business communication)."/>
          </p:cNvPr>
          <p:cNvSpPr>
            <a:spLocks noChangeAspect="1"/>
          </p:cNvSpPr>
          <p:nvPr/>
        </p:nvSpPr>
        <p:spPr bwMode="gray">
          <a:xfrm>
            <a:off x="1447279" y="27785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2" name="TextBox 61"/>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39" name="Chevron 123">
            <a:hlinkClick r:id="rId8" action="ppaction://hlinksldjump"/>
          </p:cNvPr>
          <p:cNvSpPr>
            <a:spLocks noChangeArrowheads="1"/>
          </p:cNvSpPr>
          <p:nvPr/>
        </p:nvSpPr>
        <p:spPr bwMode="auto">
          <a:xfrm>
            <a:off x="3619987" y="2098955"/>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0" name="Chevron 123">
            <a:hlinkClick r:id="rId9" action="ppaction://hlinksldjump"/>
          </p:cNvPr>
          <p:cNvSpPr>
            <a:spLocks noChangeArrowheads="1"/>
          </p:cNvSpPr>
          <p:nvPr/>
        </p:nvSpPr>
        <p:spPr bwMode="auto">
          <a:xfrm>
            <a:off x="4456028" y="2098955"/>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41" name="Chevron 123">
            <a:hlinkClick r:id="rId10" action="ppaction://hlinksldjump"/>
          </p:cNvPr>
          <p:cNvSpPr>
            <a:spLocks noChangeArrowheads="1"/>
          </p:cNvSpPr>
          <p:nvPr/>
        </p:nvSpPr>
        <p:spPr bwMode="auto">
          <a:xfrm>
            <a:off x="5307815"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42" name="Chevron 123">
            <a:hlinkClick r:id="rId11" action="ppaction://hlinksldjump"/>
          </p:cNvPr>
          <p:cNvSpPr>
            <a:spLocks noChangeArrowheads="1"/>
          </p:cNvSpPr>
          <p:nvPr/>
        </p:nvSpPr>
        <p:spPr bwMode="auto">
          <a:xfrm>
            <a:off x="6143856"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3"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4" name="Freeform 69"/>
          <p:cNvSpPr>
            <a:spLocks noChangeArrowheads="1"/>
          </p:cNvSpPr>
          <p:nvPr/>
        </p:nvSpPr>
        <p:spPr bwMode="auto">
          <a:xfrm>
            <a:off x="4285303" y="284595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5" name="Freeform 69">
            <a:hlinkClick r:id="rId6" action="ppaction://hlinksldjump"/>
          </p:cNvPr>
          <p:cNvSpPr>
            <a:spLocks noChangeArrowheads="1"/>
          </p:cNvSpPr>
          <p:nvPr/>
        </p:nvSpPr>
        <p:spPr bwMode="auto">
          <a:xfrm>
            <a:off x="3451864" y="28483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46" name="Freeform 69"/>
          <p:cNvSpPr>
            <a:spLocks noChangeArrowheads="1"/>
          </p:cNvSpPr>
          <p:nvPr/>
        </p:nvSpPr>
        <p:spPr bwMode="auto">
          <a:xfrm>
            <a:off x="6809339"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Freeform 69"/>
          <p:cNvSpPr>
            <a:spLocks noChangeArrowheads="1"/>
          </p:cNvSpPr>
          <p:nvPr/>
        </p:nvSpPr>
        <p:spPr bwMode="auto">
          <a:xfrm>
            <a:off x="5971047"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1" name="Chevron 123">
            <a:hlinkClick r:id="rId12" action="ppaction://hlinksldjump"/>
          </p:cNvPr>
          <p:cNvSpPr>
            <a:spLocks noChangeArrowheads="1"/>
          </p:cNvSpPr>
          <p:nvPr/>
        </p:nvSpPr>
        <p:spPr bwMode="auto">
          <a:xfrm>
            <a:off x="194078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63" name="Chevron 123">
            <a:hlinkClick r:id="rId13" action="ppaction://hlinksldjump"/>
          </p:cNvPr>
          <p:cNvSpPr>
            <a:spLocks noChangeArrowheads="1"/>
          </p:cNvSpPr>
          <p:nvPr/>
        </p:nvSpPr>
        <p:spPr bwMode="auto">
          <a:xfrm>
            <a:off x="2785452"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64" name="Freeform 69"/>
          <p:cNvSpPr>
            <a:spLocks noChangeArrowheads="1"/>
          </p:cNvSpPr>
          <p:nvPr/>
        </p:nvSpPr>
        <p:spPr bwMode="auto">
          <a:xfrm>
            <a:off x="3454290" y="284308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74" name="Group 6"/>
          <p:cNvGrpSpPr>
            <a:grpSpLocks/>
          </p:cNvGrpSpPr>
          <p:nvPr/>
        </p:nvGrpSpPr>
        <p:grpSpPr bwMode="auto">
          <a:xfrm>
            <a:off x="6885236" y="4532812"/>
            <a:ext cx="410400" cy="410400"/>
            <a:chOff x="-4155" y="-6586"/>
            <a:chExt cx="3598939" cy="3618466"/>
          </a:xfrm>
          <a:solidFill>
            <a:srgbClr val="EAEAEA"/>
          </a:solidFill>
        </p:grpSpPr>
        <p:sp>
          <p:nvSpPr>
            <p:cNvPr id="79" name="Freeform 78"/>
            <p:cNvSpPr/>
            <p:nvPr/>
          </p:nvSpPr>
          <p:spPr>
            <a:xfrm>
              <a:off x="-4155" y="2012"/>
              <a:ext cx="1889656" cy="3609868"/>
            </a:xfrm>
            <a:custGeom>
              <a:avLst/>
              <a:gdLst>
                <a:gd name="connsiteX0" fmla="*/ 1625138 w 1887893"/>
                <a:gd name="connsiteY0" fmla="*/ 124691 h 3611880"/>
                <a:gd name="connsiteX1" fmla="*/ 1525385 w 1887893"/>
                <a:gd name="connsiteY1" fmla="*/ 133004 h 3611880"/>
                <a:gd name="connsiteX2" fmla="*/ 1512916 w 1887893"/>
                <a:gd name="connsiteY2" fmla="*/ 137160 h 3611880"/>
                <a:gd name="connsiteX3" fmla="*/ 1483821 w 1887893"/>
                <a:gd name="connsiteY3" fmla="*/ 149629 h 3611880"/>
                <a:gd name="connsiteX4" fmla="*/ 1433945 w 1887893"/>
                <a:gd name="connsiteY4" fmla="*/ 162098 h 3611880"/>
                <a:gd name="connsiteX5" fmla="*/ 1409007 w 1887893"/>
                <a:gd name="connsiteY5" fmla="*/ 170411 h 3611880"/>
                <a:gd name="connsiteX6" fmla="*/ 1388225 w 1887893"/>
                <a:gd name="connsiteY6" fmla="*/ 174567 h 3611880"/>
                <a:gd name="connsiteX7" fmla="*/ 1371600 w 1887893"/>
                <a:gd name="connsiteY7" fmla="*/ 182880 h 3611880"/>
                <a:gd name="connsiteX8" fmla="*/ 1321723 w 1887893"/>
                <a:gd name="connsiteY8" fmla="*/ 195349 h 3611880"/>
                <a:gd name="connsiteX9" fmla="*/ 1305098 w 1887893"/>
                <a:gd name="connsiteY9" fmla="*/ 199505 h 3611880"/>
                <a:gd name="connsiteX10" fmla="*/ 1288472 w 1887893"/>
                <a:gd name="connsiteY10" fmla="*/ 207818 h 3611880"/>
                <a:gd name="connsiteX11" fmla="*/ 1276003 w 1887893"/>
                <a:gd name="connsiteY11" fmla="*/ 220287 h 3611880"/>
                <a:gd name="connsiteX12" fmla="*/ 1259378 w 1887893"/>
                <a:gd name="connsiteY12" fmla="*/ 224444 h 3611880"/>
                <a:gd name="connsiteX13" fmla="*/ 1230283 w 1887893"/>
                <a:gd name="connsiteY13" fmla="*/ 236913 h 3611880"/>
                <a:gd name="connsiteX14" fmla="*/ 1184563 w 1887893"/>
                <a:gd name="connsiteY14" fmla="*/ 261851 h 3611880"/>
                <a:gd name="connsiteX15" fmla="*/ 1172094 w 1887893"/>
                <a:gd name="connsiteY15" fmla="*/ 266007 h 3611880"/>
                <a:gd name="connsiteX16" fmla="*/ 1138843 w 1887893"/>
                <a:gd name="connsiteY16" fmla="*/ 278476 h 3611880"/>
                <a:gd name="connsiteX17" fmla="*/ 1105592 w 1887893"/>
                <a:gd name="connsiteY17" fmla="*/ 295102 h 3611880"/>
                <a:gd name="connsiteX18" fmla="*/ 1034934 w 1887893"/>
                <a:gd name="connsiteY18" fmla="*/ 324196 h 3611880"/>
                <a:gd name="connsiteX19" fmla="*/ 955963 w 1887893"/>
                <a:gd name="connsiteY19" fmla="*/ 361604 h 3611880"/>
                <a:gd name="connsiteX20" fmla="*/ 906087 w 1887893"/>
                <a:gd name="connsiteY20" fmla="*/ 390698 h 3611880"/>
                <a:gd name="connsiteX21" fmla="*/ 881149 w 1887893"/>
                <a:gd name="connsiteY21" fmla="*/ 407324 h 3611880"/>
                <a:gd name="connsiteX22" fmla="*/ 810491 w 1887893"/>
                <a:gd name="connsiteY22" fmla="*/ 469669 h 3611880"/>
                <a:gd name="connsiteX23" fmla="*/ 739832 w 1887893"/>
                <a:gd name="connsiteY23" fmla="*/ 523702 h 3611880"/>
                <a:gd name="connsiteX24" fmla="*/ 727363 w 1887893"/>
                <a:gd name="connsiteY24" fmla="*/ 540327 h 3611880"/>
                <a:gd name="connsiteX25" fmla="*/ 710738 w 1887893"/>
                <a:gd name="connsiteY25" fmla="*/ 556953 h 3611880"/>
                <a:gd name="connsiteX26" fmla="*/ 685800 w 1887893"/>
                <a:gd name="connsiteY26" fmla="*/ 577735 h 3611880"/>
                <a:gd name="connsiteX27" fmla="*/ 669174 w 1887893"/>
                <a:gd name="connsiteY27" fmla="*/ 590204 h 3611880"/>
                <a:gd name="connsiteX28" fmla="*/ 635923 w 1887893"/>
                <a:gd name="connsiteY28" fmla="*/ 631767 h 3611880"/>
                <a:gd name="connsiteX29" fmla="*/ 623454 w 1887893"/>
                <a:gd name="connsiteY29" fmla="*/ 652549 h 3611880"/>
                <a:gd name="connsiteX30" fmla="*/ 602672 w 1887893"/>
                <a:gd name="connsiteY30" fmla="*/ 677487 h 3611880"/>
                <a:gd name="connsiteX31" fmla="*/ 581891 w 1887893"/>
                <a:gd name="connsiteY31" fmla="*/ 710738 h 3611880"/>
                <a:gd name="connsiteX32" fmla="*/ 552796 w 1887893"/>
                <a:gd name="connsiteY32" fmla="*/ 739833 h 3611880"/>
                <a:gd name="connsiteX33" fmla="*/ 544483 w 1887893"/>
                <a:gd name="connsiteY33" fmla="*/ 756458 h 3611880"/>
                <a:gd name="connsiteX34" fmla="*/ 527858 w 1887893"/>
                <a:gd name="connsiteY34" fmla="*/ 777240 h 3611880"/>
                <a:gd name="connsiteX35" fmla="*/ 482138 w 1887893"/>
                <a:gd name="connsiteY35" fmla="*/ 822960 h 3611880"/>
                <a:gd name="connsiteX36" fmla="*/ 453043 w 1887893"/>
                <a:gd name="connsiteY36" fmla="*/ 839585 h 3611880"/>
                <a:gd name="connsiteX37" fmla="*/ 423949 w 1887893"/>
                <a:gd name="connsiteY37" fmla="*/ 860367 h 3611880"/>
                <a:gd name="connsiteX38" fmla="*/ 407323 w 1887893"/>
                <a:gd name="connsiteY38" fmla="*/ 881149 h 3611880"/>
                <a:gd name="connsiteX39" fmla="*/ 394854 w 1887893"/>
                <a:gd name="connsiteY39" fmla="*/ 893618 h 3611880"/>
                <a:gd name="connsiteX40" fmla="*/ 374072 w 1887893"/>
                <a:gd name="connsiteY40" fmla="*/ 922713 h 3611880"/>
                <a:gd name="connsiteX41" fmla="*/ 344978 w 1887893"/>
                <a:gd name="connsiteY41" fmla="*/ 976745 h 3611880"/>
                <a:gd name="connsiteX42" fmla="*/ 315883 w 1887893"/>
                <a:gd name="connsiteY42" fmla="*/ 1018309 h 3611880"/>
                <a:gd name="connsiteX43" fmla="*/ 307571 w 1887893"/>
                <a:gd name="connsiteY43" fmla="*/ 1039091 h 3611880"/>
                <a:gd name="connsiteX44" fmla="*/ 286789 w 1887893"/>
                <a:gd name="connsiteY44" fmla="*/ 1055716 h 3611880"/>
                <a:gd name="connsiteX45" fmla="*/ 236912 w 1887893"/>
                <a:gd name="connsiteY45" fmla="*/ 1122218 h 3611880"/>
                <a:gd name="connsiteX46" fmla="*/ 232756 w 1887893"/>
                <a:gd name="connsiteY46" fmla="*/ 1138844 h 3611880"/>
                <a:gd name="connsiteX47" fmla="*/ 207818 w 1887893"/>
                <a:gd name="connsiteY47" fmla="*/ 1167938 h 3611880"/>
                <a:gd name="connsiteX48" fmla="*/ 187036 w 1887893"/>
                <a:gd name="connsiteY48" fmla="*/ 1201189 h 3611880"/>
                <a:gd name="connsiteX49" fmla="*/ 170411 w 1887893"/>
                <a:gd name="connsiteY49" fmla="*/ 1271847 h 3611880"/>
                <a:gd name="connsiteX50" fmla="*/ 141316 w 1887893"/>
                <a:gd name="connsiteY50" fmla="*/ 1433945 h 3611880"/>
                <a:gd name="connsiteX51" fmla="*/ 124691 w 1887893"/>
                <a:gd name="connsiteY51" fmla="*/ 1587731 h 3611880"/>
                <a:gd name="connsiteX52" fmla="*/ 120534 w 1887893"/>
                <a:gd name="connsiteY52" fmla="*/ 1612669 h 3611880"/>
                <a:gd name="connsiteX53" fmla="*/ 112221 w 1887893"/>
                <a:gd name="connsiteY53" fmla="*/ 1625138 h 3611880"/>
                <a:gd name="connsiteX54" fmla="*/ 103909 w 1887893"/>
                <a:gd name="connsiteY54" fmla="*/ 1641764 h 3611880"/>
                <a:gd name="connsiteX55" fmla="*/ 83127 w 1887893"/>
                <a:gd name="connsiteY55" fmla="*/ 1662545 h 3611880"/>
                <a:gd name="connsiteX56" fmla="*/ 70658 w 1887893"/>
                <a:gd name="connsiteY56" fmla="*/ 1679171 h 3611880"/>
                <a:gd name="connsiteX57" fmla="*/ 66501 w 1887893"/>
                <a:gd name="connsiteY57" fmla="*/ 1699953 h 3611880"/>
                <a:gd name="connsiteX58" fmla="*/ 45720 w 1887893"/>
                <a:gd name="connsiteY58" fmla="*/ 1745673 h 3611880"/>
                <a:gd name="connsiteX59" fmla="*/ 29094 w 1887893"/>
                <a:gd name="connsiteY59" fmla="*/ 1770611 h 3611880"/>
                <a:gd name="connsiteX60" fmla="*/ 33251 w 1887893"/>
                <a:gd name="connsiteY60" fmla="*/ 1832956 h 3611880"/>
                <a:gd name="connsiteX61" fmla="*/ 49876 w 1887893"/>
                <a:gd name="connsiteY61" fmla="*/ 1870364 h 3611880"/>
                <a:gd name="connsiteX62" fmla="*/ 70658 w 1887893"/>
                <a:gd name="connsiteY62" fmla="*/ 1924396 h 3611880"/>
                <a:gd name="connsiteX63" fmla="*/ 116378 w 1887893"/>
                <a:gd name="connsiteY63" fmla="*/ 1999211 h 3611880"/>
                <a:gd name="connsiteX64" fmla="*/ 128847 w 1887893"/>
                <a:gd name="connsiteY64" fmla="*/ 2128058 h 3611880"/>
                <a:gd name="connsiteX65" fmla="*/ 133003 w 1887893"/>
                <a:gd name="connsiteY65" fmla="*/ 2148840 h 3611880"/>
                <a:gd name="connsiteX66" fmla="*/ 141316 w 1887893"/>
                <a:gd name="connsiteY66" fmla="*/ 2165465 h 3611880"/>
                <a:gd name="connsiteX67" fmla="*/ 149629 w 1887893"/>
                <a:gd name="connsiteY67" fmla="*/ 2215342 h 3611880"/>
                <a:gd name="connsiteX68" fmla="*/ 162098 w 1887893"/>
                <a:gd name="connsiteY68" fmla="*/ 2352502 h 3611880"/>
                <a:gd name="connsiteX69" fmla="*/ 178723 w 1887893"/>
                <a:gd name="connsiteY69" fmla="*/ 2377440 h 3611880"/>
                <a:gd name="connsiteX70" fmla="*/ 191192 w 1887893"/>
                <a:gd name="connsiteY70" fmla="*/ 2402378 h 3611880"/>
                <a:gd name="connsiteX71" fmla="*/ 195349 w 1887893"/>
                <a:gd name="connsiteY71" fmla="*/ 2427316 h 3611880"/>
                <a:gd name="connsiteX72" fmla="*/ 211974 w 1887893"/>
                <a:gd name="connsiteY72" fmla="*/ 2460567 h 3611880"/>
                <a:gd name="connsiteX73" fmla="*/ 216131 w 1887893"/>
                <a:gd name="connsiteY73" fmla="*/ 2481349 h 3611880"/>
                <a:gd name="connsiteX74" fmla="*/ 224443 w 1887893"/>
                <a:gd name="connsiteY74" fmla="*/ 2497975 h 3611880"/>
                <a:gd name="connsiteX75" fmla="*/ 249381 w 1887893"/>
                <a:gd name="connsiteY75" fmla="*/ 2539538 h 3611880"/>
                <a:gd name="connsiteX76" fmla="*/ 266007 w 1887893"/>
                <a:gd name="connsiteY76" fmla="*/ 2556164 h 3611880"/>
                <a:gd name="connsiteX77" fmla="*/ 295101 w 1887893"/>
                <a:gd name="connsiteY77" fmla="*/ 2576945 h 3611880"/>
                <a:gd name="connsiteX78" fmla="*/ 303414 w 1887893"/>
                <a:gd name="connsiteY78" fmla="*/ 2593571 h 3611880"/>
                <a:gd name="connsiteX79" fmla="*/ 328352 w 1887893"/>
                <a:gd name="connsiteY79" fmla="*/ 2626822 h 3611880"/>
                <a:gd name="connsiteX80" fmla="*/ 340821 w 1887893"/>
                <a:gd name="connsiteY80" fmla="*/ 2668385 h 3611880"/>
                <a:gd name="connsiteX81" fmla="*/ 357447 w 1887893"/>
                <a:gd name="connsiteY81" fmla="*/ 2697480 h 3611880"/>
                <a:gd name="connsiteX82" fmla="*/ 378229 w 1887893"/>
                <a:gd name="connsiteY82" fmla="*/ 2722418 h 3611880"/>
                <a:gd name="connsiteX83" fmla="*/ 403167 w 1887893"/>
                <a:gd name="connsiteY83" fmla="*/ 2759825 h 3611880"/>
                <a:gd name="connsiteX84" fmla="*/ 415636 w 1887893"/>
                <a:gd name="connsiteY84" fmla="*/ 2772295 h 3611880"/>
                <a:gd name="connsiteX85" fmla="*/ 423949 w 1887893"/>
                <a:gd name="connsiteY85" fmla="*/ 2788920 h 3611880"/>
                <a:gd name="connsiteX86" fmla="*/ 440574 w 1887893"/>
                <a:gd name="connsiteY86" fmla="*/ 2801389 h 3611880"/>
                <a:gd name="connsiteX87" fmla="*/ 482138 w 1887893"/>
                <a:gd name="connsiteY87" fmla="*/ 2838796 h 3611880"/>
                <a:gd name="connsiteX88" fmla="*/ 502920 w 1887893"/>
                <a:gd name="connsiteY88" fmla="*/ 2847109 h 3611880"/>
                <a:gd name="connsiteX89" fmla="*/ 515389 w 1887893"/>
                <a:gd name="connsiteY89" fmla="*/ 2872047 h 3611880"/>
                <a:gd name="connsiteX90" fmla="*/ 527858 w 1887893"/>
                <a:gd name="connsiteY90" fmla="*/ 2880360 h 3611880"/>
                <a:gd name="connsiteX91" fmla="*/ 536171 w 1887893"/>
                <a:gd name="connsiteY91" fmla="*/ 2896985 h 3611880"/>
                <a:gd name="connsiteX92" fmla="*/ 573578 w 1887893"/>
                <a:gd name="connsiteY92" fmla="*/ 2921924 h 3611880"/>
                <a:gd name="connsiteX93" fmla="*/ 594360 w 1887893"/>
                <a:gd name="connsiteY93" fmla="*/ 2951018 h 3611880"/>
                <a:gd name="connsiteX94" fmla="*/ 610985 w 1887893"/>
                <a:gd name="connsiteY94" fmla="*/ 2959331 h 3611880"/>
                <a:gd name="connsiteX95" fmla="*/ 627611 w 1887893"/>
                <a:gd name="connsiteY95" fmla="*/ 2992582 h 3611880"/>
                <a:gd name="connsiteX96" fmla="*/ 665018 w 1887893"/>
                <a:gd name="connsiteY96" fmla="*/ 3017520 h 3611880"/>
                <a:gd name="connsiteX97" fmla="*/ 706581 w 1887893"/>
                <a:gd name="connsiteY97" fmla="*/ 3046615 h 3611880"/>
                <a:gd name="connsiteX98" fmla="*/ 731520 w 1887893"/>
                <a:gd name="connsiteY98" fmla="*/ 3071553 h 3611880"/>
                <a:gd name="connsiteX99" fmla="*/ 802178 w 1887893"/>
                <a:gd name="connsiteY99" fmla="*/ 3121429 h 3611880"/>
                <a:gd name="connsiteX100" fmla="*/ 818803 w 1887893"/>
                <a:gd name="connsiteY100" fmla="*/ 3133898 h 3611880"/>
                <a:gd name="connsiteX101" fmla="*/ 843741 w 1887893"/>
                <a:gd name="connsiteY101" fmla="*/ 3154680 h 3611880"/>
                <a:gd name="connsiteX102" fmla="*/ 901931 w 1887893"/>
                <a:gd name="connsiteY102" fmla="*/ 3192087 h 3611880"/>
                <a:gd name="connsiteX103" fmla="*/ 968432 w 1887893"/>
                <a:gd name="connsiteY103" fmla="*/ 3246120 h 3611880"/>
                <a:gd name="connsiteX104" fmla="*/ 985058 w 1887893"/>
                <a:gd name="connsiteY104" fmla="*/ 3250276 h 3611880"/>
                <a:gd name="connsiteX105" fmla="*/ 1005840 w 1887893"/>
                <a:gd name="connsiteY105" fmla="*/ 3262745 h 3611880"/>
                <a:gd name="connsiteX106" fmla="*/ 1047403 w 1887893"/>
                <a:gd name="connsiteY106" fmla="*/ 3271058 h 3611880"/>
                <a:gd name="connsiteX107" fmla="*/ 1147156 w 1887893"/>
                <a:gd name="connsiteY107" fmla="*/ 3283527 h 3611880"/>
                <a:gd name="connsiteX108" fmla="*/ 1201189 w 1887893"/>
                <a:gd name="connsiteY108" fmla="*/ 3325091 h 3611880"/>
                <a:gd name="connsiteX109" fmla="*/ 1213658 w 1887893"/>
                <a:gd name="connsiteY109" fmla="*/ 3329247 h 3611880"/>
                <a:gd name="connsiteX110" fmla="*/ 1234440 w 1887893"/>
                <a:gd name="connsiteY110" fmla="*/ 3337560 h 3611880"/>
                <a:gd name="connsiteX111" fmla="*/ 1284316 w 1887893"/>
                <a:gd name="connsiteY111" fmla="*/ 3370811 h 3611880"/>
                <a:gd name="connsiteX112" fmla="*/ 1309254 w 1887893"/>
                <a:gd name="connsiteY112" fmla="*/ 3379124 h 3611880"/>
                <a:gd name="connsiteX113" fmla="*/ 1350818 w 1887893"/>
                <a:gd name="connsiteY113" fmla="*/ 3387436 h 3611880"/>
                <a:gd name="connsiteX114" fmla="*/ 1400694 w 1887893"/>
                <a:gd name="connsiteY114" fmla="*/ 3404062 h 3611880"/>
                <a:gd name="connsiteX115" fmla="*/ 1442258 w 1887893"/>
                <a:gd name="connsiteY115" fmla="*/ 3412375 h 3611880"/>
                <a:gd name="connsiteX116" fmla="*/ 1458883 w 1887893"/>
                <a:gd name="connsiteY116" fmla="*/ 3416531 h 3611880"/>
                <a:gd name="connsiteX117" fmla="*/ 1487978 w 1887893"/>
                <a:gd name="connsiteY117" fmla="*/ 3424844 h 3611880"/>
                <a:gd name="connsiteX118" fmla="*/ 1525385 w 1887893"/>
                <a:gd name="connsiteY118" fmla="*/ 3429000 h 3611880"/>
                <a:gd name="connsiteX119" fmla="*/ 1654232 w 1887893"/>
                <a:gd name="connsiteY119" fmla="*/ 3453938 h 3611880"/>
                <a:gd name="connsiteX120" fmla="*/ 1687483 w 1887893"/>
                <a:gd name="connsiteY120" fmla="*/ 3462251 h 3611880"/>
                <a:gd name="connsiteX121" fmla="*/ 1720734 w 1887893"/>
                <a:gd name="connsiteY121" fmla="*/ 3466407 h 3611880"/>
                <a:gd name="connsiteX122" fmla="*/ 1749829 w 1887893"/>
                <a:gd name="connsiteY122" fmla="*/ 3478876 h 3611880"/>
                <a:gd name="connsiteX123" fmla="*/ 1857894 w 1887893"/>
                <a:gd name="connsiteY123" fmla="*/ 3520440 h 3611880"/>
                <a:gd name="connsiteX124" fmla="*/ 1866207 w 1887893"/>
                <a:gd name="connsiteY124" fmla="*/ 3532909 h 3611880"/>
                <a:gd name="connsiteX125" fmla="*/ 1886989 w 1887893"/>
                <a:gd name="connsiteY125" fmla="*/ 3553691 h 3611880"/>
                <a:gd name="connsiteX126" fmla="*/ 1870363 w 1887893"/>
                <a:gd name="connsiteY126" fmla="*/ 3578629 h 3611880"/>
                <a:gd name="connsiteX127" fmla="*/ 1862051 w 1887893"/>
                <a:gd name="connsiteY127" fmla="*/ 3599411 h 3611880"/>
                <a:gd name="connsiteX128" fmla="*/ 0 w 1887893"/>
                <a:gd name="connsiteY128" fmla="*/ 3611880 h 3611880"/>
                <a:gd name="connsiteX129" fmla="*/ 4156 w 1887893"/>
                <a:gd name="connsiteY129" fmla="*/ 0 h 3611880"/>
                <a:gd name="connsiteX130" fmla="*/ 1770611 w 1887893"/>
                <a:gd name="connsiteY130" fmla="*/ 0 h 3611880"/>
                <a:gd name="connsiteX131" fmla="*/ 1762298 w 1887893"/>
                <a:gd name="connsiteY131" fmla="*/ 103909 h 3611880"/>
                <a:gd name="connsiteX132" fmla="*/ 1625138 w 1887893"/>
                <a:gd name="connsiteY132" fmla="*/ 124691 h 361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887893" h="3611880">
                  <a:moveTo>
                    <a:pt x="1625138" y="124691"/>
                  </a:moveTo>
                  <a:cubicBezTo>
                    <a:pt x="1591887" y="127462"/>
                    <a:pt x="1558547" y="129319"/>
                    <a:pt x="1525385" y="133004"/>
                  </a:cubicBezTo>
                  <a:cubicBezTo>
                    <a:pt x="1521031" y="133488"/>
                    <a:pt x="1516984" y="135533"/>
                    <a:pt x="1512916" y="137160"/>
                  </a:cubicBezTo>
                  <a:cubicBezTo>
                    <a:pt x="1503119" y="141079"/>
                    <a:pt x="1493669" y="145841"/>
                    <a:pt x="1483821" y="149629"/>
                  </a:cubicBezTo>
                  <a:cubicBezTo>
                    <a:pt x="1458635" y="159316"/>
                    <a:pt x="1460076" y="157743"/>
                    <a:pt x="1433945" y="162098"/>
                  </a:cubicBezTo>
                  <a:cubicBezTo>
                    <a:pt x="1425632" y="164869"/>
                    <a:pt x="1417461" y="168105"/>
                    <a:pt x="1409007" y="170411"/>
                  </a:cubicBezTo>
                  <a:cubicBezTo>
                    <a:pt x="1402191" y="172270"/>
                    <a:pt x="1394927" y="172333"/>
                    <a:pt x="1388225" y="174567"/>
                  </a:cubicBezTo>
                  <a:cubicBezTo>
                    <a:pt x="1382347" y="176526"/>
                    <a:pt x="1377514" y="181032"/>
                    <a:pt x="1371600" y="182880"/>
                  </a:cubicBezTo>
                  <a:cubicBezTo>
                    <a:pt x="1355243" y="187992"/>
                    <a:pt x="1338349" y="191193"/>
                    <a:pt x="1321723" y="195349"/>
                  </a:cubicBezTo>
                  <a:lnTo>
                    <a:pt x="1305098" y="199505"/>
                  </a:lnTo>
                  <a:cubicBezTo>
                    <a:pt x="1299556" y="202276"/>
                    <a:pt x="1293514" y="204217"/>
                    <a:pt x="1288472" y="207818"/>
                  </a:cubicBezTo>
                  <a:cubicBezTo>
                    <a:pt x="1283689" y="211234"/>
                    <a:pt x="1281106" y="217371"/>
                    <a:pt x="1276003" y="220287"/>
                  </a:cubicBezTo>
                  <a:cubicBezTo>
                    <a:pt x="1271043" y="223121"/>
                    <a:pt x="1264746" y="222492"/>
                    <a:pt x="1259378" y="224444"/>
                  </a:cubicBezTo>
                  <a:cubicBezTo>
                    <a:pt x="1249462" y="228050"/>
                    <a:pt x="1239721" y="232194"/>
                    <a:pt x="1230283" y="236913"/>
                  </a:cubicBezTo>
                  <a:cubicBezTo>
                    <a:pt x="1177741" y="263184"/>
                    <a:pt x="1244097" y="235392"/>
                    <a:pt x="1184563" y="261851"/>
                  </a:cubicBezTo>
                  <a:cubicBezTo>
                    <a:pt x="1180559" y="263630"/>
                    <a:pt x="1176211" y="264510"/>
                    <a:pt x="1172094" y="266007"/>
                  </a:cubicBezTo>
                  <a:cubicBezTo>
                    <a:pt x="1160969" y="270052"/>
                    <a:pt x="1149688" y="273731"/>
                    <a:pt x="1138843" y="278476"/>
                  </a:cubicBezTo>
                  <a:cubicBezTo>
                    <a:pt x="1127490" y="283443"/>
                    <a:pt x="1116892" y="290017"/>
                    <a:pt x="1105592" y="295102"/>
                  </a:cubicBezTo>
                  <a:cubicBezTo>
                    <a:pt x="1086638" y="303631"/>
                    <a:pt x="1056777" y="315460"/>
                    <a:pt x="1034934" y="324196"/>
                  </a:cubicBezTo>
                  <a:cubicBezTo>
                    <a:pt x="1007889" y="335013"/>
                    <a:pt x="981123" y="346928"/>
                    <a:pt x="955963" y="361604"/>
                  </a:cubicBezTo>
                  <a:cubicBezTo>
                    <a:pt x="939338" y="371302"/>
                    <a:pt x="922102" y="380022"/>
                    <a:pt x="906087" y="390698"/>
                  </a:cubicBezTo>
                  <a:cubicBezTo>
                    <a:pt x="874950" y="411456"/>
                    <a:pt x="910800" y="397439"/>
                    <a:pt x="881149" y="407324"/>
                  </a:cubicBezTo>
                  <a:cubicBezTo>
                    <a:pt x="853401" y="444321"/>
                    <a:pt x="875831" y="417397"/>
                    <a:pt x="810491" y="469669"/>
                  </a:cubicBezTo>
                  <a:cubicBezTo>
                    <a:pt x="753016" y="515648"/>
                    <a:pt x="825752" y="461214"/>
                    <a:pt x="739832" y="523702"/>
                  </a:cubicBezTo>
                  <a:cubicBezTo>
                    <a:pt x="734230" y="527776"/>
                    <a:pt x="731924" y="535114"/>
                    <a:pt x="727363" y="540327"/>
                  </a:cubicBezTo>
                  <a:cubicBezTo>
                    <a:pt x="722202" y="546225"/>
                    <a:pt x="716563" y="551710"/>
                    <a:pt x="710738" y="556953"/>
                  </a:cubicBezTo>
                  <a:cubicBezTo>
                    <a:pt x="702695" y="564192"/>
                    <a:pt x="694250" y="570975"/>
                    <a:pt x="685800" y="577735"/>
                  </a:cubicBezTo>
                  <a:cubicBezTo>
                    <a:pt x="680391" y="582062"/>
                    <a:pt x="674072" y="585306"/>
                    <a:pt x="669174" y="590204"/>
                  </a:cubicBezTo>
                  <a:cubicBezTo>
                    <a:pt x="663918" y="595460"/>
                    <a:pt x="642106" y="622492"/>
                    <a:pt x="635923" y="631767"/>
                  </a:cubicBezTo>
                  <a:cubicBezTo>
                    <a:pt x="631442" y="638489"/>
                    <a:pt x="628206" y="646016"/>
                    <a:pt x="623454" y="652549"/>
                  </a:cubicBezTo>
                  <a:cubicBezTo>
                    <a:pt x="617090" y="661300"/>
                    <a:pt x="608961" y="668682"/>
                    <a:pt x="602672" y="677487"/>
                  </a:cubicBezTo>
                  <a:cubicBezTo>
                    <a:pt x="595075" y="688123"/>
                    <a:pt x="590056" y="700532"/>
                    <a:pt x="581891" y="710738"/>
                  </a:cubicBezTo>
                  <a:cubicBezTo>
                    <a:pt x="573323" y="721448"/>
                    <a:pt x="561481" y="729218"/>
                    <a:pt x="552796" y="739833"/>
                  </a:cubicBezTo>
                  <a:cubicBezTo>
                    <a:pt x="548873" y="744628"/>
                    <a:pt x="547920" y="751303"/>
                    <a:pt x="544483" y="756458"/>
                  </a:cubicBezTo>
                  <a:cubicBezTo>
                    <a:pt x="539562" y="763839"/>
                    <a:pt x="533852" y="770701"/>
                    <a:pt x="527858" y="777240"/>
                  </a:cubicBezTo>
                  <a:lnTo>
                    <a:pt x="482138" y="822960"/>
                  </a:lnTo>
                  <a:cubicBezTo>
                    <a:pt x="474240" y="830858"/>
                    <a:pt x="462439" y="833545"/>
                    <a:pt x="453043" y="839585"/>
                  </a:cubicBezTo>
                  <a:cubicBezTo>
                    <a:pt x="443018" y="846030"/>
                    <a:pt x="432768" y="852350"/>
                    <a:pt x="423949" y="860367"/>
                  </a:cubicBezTo>
                  <a:cubicBezTo>
                    <a:pt x="417385" y="866335"/>
                    <a:pt x="413165" y="874473"/>
                    <a:pt x="407323" y="881149"/>
                  </a:cubicBezTo>
                  <a:cubicBezTo>
                    <a:pt x="403452" y="885573"/>
                    <a:pt x="398679" y="889155"/>
                    <a:pt x="394854" y="893618"/>
                  </a:cubicBezTo>
                  <a:cubicBezTo>
                    <a:pt x="391034" y="898074"/>
                    <a:pt x="377829" y="916137"/>
                    <a:pt x="374072" y="922713"/>
                  </a:cubicBezTo>
                  <a:cubicBezTo>
                    <a:pt x="350771" y="963491"/>
                    <a:pt x="388593" y="907689"/>
                    <a:pt x="344978" y="976745"/>
                  </a:cubicBezTo>
                  <a:cubicBezTo>
                    <a:pt x="335947" y="991044"/>
                    <a:pt x="324584" y="1003807"/>
                    <a:pt x="315883" y="1018309"/>
                  </a:cubicBezTo>
                  <a:cubicBezTo>
                    <a:pt x="312044" y="1024707"/>
                    <a:pt x="312151" y="1033202"/>
                    <a:pt x="307571" y="1039091"/>
                  </a:cubicBezTo>
                  <a:cubicBezTo>
                    <a:pt x="302125" y="1046094"/>
                    <a:pt x="292856" y="1049244"/>
                    <a:pt x="286789" y="1055716"/>
                  </a:cubicBezTo>
                  <a:cubicBezTo>
                    <a:pt x="247764" y="1097342"/>
                    <a:pt x="253041" y="1089961"/>
                    <a:pt x="236912" y="1122218"/>
                  </a:cubicBezTo>
                  <a:cubicBezTo>
                    <a:pt x="235527" y="1127760"/>
                    <a:pt x="235311" y="1133735"/>
                    <a:pt x="232756" y="1138844"/>
                  </a:cubicBezTo>
                  <a:cubicBezTo>
                    <a:pt x="224975" y="1154407"/>
                    <a:pt x="218215" y="1155462"/>
                    <a:pt x="207818" y="1167938"/>
                  </a:cubicBezTo>
                  <a:cubicBezTo>
                    <a:pt x="203247" y="1173424"/>
                    <a:pt x="188777" y="1198288"/>
                    <a:pt x="187036" y="1201189"/>
                  </a:cubicBezTo>
                  <a:cubicBezTo>
                    <a:pt x="171735" y="1277703"/>
                    <a:pt x="203477" y="1120688"/>
                    <a:pt x="170411" y="1271847"/>
                  </a:cubicBezTo>
                  <a:cubicBezTo>
                    <a:pt x="153873" y="1347448"/>
                    <a:pt x="153180" y="1358806"/>
                    <a:pt x="141316" y="1433945"/>
                  </a:cubicBezTo>
                  <a:cubicBezTo>
                    <a:pt x="130264" y="1583148"/>
                    <a:pt x="140997" y="1500763"/>
                    <a:pt x="124691" y="1587731"/>
                  </a:cubicBezTo>
                  <a:cubicBezTo>
                    <a:pt x="123138" y="1596014"/>
                    <a:pt x="123199" y="1604674"/>
                    <a:pt x="120534" y="1612669"/>
                  </a:cubicBezTo>
                  <a:cubicBezTo>
                    <a:pt x="118954" y="1617408"/>
                    <a:pt x="114699" y="1620801"/>
                    <a:pt x="112221" y="1625138"/>
                  </a:cubicBezTo>
                  <a:cubicBezTo>
                    <a:pt x="109147" y="1630518"/>
                    <a:pt x="107713" y="1636873"/>
                    <a:pt x="103909" y="1641764"/>
                  </a:cubicBezTo>
                  <a:cubicBezTo>
                    <a:pt x="97895" y="1649497"/>
                    <a:pt x="89635" y="1655223"/>
                    <a:pt x="83127" y="1662545"/>
                  </a:cubicBezTo>
                  <a:cubicBezTo>
                    <a:pt x="78525" y="1667723"/>
                    <a:pt x="74814" y="1673629"/>
                    <a:pt x="70658" y="1679171"/>
                  </a:cubicBezTo>
                  <a:cubicBezTo>
                    <a:pt x="69272" y="1686098"/>
                    <a:pt x="68735" y="1693251"/>
                    <a:pt x="66501" y="1699953"/>
                  </a:cubicBezTo>
                  <a:cubicBezTo>
                    <a:pt x="64597" y="1705664"/>
                    <a:pt x="51113" y="1736685"/>
                    <a:pt x="45720" y="1745673"/>
                  </a:cubicBezTo>
                  <a:cubicBezTo>
                    <a:pt x="40580" y="1754240"/>
                    <a:pt x="34636" y="1762298"/>
                    <a:pt x="29094" y="1770611"/>
                  </a:cubicBezTo>
                  <a:cubicBezTo>
                    <a:pt x="30480" y="1791393"/>
                    <a:pt x="29003" y="1812566"/>
                    <a:pt x="33251" y="1832956"/>
                  </a:cubicBezTo>
                  <a:cubicBezTo>
                    <a:pt x="36034" y="1846314"/>
                    <a:pt x="44709" y="1857735"/>
                    <a:pt x="49876" y="1870364"/>
                  </a:cubicBezTo>
                  <a:cubicBezTo>
                    <a:pt x="57182" y="1888224"/>
                    <a:pt x="61509" y="1907406"/>
                    <a:pt x="70658" y="1924396"/>
                  </a:cubicBezTo>
                  <a:cubicBezTo>
                    <a:pt x="139053" y="2051416"/>
                    <a:pt x="90821" y="1935321"/>
                    <a:pt x="116378" y="1999211"/>
                  </a:cubicBezTo>
                  <a:cubicBezTo>
                    <a:pt x="122456" y="2075189"/>
                    <a:pt x="119684" y="2077657"/>
                    <a:pt x="128847" y="2128058"/>
                  </a:cubicBezTo>
                  <a:cubicBezTo>
                    <a:pt x="130111" y="2135009"/>
                    <a:pt x="130769" y="2142138"/>
                    <a:pt x="133003" y="2148840"/>
                  </a:cubicBezTo>
                  <a:cubicBezTo>
                    <a:pt x="134962" y="2154718"/>
                    <a:pt x="138545" y="2159923"/>
                    <a:pt x="141316" y="2165465"/>
                  </a:cubicBezTo>
                  <a:cubicBezTo>
                    <a:pt x="144383" y="2180800"/>
                    <a:pt x="148647" y="2200129"/>
                    <a:pt x="149629" y="2215342"/>
                  </a:cubicBezTo>
                  <a:cubicBezTo>
                    <a:pt x="151157" y="2239026"/>
                    <a:pt x="147778" y="2316702"/>
                    <a:pt x="162098" y="2352502"/>
                  </a:cubicBezTo>
                  <a:cubicBezTo>
                    <a:pt x="165808" y="2361778"/>
                    <a:pt x="174255" y="2368504"/>
                    <a:pt x="178723" y="2377440"/>
                  </a:cubicBezTo>
                  <a:lnTo>
                    <a:pt x="191192" y="2402378"/>
                  </a:lnTo>
                  <a:cubicBezTo>
                    <a:pt x="192578" y="2410691"/>
                    <a:pt x="192515" y="2419380"/>
                    <a:pt x="195349" y="2427316"/>
                  </a:cubicBezTo>
                  <a:cubicBezTo>
                    <a:pt x="199517" y="2438986"/>
                    <a:pt x="211974" y="2460567"/>
                    <a:pt x="211974" y="2460567"/>
                  </a:cubicBezTo>
                  <a:cubicBezTo>
                    <a:pt x="213360" y="2467494"/>
                    <a:pt x="213897" y="2474647"/>
                    <a:pt x="216131" y="2481349"/>
                  </a:cubicBezTo>
                  <a:cubicBezTo>
                    <a:pt x="218090" y="2487227"/>
                    <a:pt x="221369" y="2492595"/>
                    <a:pt x="224443" y="2497975"/>
                  </a:cubicBezTo>
                  <a:cubicBezTo>
                    <a:pt x="232459" y="2512003"/>
                    <a:pt x="237956" y="2528113"/>
                    <a:pt x="249381" y="2539538"/>
                  </a:cubicBezTo>
                  <a:cubicBezTo>
                    <a:pt x="254923" y="2545080"/>
                    <a:pt x="260109" y="2551003"/>
                    <a:pt x="266007" y="2556164"/>
                  </a:cubicBezTo>
                  <a:cubicBezTo>
                    <a:pt x="274260" y="2563385"/>
                    <a:pt x="285787" y="2570736"/>
                    <a:pt x="295101" y="2576945"/>
                  </a:cubicBezTo>
                  <a:cubicBezTo>
                    <a:pt x="297872" y="2582487"/>
                    <a:pt x="299977" y="2588415"/>
                    <a:pt x="303414" y="2593571"/>
                  </a:cubicBezTo>
                  <a:cubicBezTo>
                    <a:pt x="311099" y="2605099"/>
                    <a:pt x="328352" y="2626822"/>
                    <a:pt x="328352" y="2626822"/>
                  </a:cubicBezTo>
                  <a:cubicBezTo>
                    <a:pt x="330968" y="2637284"/>
                    <a:pt x="336327" y="2660521"/>
                    <a:pt x="340821" y="2668385"/>
                  </a:cubicBezTo>
                  <a:cubicBezTo>
                    <a:pt x="346363" y="2678083"/>
                    <a:pt x="351089" y="2688296"/>
                    <a:pt x="357447" y="2697480"/>
                  </a:cubicBezTo>
                  <a:cubicBezTo>
                    <a:pt x="363606" y="2706377"/>
                    <a:pt x="371830" y="2713692"/>
                    <a:pt x="378229" y="2722418"/>
                  </a:cubicBezTo>
                  <a:cubicBezTo>
                    <a:pt x="387091" y="2734503"/>
                    <a:pt x="394176" y="2747836"/>
                    <a:pt x="403167" y="2759825"/>
                  </a:cubicBezTo>
                  <a:cubicBezTo>
                    <a:pt x="406694" y="2764528"/>
                    <a:pt x="412219" y="2767512"/>
                    <a:pt x="415636" y="2772295"/>
                  </a:cubicBezTo>
                  <a:cubicBezTo>
                    <a:pt x="419237" y="2777337"/>
                    <a:pt x="419917" y="2784216"/>
                    <a:pt x="423949" y="2788920"/>
                  </a:cubicBezTo>
                  <a:cubicBezTo>
                    <a:pt x="428457" y="2794179"/>
                    <a:pt x="435425" y="2796755"/>
                    <a:pt x="440574" y="2801389"/>
                  </a:cubicBezTo>
                  <a:cubicBezTo>
                    <a:pt x="454138" y="2813597"/>
                    <a:pt x="465696" y="2829662"/>
                    <a:pt x="482138" y="2838796"/>
                  </a:cubicBezTo>
                  <a:cubicBezTo>
                    <a:pt x="488660" y="2842419"/>
                    <a:pt x="495993" y="2844338"/>
                    <a:pt x="502920" y="2847109"/>
                  </a:cubicBezTo>
                  <a:cubicBezTo>
                    <a:pt x="507076" y="2855422"/>
                    <a:pt x="509813" y="2864612"/>
                    <a:pt x="515389" y="2872047"/>
                  </a:cubicBezTo>
                  <a:cubicBezTo>
                    <a:pt x="518386" y="2876043"/>
                    <a:pt x="524660" y="2876522"/>
                    <a:pt x="527858" y="2880360"/>
                  </a:cubicBezTo>
                  <a:cubicBezTo>
                    <a:pt x="531825" y="2885120"/>
                    <a:pt x="531586" y="2892817"/>
                    <a:pt x="536171" y="2896985"/>
                  </a:cubicBezTo>
                  <a:cubicBezTo>
                    <a:pt x="547260" y="2907066"/>
                    <a:pt x="561109" y="2913611"/>
                    <a:pt x="573578" y="2921924"/>
                  </a:cubicBezTo>
                  <a:cubicBezTo>
                    <a:pt x="594603" y="2935941"/>
                    <a:pt x="578196" y="2937548"/>
                    <a:pt x="594360" y="2951018"/>
                  </a:cubicBezTo>
                  <a:cubicBezTo>
                    <a:pt x="599120" y="2954985"/>
                    <a:pt x="605443" y="2956560"/>
                    <a:pt x="610985" y="2959331"/>
                  </a:cubicBezTo>
                  <a:cubicBezTo>
                    <a:pt x="614955" y="2969255"/>
                    <a:pt x="619310" y="2984281"/>
                    <a:pt x="627611" y="2992582"/>
                  </a:cubicBezTo>
                  <a:cubicBezTo>
                    <a:pt x="637968" y="3002939"/>
                    <a:pt x="653143" y="3009603"/>
                    <a:pt x="665018" y="3017520"/>
                  </a:cubicBezTo>
                  <a:cubicBezTo>
                    <a:pt x="679089" y="3026901"/>
                    <a:pt x="693456" y="3035951"/>
                    <a:pt x="706581" y="3046615"/>
                  </a:cubicBezTo>
                  <a:cubicBezTo>
                    <a:pt x="715705" y="3054028"/>
                    <a:pt x="722262" y="3064308"/>
                    <a:pt x="731520" y="3071553"/>
                  </a:cubicBezTo>
                  <a:cubicBezTo>
                    <a:pt x="754223" y="3089321"/>
                    <a:pt x="778719" y="3104672"/>
                    <a:pt x="802178" y="3121429"/>
                  </a:cubicBezTo>
                  <a:cubicBezTo>
                    <a:pt x="807815" y="3125455"/>
                    <a:pt x="813261" y="3129742"/>
                    <a:pt x="818803" y="3133898"/>
                  </a:cubicBezTo>
                  <a:cubicBezTo>
                    <a:pt x="827460" y="3140391"/>
                    <a:pt x="834876" y="3148475"/>
                    <a:pt x="843741" y="3154680"/>
                  </a:cubicBezTo>
                  <a:cubicBezTo>
                    <a:pt x="862632" y="3167903"/>
                    <a:pt x="884085" y="3177485"/>
                    <a:pt x="901931" y="3192087"/>
                  </a:cubicBezTo>
                  <a:cubicBezTo>
                    <a:pt x="954517" y="3235112"/>
                    <a:pt x="932275" y="3217194"/>
                    <a:pt x="968432" y="3246120"/>
                  </a:cubicBezTo>
                  <a:cubicBezTo>
                    <a:pt x="972893" y="3249689"/>
                    <a:pt x="979516" y="3248891"/>
                    <a:pt x="985058" y="3250276"/>
                  </a:cubicBezTo>
                  <a:cubicBezTo>
                    <a:pt x="991985" y="3254432"/>
                    <a:pt x="998458" y="3259464"/>
                    <a:pt x="1005840" y="3262745"/>
                  </a:cubicBezTo>
                  <a:cubicBezTo>
                    <a:pt x="1012800" y="3265839"/>
                    <a:pt x="1043150" y="3270548"/>
                    <a:pt x="1047403" y="3271058"/>
                  </a:cubicBezTo>
                  <a:cubicBezTo>
                    <a:pt x="1149240" y="3283278"/>
                    <a:pt x="1096191" y="3273335"/>
                    <a:pt x="1147156" y="3283527"/>
                  </a:cubicBezTo>
                  <a:cubicBezTo>
                    <a:pt x="1184362" y="3302130"/>
                    <a:pt x="1165522" y="3289424"/>
                    <a:pt x="1201189" y="3325091"/>
                  </a:cubicBezTo>
                  <a:cubicBezTo>
                    <a:pt x="1204287" y="3328189"/>
                    <a:pt x="1209556" y="3327709"/>
                    <a:pt x="1213658" y="3329247"/>
                  </a:cubicBezTo>
                  <a:cubicBezTo>
                    <a:pt x="1220644" y="3331867"/>
                    <a:pt x="1227767" y="3334223"/>
                    <a:pt x="1234440" y="3337560"/>
                  </a:cubicBezTo>
                  <a:cubicBezTo>
                    <a:pt x="1295352" y="3368016"/>
                    <a:pt x="1204519" y="3327843"/>
                    <a:pt x="1284316" y="3370811"/>
                  </a:cubicBezTo>
                  <a:cubicBezTo>
                    <a:pt x="1292031" y="3374965"/>
                    <a:pt x="1300753" y="3376999"/>
                    <a:pt x="1309254" y="3379124"/>
                  </a:cubicBezTo>
                  <a:cubicBezTo>
                    <a:pt x="1322961" y="3382551"/>
                    <a:pt x="1350818" y="3387436"/>
                    <a:pt x="1350818" y="3387436"/>
                  </a:cubicBezTo>
                  <a:cubicBezTo>
                    <a:pt x="1372751" y="3396209"/>
                    <a:pt x="1375530" y="3398141"/>
                    <a:pt x="1400694" y="3404062"/>
                  </a:cubicBezTo>
                  <a:cubicBezTo>
                    <a:pt x="1414447" y="3407298"/>
                    <a:pt x="1428443" y="3409415"/>
                    <a:pt x="1442258" y="3412375"/>
                  </a:cubicBezTo>
                  <a:cubicBezTo>
                    <a:pt x="1447843" y="3413572"/>
                    <a:pt x="1453372" y="3415028"/>
                    <a:pt x="1458883" y="3416531"/>
                  </a:cubicBezTo>
                  <a:cubicBezTo>
                    <a:pt x="1468614" y="3419185"/>
                    <a:pt x="1478064" y="3422985"/>
                    <a:pt x="1487978" y="3424844"/>
                  </a:cubicBezTo>
                  <a:cubicBezTo>
                    <a:pt x="1500309" y="3427156"/>
                    <a:pt x="1512916" y="3427615"/>
                    <a:pt x="1525385" y="3429000"/>
                  </a:cubicBezTo>
                  <a:cubicBezTo>
                    <a:pt x="1623358" y="3453494"/>
                    <a:pt x="1580067" y="3447196"/>
                    <a:pt x="1654232" y="3453938"/>
                  </a:cubicBezTo>
                  <a:cubicBezTo>
                    <a:pt x="1665316" y="3456709"/>
                    <a:pt x="1676254" y="3460146"/>
                    <a:pt x="1687483" y="3462251"/>
                  </a:cubicBezTo>
                  <a:cubicBezTo>
                    <a:pt x="1698462" y="3464309"/>
                    <a:pt x="1709941" y="3463529"/>
                    <a:pt x="1720734" y="3466407"/>
                  </a:cubicBezTo>
                  <a:cubicBezTo>
                    <a:pt x="1730929" y="3469126"/>
                    <a:pt x="1740012" y="3475009"/>
                    <a:pt x="1749829" y="3478876"/>
                  </a:cubicBezTo>
                  <a:lnTo>
                    <a:pt x="1857894" y="3520440"/>
                  </a:lnTo>
                  <a:cubicBezTo>
                    <a:pt x="1860665" y="3524596"/>
                    <a:pt x="1862918" y="3529150"/>
                    <a:pt x="1866207" y="3532909"/>
                  </a:cubicBezTo>
                  <a:cubicBezTo>
                    <a:pt x="1872658" y="3540282"/>
                    <a:pt x="1886102" y="3543934"/>
                    <a:pt x="1886989" y="3553691"/>
                  </a:cubicBezTo>
                  <a:cubicBezTo>
                    <a:pt x="1887893" y="3563641"/>
                    <a:pt x="1870363" y="3578629"/>
                    <a:pt x="1870363" y="3578629"/>
                  </a:cubicBezTo>
                  <a:cubicBezTo>
                    <a:pt x="1865227" y="3594037"/>
                    <a:pt x="1868166" y="3587179"/>
                    <a:pt x="1862051" y="3599411"/>
                  </a:cubicBezTo>
                  <a:lnTo>
                    <a:pt x="0" y="3611880"/>
                  </a:lnTo>
                  <a:cubicBezTo>
                    <a:pt x="1385" y="2407920"/>
                    <a:pt x="2771" y="1203960"/>
                    <a:pt x="4156" y="0"/>
                  </a:cubicBezTo>
                  <a:lnTo>
                    <a:pt x="1770611" y="0"/>
                  </a:lnTo>
                  <a:lnTo>
                    <a:pt x="1762298" y="103909"/>
                  </a:lnTo>
                  <a:lnTo>
                    <a:pt x="1625138" y="12469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sp>
          <p:nvSpPr>
            <p:cNvPr id="82" name="Freeform 81"/>
            <p:cNvSpPr/>
            <p:nvPr/>
          </p:nvSpPr>
          <p:spPr>
            <a:xfrm rot="10800000">
              <a:off x="1705128" y="-6586"/>
              <a:ext cx="1889656" cy="3609868"/>
            </a:xfrm>
            <a:custGeom>
              <a:avLst/>
              <a:gdLst>
                <a:gd name="connsiteX0" fmla="*/ 1625138 w 1887893"/>
                <a:gd name="connsiteY0" fmla="*/ 124691 h 3611880"/>
                <a:gd name="connsiteX1" fmla="*/ 1525385 w 1887893"/>
                <a:gd name="connsiteY1" fmla="*/ 133004 h 3611880"/>
                <a:gd name="connsiteX2" fmla="*/ 1512916 w 1887893"/>
                <a:gd name="connsiteY2" fmla="*/ 137160 h 3611880"/>
                <a:gd name="connsiteX3" fmla="*/ 1483821 w 1887893"/>
                <a:gd name="connsiteY3" fmla="*/ 149629 h 3611880"/>
                <a:gd name="connsiteX4" fmla="*/ 1433945 w 1887893"/>
                <a:gd name="connsiteY4" fmla="*/ 162098 h 3611880"/>
                <a:gd name="connsiteX5" fmla="*/ 1409007 w 1887893"/>
                <a:gd name="connsiteY5" fmla="*/ 170411 h 3611880"/>
                <a:gd name="connsiteX6" fmla="*/ 1388225 w 1887893"/>
                <a:gd name="connsiteY6" fmla="*/ 174567 h 3611880"/>
                <a:gd name="connsiteX7" fmla="*/ 1371600 w 1887893"/>
                <a:gd name="connsiteY7" fmla="*/ 182880 h 3611880"/>
                <a:gd name="connsiteX8" fmla="*/ 1321723 w 1887893"/>
                <a:gd name="connsiteY8" fmla="*/ 195349 h 3611880"/>
                <a:gd name="connsiteX9" fmla="*/ 1305098 w 1887893"/>
                <a:gd name="connsiteY9" fmla="*/ 199505 h 3611880"/>
                <a:gd name="connsiteX10" fmla="*/ 1288472 w 1887893"/>
                <a:gd name="connsiteY10" fmla="*/ 207818 h 3611880"/>
                <a:gd name="connsiteX11" fmla="*/ 1276003 w 1887893"/>
                <a:gd name="connsiteY11" fmla="*/ 220287 h 3611880"/>
                <a:gd name="connsiteX12" fmla="*/ 1259378 w 1887893"/>
                <a:gd name="connsiteY12" fmla="*/ 224444 h 3611880"/>
                <a:gd name="connsiteX13" fmla="*/ 1230283 w 1887893"/>
                <a:gd name="connsiteY13" fmla="*/ 236913 h 3611880"/>
                <a:gd name="connsiteX14" fmla="*/ 1184563 w 1887893"/>
                <a:gd name="connsiteY14" fmla="*/ 261851 h 3611880"/>
                <a:gd name="connsiteX15" fmla="*/ 1172094 w 1887893"/>
                <a:gd name="connsiteY15" fmla="*/ 266007 h 3611880"/>
                <a:gd name="connsiteX16" fmla="*/ 1138843 w 1887893"/>
                <a:gd name="connsiteY16" fmla="*/ 278476 h 3611880"/>
                <a:gd name="connsiteX17" fmla="*/ 1105592 w 1887893"/>
                <a:gd name="connsiteY17" fmla="*/ 295102 h 3611880"/>
                <a:gd name="connsiteX18" fmla="*/ 1034934 w 1887893"/>
                <a:gd name="connsiteY18" fmla="*/ 324196 h 3611880"/>
                <a:gd name="connsiteX19" fmla="*/ 955963 w 1887893"/>
                <a:gd name="connsiteY19" fmla="*/ 361604 h 3611880"/>
                <a:gd name="connsiteX20" fmla="*/ 906087 w 1887893"/>
                <a:gd name="connsiteY20" fmla="*/ 390698 h 3611880"/>
                <a:gd name="connsiteX21" fmla="*/ 881149 w 1887893"/>
                <a:gd name="connsiteY21" fmla="*/ 407324 h 3611880"/>
                <a:gd name="connsiteX22" fmla="*/ 810491 w 1887893"/>
                <a:gd name="connsiteY22" fmla="*/ 469669 h 3611880"/>
                <a:gd name="connsiteX23" fmla="*/ 739832 w 1887893"/>
                <a:gd name="connsiteY23" fmla="*/ 523702 h 3611880"/>
                <a:gd name="connsiteX24" fmla="*/ 727363 w 1887893"/>
                <a:gd name="connsiteY24" fmla="*/ 540327 h 3611880"/>
                <a:gd name="connsiteX25" fmla="*/ 710738 w 1887893"/>
                <a:gd name="connsiteY25" fmla="*/ 556953 h 3611880"/>
                <a:gd name="connsiteX26" fmla="*/ 685800 w 1887893"/>
                <a:gd name="connsiteY26" fmla="*/ 577735 h 3611880"/>
                <a:gd name="connsiteX27" fmla="*/ 669174 w 1887893"/>
                <a:gd name="connsiteY27" fmla="*/ 590204 h 3611880"/>
                <a:gd name="connsiteX28" fmla="*/ 635923 w 1887893"/>
                <a:gd name="connsiteY28" fmla="*/ 631767 h 3611880"/>
                <a:gd name="connsiteX29" fmla="*/ 623454 w 1887893"/>
                <a:gd name="connsiteY29" fmla="*/ 652549 h 3611880"/>
                <a:gd name="connsiteX30" fmla="*/ 602672 w 1887893"/>
                <a:gd name="connsiteY30" fmla="*/ 677487 h 3611880"/>
                <a:gd name="connsiteX31" fmla="*/ 581891 w 1887893"/>
                <a:gd name="connsiteY31" fmla="*/ 710738 h 3611880"/>
                <a:gd name="connsiteX32" fmla="*/ 552796 w 1887893"/>
                <a:gd name="connsiteY32" fmla="*/ 739833 h 3611880"/>
                <a:gd name="connsiteX33" fmla="*/ 544483 w 1887893"/>
                <a:gd name="connsiteY33" fmla="*/ 756458 h 3611880"/>
                <a:gd name="connsiteX34" fmla="*/ 527858 w 1887893"/>
                <a:gd name="connsiteY34" fmla="*/ 777240 h 3611880"/>
                <a:gd name="connsiteX35" fmla="*/ 482138 w 1887893"/>
                <a:gd name="connsiteY35" fmla="*/ 822960 h 3611880"/>
                <a:gd name="connsiteX36" fmla="*/ 453043 w 1887893"/>
                <a:gd name="connsiteY36" fmla="*/ 839585 h 3611880"/>
                <a:gd name="connsiteX37" fmla="*/ 423949 w 1887893"/>
                <a:gd name="connsiteY37" fmla="*/ 860367 h 3611880"/>
                <a:gd name="connsiteX38" fmla="*/ 407323 w 1887893"/>
                <a:gd name="connsiteY38" fmla="*/ 881149 h 3611880"/>
                <a:gd name="connsiteX39" fmla="*/ 394854 w 1887893"/>
                <a:gd name="connsiteY39" fmla="*/ 893618 h 3611880"/>
                <a:gd name="connsiteX40" fmla="*/ 374072 w 1887893"/>
                <a:gd name="connsiteY40" fmla="*/ 922713 h 3611880"/>
                <a:gd name="connsiteX41" fmla="*/ 344978 w 1887893"/>
                <a:gd name="connsiteY41" fmla="*/ 976745 h 3611880"/>
                <a:gd name="connsiteX42" fmla="*/ 315883 w 1887893"/>
                <a:gd name="connsiteY42" fmla="*/ 1018309 h 3611880"/>
                <a:gd name="connsiteX43" fmla="*/ 307571 w 1887893"/>
                <a:gd name="connsiteY43" fmla="*/ 1039091 h 3611880"/>
                <a:gd name="connsiteX44" fmla="*/ 286789 w 1887893"/>
                <a:gd name="connsiteY44" fmla="*/ 1055716 h 3611880"/>
                <a:gd name="connsiteX45" fmla="*/ 236912 w 1887893"/>
                <a:gd name="connsiteY45" fmla="*/ 1122218 h 3611880"/>
                <a:gd name="connsiteX46" fmla="*/ 232756 w 1887893"/>
                <a:gd name="connsiteY46" fmla="*/ 1138844 h 3611880"/>
                <a:gd name="connsiteX47" fmla="*/ 207818 w 1887893"/>
                <a:gd name="connsiteY47" fmla="*/ 1167938 h 3611880"/>
                <a:gd name="connsiteX48" fmla="*/ 187036 w 1887893"/>
                <a:gd name="connsiteY48" fmla="*/ 1201189 h 3611880"/>
                <a:gd name="connsiteX49" fmla="*/ 170411 w 1887893"/>
                <a:gd name="connsiteY49" fmla="*/ 1271847 h 3611880"/>
                <a:gd name="connsiteX50" fmla="*/ 141316 w 1887893"/>
                <a:gd name="connsiteY50" fmla="*/ 1433945 h 3611880"/>
                <a:gd name="connsiteX51" fmla="*/ 124691 w 1887893"/>
                <a:gd name="connsiteY51" fmla="*/ 1587731 h 3611880"/>
                <a:gd name="connsiteX52" fmla="*/ 120534 w 1887893"/>
                <a:gd name="connsiteY52" fmla="*/ 1612669 h 3611880"/>
                <a:gd name="connsiteX53" fmla="*/ 112221 w 1887893"/>
                <a:gd name="connsiteY53" fmla="*/ 1625138 h 3611880"/>
                <a:gd name="connsiteX54" fmla="*/ 103909 w 1887893"/>
                <a:gd name="connsiteY54" fmla="*/ 1641764 h 3611880"/>
                <a:gd name="connsiteX55" fmla="*/ 83127 w 1887893"/>
                <a:gd name="connsiteY55" fmla="*/ 1662545 h 3611880"/>
                <a:gd name="connsiteX56" fmla="*/ 70658 w 1887893"/>
                <a:gd name="connsiteY56" fmla="*/ 1679171 h 3611880"/>
                <a:gd name="connsiteX57" fmla="*/ 66501 w 1887893"/>
                <a:gd name="connsiteY57" fmla="*/ 1699953 h 3611880"/>
                <a:gd name="connsiteX58" fmla="*/ 45720 w 1887893"/>
                <a:gd name="connsiteY58" fmla="*/ 1745673 h 3611880"/>
                <a:gd name="connsiteX59" fmla="*/ 29094 w 1887893"/>
                <a:gd name="connsiteY59" fmla="*/ 1770611 h 3611880"/>
                <a:gd name="connsiteX60" fmla="*/ 33251 w 1887893"/>
                <a:gd name="connsiteY60" fmla="*/ 1832956 h 3611880"/>
                <a:gd name="connsiteX61" fmla="*/ 49876 w 1887893"/>
                <a:gd name="connsiteY61" fmla="*/ 1870364 h 3611880"/>
                <a:gd name="connsiteX62" fmla="*/ 70658 w 1887893"/>
                <a:gd name="connsiteY62" fmla="*/ 1924396 h 3611880"/>
                <a:gd name="connsiteX63" fmla="*/ 116378 w 1887893"/>
                <a:gd name="connsiteY63" fmla="*/ 1999211 h 3611880"/>
                <a:gd name="connsiteX64" fmla="*/ 128847 w 1887893"/>
                <a:gd name="connsiteY64" fmla="*/ 2128058 h 3611880"/>
                <a:gd name="connsiteX65" fmla="*/ 133003 w 1887893"/>
                <a:gd name="connsiteY65" fmla="*/ 2148840 h 3611880"/>
                <a:gd name="connsiteX66" fmla="*/ 141316 w 1887893"/>
                <a:gd name="connsiteY66" fmla="*/ 2165465 h 3611880"/>
                <a:gd name="connsiteX67" fmla="*/ 149629 w 1887893"/>
                <a:gd name="connsiteY67" fmla="*/ 2215342 h 3611880"/>
                <a:gd name="connsiteX68" fmla="*/ 162098 w 1887893"/>
                <a:gd name="connsiteY68" fmla="*/ 2352502 h 3611880"/>
                <a:gd name="connsiteX69" fmla="*/ 178723 w 1887893"/>
                <a:gd name="connsiteY69" fmla="*/ 2377440 h 3611880"/>
                <a:gd name="connsiteX70" fmla="*/ 191192 w 1887893"/>
                <a:gd name="connsiteY70" fmla="*/ 2402378 h 3611880"/>
                <a:gd name="connsiteX71" fmla="*/ 195349 w 1887893"/>
                <a:gd name="connsiteY71" fmla="*/ 2427316 h 3611880"/>
                <a:gd name="connsiteX72" fmla="*/ 211974 w 1887893"/>
                <a:gd name="connsiteY72" fmla="*/ 2460567 h 3611880"/>
                <a:gd name="connsiteX73" fmla="*/ 216131 w 1887893"/>
                <a:gd name="connsiteY73" fmla="*/ 2481349 h 3611880"/>
                <a:gd name="connsiteX74" fmla="*/ 224443 w 1887893"/>
                <a:gd name="connsiteY74" fmla="*/ 2497975 h 3611880"/>
                <a:gd name="connsiteX75" fmla="*/ 249381 w 1887893"/>
                <a:gd name="connsiteY75" fmla="*/ 2539538 h 3611880"/>
                <a:gd name="connsiteX76" fmla="*/ 266007 w 1887893"/>
                <a:gd name="connsiteY76" fmla="*/ 2556164 h 3611880"/>
                <a:gd name="connsiteX77" fmla="*/ 295101 w 1887893"/>
                <a:gd name="connsiteY77" fmla="*/ 2576945 h 3611880"/>
                <a:gd name="connsiteX78" fmla="*/ 303414 w 1887893"/>
                <a:gd name="connsiteY78" fmla="*/ 2593571 h 3611880"/>
                <a:gd name="connsiteX79" fmla="*/ 328352 w 1887893"/>
                <a:gd name="connsiteY79" fmla="*/ 2626822 h 3611880"/>
                <a:gd name="connsiteX80" fmla="*/ 340821 w 1887893"/>
                <a:gd name="connsiteY80" fmla="*/ 2668385 h 3611880"/>
                <a:gd name="connsiteX81" fmla="*/ 357447 w 1887893"/>
                <a:gd name="connsiteY81" fmla="*/ 2697480 h 3611880"/>
                <a:gd name="connsiteX82" fmla="*/ 378229 w 1887893"/>
                <a:gd name="connsiteY82" fmla="*/ 2722418 h 3611880"/>
                <a:gd name="connsiteX83" fmla="*/ 403167 w 1887893"/>
                <a:gd name="connsiteY83" fmla="*/ 2759825 h 3611880"/>
                <a:gd name="connsiteX84" fmla="*/ 415636 w 1887893"/>
                <a:gd name="connsiteY84" fmla="*/ 2772295 h 3611880"/>
                <a:gd name="connsiteX85" fmla="*/ 423949 w 1887893"/>
                <a:gd name="connsiteY85" fmla="*/ 2788920 h 3611880"/>
                <a:gd name="connsiteX86" fmla="*/ 440574 w 1887893"/>
                <a:gd name="connsiteY86" fmla="*/ 2801389 h 3611880"/>
                <a:gd name="connsiteX87" fmla="*/ 482138 w 1887893"/>
                <a:gd name="connsiteY87" fmla="*/ 2838796 h 3611880"/>
                <a:gd name="connsiteX88" fmla="*/ 502920 w 1887893"/>
                <a:gd name="connsiteY88" fmla="*/ 2847109 h 3611880"/>
                <a:gd name="connsiteX89" fmla="*/ 515389 w 1887893"/>
                <a:gd name="connsiteY89" fmla="*/ 2872047 h 3611880"/>
                <a:gd name="connsiteX90" fmla="*/ 527858 w 1887893"/>
                <a:gd name="connsiteY90" fmla="*/ 2880360 h 3611880"/>
                <a:gd name="connsiteX91" fmla="*/ 536171 w 1887893"/>
                <a:gd name="connsiteY91" fmla="*/ 2896985 h 3611880"/>
                <a:gd name="connsiteX92" fmla="*/ 573578 w 1887893"/>
                <a:gd name="connsiteY92" fmla="*/ 2921924 h 3611880"/>
                <a:gd name="connsiteX93" fmla="*/ 594360 w 1887893"/>
                <a:gd name="connsiteY93" fmla="*/ 2951018 h 3611880"/>
                <a:gd name="connsiteX94" fmla="*/ 610985 w 1887893"/>
                <a:gd name="connsiteY94" fmla="*/ 2959331 h 3611880"/>
                <a:gd name="connsiteX95" fmla="*/ 627611 w 1887893"/>
                <a:gd name="connsiteY95" fmla="*/ 2992582 h 3611880"/>
                <a:gd name="connsiteX96" fmla="*/ 665018 w 1887893"/>
                <a:gd name="connsiteY96" fmla="*/ 3017520 h 3611880"/>
                <a:gd name="connsiteX97" fmla="*/ 706581 w 1887893"/>
                <a:gd name="connsiteY97" fmla="*/ 3046615 h 3611880"/>
                <a:gd name="connsiteX98" fmla="*/ 731520 w 1887893"/>
                <a:gd name="connsiteY98" fmla="*/ 3071553 h 3611880"/>
                <a:gd name="connsiteX99" fmla="*/ 802178 w 1887893"/>
                <a:gd name="connsiteY99" fmla="*/ 3121429 h 3611880"/>
                <a:gd name="connsiteX100" fmla="*/ 818803 w 1887893"/>
                <a:gd name="connsiteY100" fmla="*/ 3133898 h 3611880"/>
                <a:gd name="connsiteX101" fmla="*/ 843741 w 1887893"/>
                <a:gd name="connsiteY101" fmla="*/ 3154680 h 3611880"/>
                <a:gd name="connsiteX102" fmla="*/ 901931 w 1887893"/>
                <a:gd name="connsiteY102" fmla="*/ 3192087 h 3611880"/>
                <a:gd name="connsiteX103" fmla="*/ 968432 w 1887893"/>
                <a:gd name="connsiteY103" fmla="*/ 3246120 h 3611880"/>
                <a:gd name="connsiteX104" fmla="*/ 985058 w 1887893"/>
                <a:gd name="connsiteY104" fmla="*/ 3250276 h 3611880"/>
                <a:gd name="connsiteX105" fmla="*/ 1005840 w 1887893"/>
                <a:gd name="connsiteY105" fmla="*/ 3262745 h 3611880"/>
                <a:gd name="connsiteX106" fmla="*/ 1047403 w 1887893"/>
                <a:gd name="connsiteY106" fmla="*/ 3271058 h 3611880"/>
                <a:gd name="connsiteX107" fmla="*/ 1147156 w 1887893"/>
                <a:gd name="connsiteY107" fmla="*/ 3283527 h 3611880"/>
                <a:gd name="connsiteX108" fmla="*/ 1201189 w 1887893"/>
                <a:gd name="connsiteY108" fmla="*/ 3325091 h 3611880"/>
                <a:gd name="connsiteX109" fmla="*/ 1213658 w 1887893"/>
                <a:gd name="connsiteY109" fmla="*/ 3329247 h 3611880"/>
                <a:gd name="connsiteX110" fmla="*/ 1234440 w 1887893"/>
                <a:gd name="connsiteY110" fmla="*/ 3337560 h 3611880"/>
                <a:gd name="connsiteX111" fmla="*/ 1284316 w 1887893"/>
                <a:gd name="connsiteY111" fmla="*/ 3370811 h 3611880"/>
                <a:gd name="connsiteX112" fmla="*/ 1309254 w 1887893"/>
                <a:gd name="connsiteY112" fmla="*/ 3379124 h 3611880"/>
                <a:gd name="connsiteX113" fmla="*/ 1350818 w 1887893"/>
                <a:gd name="connsiteY113" fmla="*/ 3387436 h 3611880"/>
                <a:gd name="connsiteX114" fmla="*/ 1400694 w 1887893"/>
                <a:gd name="connsiteY114" fmla="*/ 3404062 h 3611880"/>
                <a:gd name="connsiteX115" fmla="*/ 1442258 w 1887893"/>
                <a:gd name="connsiteY115" fmla="*/ 3412375 h 3611880"/>
                <a:gd name="connsiteX116" fmla="*/ 1458883 w 1887893"/>
                <a:gd name="connsiteY116" fmla="*/ 3416531 h 3611880"/>
                <a:gd name="connsiteX117" fmla="*/ 1487978 w 1887893"/>
                <a:gd name="connsiteY117" fmla="*/ 3424844 h 3611880"/>
                <a:gd name="connsiteX118" fmla="*/ 1525385 w 1887893"/>
                <a:gd name="connsiteY118" fmla="*/ 3429000 h 3611880"/>
                <a:gd name="connsiteX119" fmla="*/ 1654232 w 1887893"/>
                <a:gd name="connsiteY119" fmla="*/ 3453938 h 3611880"/>
                <a:gd name="connsiteX120" fmla="*/ 1687483 w 1887893"/>
                <a:gd name="connsiteY120" fmla="*/ 3462251 h 3611880"/>
                <a:gd name="connsiteX121" fmla="*/ 1720734 w 1887893"/>
                <a:gd name="connsiteY121" fmla="*/ 3466407 h 3611880"/>
                <a:gd name="connsiteX122" fmla="*/ 1749829 w 1887893"/>
                <a:gd name="connsiteY122" fmla="*/ 3478876 h 3611880"/>
                <a:gd name="connsiteX123" fmla="*/ 1857894 w 1887893"/>
                <a:gd name="connsiteY123" fmla="*/ 3520440 h 3611880"/>
                <a:gd name="connsiteX124" fmla="*/ 1866207 w 1887893"/>
                <a:gd name="connsiteY124" fmla="*/ 3532909 h 3611880"/>
                <a:gd name="connsiteX125" fmla="*/ 1886989 w 1887893"/>
                <a:gd name="connsiteY125" fmla="*/ 3553691 h 3611880"/>
                <a:gd name="connsiteX126" fmla="*/ 1870363 w 1887893"/>
                <a:gd name="connsiteY126" fmla="*/ 3578629 h 3611880"/>
                <a:gd name="connsiteX127" fmla="*/ 1862051 w 1887893"/>
                <a:gd name="connsiteY127" fmla="*/ 3599411 h 3611880"/>
                <a:gd name="connsiteX128" fmla="*/ 0 w 1887893"/>
                <a:gd name="connsiteY128" fmla="*/ 3611880 h 3611880"/>
                <a:gd name="connsiteX129" fmla="*/ 4156 w 1887893"/>
                <a:gd name="connsiteY129" fmla="*/ 0 h 3611880"/>
                <a:gd name="connsiteX130" fmla="*/ 1770611 w 1887893"/>
                <a:gd name="connsiteY130" fmla="*/ 0 h 3611880"/>
                <a:gd name="connsiteX131" fmla="*/ 1762298 w 1887893"/>
                <a:gd name="connsiteY131" fmla="*/ 103909 h 3611880"/>
                <a:gd name="connsiteX132" fmla="*/ 1625138 w 1887893"/>
                <a:gd name="connsiteY132" fmla="*/ 124691 h 361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887893" h="3611880">
                  <a:moveTo>
                    <a:pt x="1625138" y="124691"/>
                  </a:moveTo>
                  <a:cubicBezTo>
                    <a:pt x="1591887" y="127462"/>
                    <a:pt x="1558547" y="129319"/>
                    <a:pt x="1525385" y="133004"/>
                  </a:cubicBezTo>
                  <a:cubicBezTo>
                    <a:pt x="1521031" y="133488"/>
                    <a:pt x="1516984" y="135533"/>
                    <a:pt x="1512916" y="137160"/>
                  </a:cubicBezTo>
                  <a:cubicBezTo>
                    <a:pt x="1503119" y="141079"/>
                    <a:pt x="1493669" y="145841"/>
                    <a:pt x="1483821" y="149629"/>
                  </a:cubicBezTo>
                  <a:cubicBezTo>
                    <a:pt x="1458635" y="159316"/>
                    <a:pt x="1460076" y="157743"/>
                    <a:pt x="1433945" y="162098"/>
                  </a:cubicBezTo>
                  <a:cubicBezTo>
                    <a:pt x="1425632" y="164869"/>
                    <a:pt x="1417461" y="168105"/>
                    <a:pt x="1409007" y="170411"/>
                  </a:cubicBezTo>
                  <a:cubicBezTo>
                    <a:pt x="1402191" y="172270"/>
                    <a:pt x="1394927" y="172333"/>
                    <a:pt x="1388225" y="174567"/>
                  </a:cubicBezTo>
                  <a:cubicBezTo>
                    <a:pt x="1382347" y="176526"/>
                    <a:pt x="1377514" y="181032"/>
                    <a:pt x="1371600" y="182880"/>
                  </a:cubicBezTo>
                  <a:cubicBezTo>
                    <a:pt x="1355243" y="187992"/>
                    <a:pt x="1338349" y="191193"/>
                    <a:pt x="1321723" y="195349"/>
                  </a:cubicBezTo>
                  <a:lnTo>
                    <a:pt x="1305098" y="199505"/>
                  </a:lnTo>
                  <a:cubicBezTo>
                    <a:pt x="1299556" y="202276"/>
                    <a:pt x="1293514" y="204217"/>
                    <a:pt x="1288472" y="207818"/>
                  </a:cubicBezTo>
                  <a:cubicBezTo>
                    <a:pt x="1283689" y="211234"/>
                    <a:pt x="1281106" y="217371"/>
                    <a:pt x="1276003" y="220287"/>
                  </a:cubicBezTo>
                  <a:cubicBezTo>
                    <a:pt x="1271043" y="223121"/>
                    <a:pt x="1264746" y="222492"/>
                    <a:pt x="1259378" y="224444"/>
                  </a:cubicBezTo>
                  <a:cubicBezTo>
                    <a:pt x="1249462" y="228050"/>
                    <a:pt x="1239721" y="232194"/>
                    <a:pt x="1230283" y="236913"/>
                  </a:cubicBezTo>
                  <a:cubicBezTo>
                    <a:pt x="1177741" y="263184"/>
                    <a:pt x="1244097" y="235392"/>
                    <a:pt x="1184563" y="261851"/>
                  </a:cubicBezTo>
                  <a:cubicBezTo>
                    <a:pt x="1180559" y="263630"/>
                    <a:pt x="1176211" y="264510"/>
                    <a:pt x="1172094" y="266007"/>
                  </a:cubicBezTo>
                  <a:cubicBezTo>
                    <a:pt x="1160969" y="270052"/>
                    <a:pt x="1149688" y="273731"/>
                    <a:pt x="1138843" y="278476"/>
                  </a:cubicBezTo>
                  <a:cubicBezTo>
                    <a:pt x="1127490" y="283443"/>
                    <a:pt x="1116892" y="290017"/>
                    <a:pt x="1105592" y="295102"/>
                  </a:cubicBezTo>
                  <a:cubicBezTo>
                    <a:pt x="1086638" y="303631"/>
                    <a:pt x="1056777" y="315460"/>
                    <a:pt x="1034934" y="324196"/>
                  </a:cubicBezTo>
                  <a:cubicBezTo>
                    <a:pt x="1007889" y="335013"/>
                    <a:pt x="981123" y="346928"/>
                    <a:pt x="955963" y="361604"/>
                  </a:cubicBezTo>
                  <a:cubicBezTo>
                    <a:pt x="939338" y="371302"/>
                    <a:pt x="922102" y="380022"/>
                    <a:pt x="906087" y="390698"/>
                  </a:cubicBezTo>
                  <a:cubicBezTo>
                    <a:pt x="874950" y="411456"/>
                    <a:pt x="910800" y="397439"/>
                    <a:pt x="881149" y="407324"/>
                  </a:cubicBezTo>
                  <a:cubicBezTo>
                    <a:pt x="853401" y="444321"/>
                    <a:pt x="875831" y="417397"/>
                    <a:pt x="810491" y="469669"/>
                  </a:cubicBezTo>
                  <a:cubicBezTo>
                    <a:pt x="753016" y="515648"/>
                    <a:pt x="825752" y="461214"/>
                    <a:pt x="739832" y="523702"/>
                  </a:cubicBezTo>
                  <a:cubicBezTo>
                    <a:pt x="734230" y="527776"/>
                    <a:pt x="731924" y="535114"/>
                    <a:pt x="727363" y="540327"/>
                  </a:cubicBezTo>
                  <a:cubicBezTo>
                    <a:pt x="722202" y="546225"/>
                    <a:pt x="716563" y="551710"/>
                    <a:pt x="710738" y="556953"/>
                  </a:cubicBezTo>
                  <a:cubicBezTo>
                    <a:pt x="702695" y="564192"/>
                    <a:pt x="694250" y="570975"/>
                    <a:pt x="685800" y="577735"/>
                  </a:cubicBezTo>
                  <a:cubicBezTo>
                    <a:pt x="680391" y="582062"/>
                    <a:pt x="674072" y="585306"/>
                    <a:pt x="669174" y="590204"/>
                  </a:cubicBezTo>
                  <a:cubicBezTo>
                    <a:pt x="663918" y="595460"/>
                    <a:pt x="642106" y="622492"/>
                    <a:pt x="635923" y="631767"/>
                  </a:cubicBezTo>
                  <a:cubicBezTo>
                    <a:pt x="631442" y="638489"/>
                    <a:pt x="628206" y="646016"/>
                    <a:pt x="623454" y="652549"/>
                  </a:cubicBezTo>
                  <a:cubicBezTo>
                    <a:pt x="617090" y="661300"/>
                    <a:pt x="608961" y="668682"/>
                    <a:pt x="602672" y="677487"/>
                  </a:cubicBezTo>
                  <a:cubicBezTo>
                    <a:pt x="595075" y="688123"/>
                    <a:pt x="590056" y="700532"/>
                    <a:pt x="581891" y="710738"/>
                  </a:cubicBezTo>
                  <a:cubicBezTo>
                    <a:pt x="573323" y="721448"/>
                    <a:pt x="561481" y="729218"/>
                    <a:pt x="552796" y="739833"/>
                  </a:cubicBezTo>
                  <a:cubicBezTo>
                    <a:pt x="548873" y="744628"/>
                    <a:pt x="547920" y="751303"/>
                    <a:pt x="544483" y="756458"/>
                  </a:cubicBezTo>
                  <a:cubicBezTo>
                    <a:pt x="539562" y="763839"/>
                    <a:pt x="533852" y="770701"/>
                    <a:pt x="527858" y="777240"/>
                  </a:cubicBezTo>
                  <a:lnTo>
                    <a:pt x="482138" y="822960"/>
                  </a:lnTo>
                  <a:cubicBezTo>
                    <a:pt x="474240" y="830858"/>
                    <a:pt x="462439" y="833545"/>
                    <a:pt x="453043" y="839585"/>
                  </a:cubicBezTo>
                  <a:cubicBezTo>
                    <a:pt x="443018" y="846030"/>
                    <a:pt x="432768" y="852350"/>
                    <a:pt x="423949" y="860367"/>
                  </a:cubicBezTo>
                  <a:cubicBezTo>
                    <a:pt x="417385" y="866335"/>
                    <a:pt x="413165" y="874473"/>
                    <a:pt x="407323" y="881149"/>
                  </a:cubicBezTo>
                  <a:cubicBezTo>
                    <a:pt x="403452" y="885573"/>
                    <a:pt x="398679" y="889155"/>
                    <a:pt x="394854" y="893618"/>
                  </a:cubicBezTo>
                  <a:cubicBezTo>
                    <a:pt x="391034" y="898074"/>
                    <a:pt x="377829" y="916137"/>
                    <a:pt x="374072" y="922713"/>
                  </a:cubicBezTo>
                  <a:cubicBezTo>
                    <a:pt x="350771" y="963491"/>
                    <a:pt x="388593" y="907689"/>
                    <a:pt x="344978" y="976745"/>
                  </a:cubicBezTo>
                  <a:cubicBezTo>
                    <a:pt x="335947" y="991044"/>
                    <a:pt x="324584" y="1003807"/>
                    <a:pt x="315883" y="1018309"/>
                  </a:cubicBezTo>
                  <a:cubicBezTo>
                    <a:pt x="312044" y="1024707"/>
                    <a:pt x="312151" y="1033202"/>
                    <a:pt x="307571" y="1039091"/>
                  </a:cubicBezTo>
                  <a:cubicBezTo>
                    <a:pt x="302125" y="1046094"/>
                    <a:pt x="292856" y="1049244"/>
                    <a:pt x="286789" y="1055716"/>
                  </a:cubicBezTo>
                  <a:cubicBezTo>
                    <a:pt x="247764" y="1097342"/>
                    <a:pt x="253041" y="1089961"/>
                    <a:pt x="236912" y="1122218"/>
                  </a:cubicBezTo>
                  <a:cubicBezTo>
                    <a:pt x="235527" y="1127760"/>
                    <a:pt x="235311" y="1133735"/>
                    <a:pt x="232756" y="1138844"/>
                  </a:cubicBezTo>
                  <a:cubicBezTo>
                    <a:pt x="224975" y="1154407"/>
                    <a:pt x="218215" y="1155462"/>
                    <a:pt x="207818" y="1167938"/>
                  </a:cubicBezTo>
                  <a:cubicBezTo>
                    <a:pt x="203247" y="1173424"/>
                    <a:pt x="188777" y="1198288"/>
                    <a:pt x="187036" y="1201189"/>
                  </a:cubicBezTo>
                  <a:cubicBezTo>
                    <a:pt x="171735" y="1277703"/>
                    <a:pt x="203477" y="1120688"/>
                    <a:pt x="170411" y="1271847"/>
                  </a:cubicBezTo>
                  <a:cubicBezTo>
                    <a:pt x="153873" y="1347448"/>
                    <a:pt x="153180" y="1358806"/>
                    <a:pt x="141316" y="1433945"/>
                  </a:cubicBezTo>
                  <a:cubicBezTo>
                    <a:pt x="130264" y="1583148"/>
                    <a:pt x="140997" y="1500763"/>
                    <a:pt x="124691" y="1587731"/>
                  </a:cubicBezTo>
                  <a:cubicBezTo>
                    <a:pt x="123138" y="1596014"/>
                    <a:pt x="123199" y="1604674"/>
                    <a:pt x="120534" y="1612669"/>
                  </a:cubicBezTo>
                  <a:cubicBezTo>
                    <a:pt x="118954" y="1617408"/>
                    <a:pt x="114699" y="1620801"/>
                    <a:pt x="112221" y="1625138"/>
                  </a:cubicBezTo>
                  <a:cubicBezTo>
                    <a:pt x="109147" y="1630518"/>
                    <a:pt x="107713" y="1636873"/>
                    <a:pt x="103909" y="1641764"/>
                  </a:cubicBezTo>
                  <a:cubicBezTo>
                    <a:pt x="97895" y="1649497"/>
                    <a:pt x="89635" y="1655223"/>
                    <a:pt x="83127" y="1662545"/>
                  </a:cubicBezTo>
                  <a:cubicBezTo>
                    <a:pt x="78525" y="1667723"/>
                    <a:pt x="74814" y="1673629"/>
                    <a:pt x="70658" y="1679171"/>
                  </a:cubicBezTo>
                  <a:cubicBezTo>
                    <a:pt x="69272" y="1686098"/>
                    <a:pt x="68735" y="1693251"/>
                    <a:pt x="66501" y="1699953"/>
                  </a:cubicBezTo>
                  <a:cubicBezTo>
                    <a:pt x="64597" y="1705664"/>
                    <a:pt x="51113" y="1736685"/>
                    <a:pt x="45720" y="1745673"/>
                  </a:cubicBezTo>
                  <a:cubicBezTo>
                    <a:pt x="40580" y="1754240"/>
                    <a:pt x="34636" y="1762298"/>
                    <a:pt x="29094" y="1770611"/>
                  </a:cubicBezTo>
                  <a:cubicBezTo>
                    <a:pt x="30480" y="1791393"/>
                    <a:pt x="29003" y="1812566"/>
                    <a:pt x="33251" y="1832956"/>
                  </a:cubicBezTo>
                  <a:cubicBezTo>
                    <a:pt x="36034" y="1846314"/>
                    <a:pt x="44709" y="1857735"/>
                    <a:pt x="49876" y="1870364"/>
                  </a:cubicBezTo>
                  <a:cubicBezTo>
                    <a:pt x="57182" y="1888224"/>
                    <a:pt x="61509" y="1907406"/>
                    <a:pt x="70658" y="1924396"/>
                  </a:cubicBezTo>
                  <a:cubicBezTo>
                    <a:pt x="139053" y="2051416"/>
                    <a:pt x="90821" y="1935321"/>
                    <a:pt x="116378" y="1999211"/>
                  </a:cubicBezTo>
                  <a:cubicBezTo>
                    <a:pt x="122456" y="2075189"/>
                    <a:pt x="119684" y="2077657"/>
                    <a:pt x="128847" y="2128058"/>
                  </a:cubicBezTo>
                  <a:cubicBezTo>
                    <a:pt x="130111" y="2135009"/>
                    <a:pt x="130769" y="2142138"/>
                    <a:pt x="133003" y="2148840"/>
                  </a:cubicBezTo>
                  <a:cubicBezTo>
                    <a:pt x="134962" y="2154718"/>
                    <a:pt x="138545" y="2159923"/>
                    <a:pt x="141316" y="2165465"/>
                  </a:cubicBezTo>
                  <a:cubicBezTo>
                    <a:pt x="144383" y="2180800"/>
                    <a:pt x="148647" y="2200129"/>
                    <a:pt x="149629" y="2215342"/>
                  </a:cubicBezTo>
                  <a:cubicBezTo>
                    <a:pt x="151157" y="2239026"/>
                    <a:pt x="147778" y="2316702"/>
                    <a:pt x="162098" y="2352502"/>
                  </a:cubicBezTo>
                  <a:cubicBezTo>
                    <a:pt x="165808" y="2361778"/>
                    <a:pt x="174255" y="2368504"/>
                    <a:pt x="178723" y="2377440"/>
                  </a:cubicBezTo>
                  <a:lnTo>
                    <a:pt x="191192" y="2402378"/>
                  </a:lnTo>
                  <a:cubicBezTo>
                    <a:pt x="192578" y="2410691"/>
                    <a:pt x="192515" y="2419380"/>
                    <a:pt x="195349" y="2427316"/>
                  </a:cubicBezTo>
                  <a:cubicBezTo>
                    <a:pt x="199517" y="2438986"/>
                    <a:pt x="211974" y="2460567"/>
                    <a:pt x="211974" y="2460567"/>
                  </a:cubicBezTo>
                  <a:cubicBezTo>
                    <a:pt x="213360" y="2467494"/>
                    <a:pt x="213897" y="2474647"/>
                    <a:pt x="216131" y="2481349"/>
                  </a:cubicBezTo>
                  <a:cubicBezTo>
                    <a:pt x="218090" y="2487227"/>
                    <a:pt x="221369" y="2492595"/>
                    <a:pt x="224443" y="2497975"/>
                  </a:cubicBezTo>
                  <a:cubicBezTo>
                    <a:pt x="232459" y="2512003"/>
                    <a:pt x="237956" y="2528113"/>
                    <a:pt x="249381" y="2539538"/>
                  </a:cubicBezTo>
                  <a:cubicBezTo>
                    <a:pt x="254923" y="2545080"/>
                    <a:pt x="260109" y="2551003"/>
                    <a:pt x="266007" y="2556164"/>
                  </a:cubicBezTo>
                  <a:cubicBezTo>
                    <a:pt x="274260" y="2563385"/>
                    <a:pt x="285787" y="2570736"/>
                    <a:pt x="295101" y="2576945"/>
                  </a:cubicBezTo>
                  <a:cubicBezTo>
                    <a:pt x="297872" y="2582487"/>
                    <a:pt x="299977" y="2588415"/>
                    <a:pt x="303414" y="2593571"/>
                  </a:cubicBezTo>
                  <a:cubicBezTo>
                    <a:pt x="311099" y="2605099"/>
                    <a:pt x="328352" y="2626822"/>
                    <a:pt x="328352" y="2626822"/>
                  </a:cubicBezTo>
                  <a:cubicBezTo>
                    <a:pt x="330968" y="2637284"/>
                    <a:pt x="336327" y="2660521"/>
                    <a:pt x="340821" y="2668385"/>
                  </a:cubicBezTo>
                  <a:cubicBezTo>
                    <a:pt x="346363" y="2678083"/>
                    <a:pt x="351089" y="2688296"/>
                    <a:pt x="357447" y="2697480"/>
                  </a:cubicBezTo>
                  <a:cubicBezTo>
                    <a:pt x="363606" y="2706377"/>
                    <a:pt x="371830" y="2713692"/>
                    <a:pt x="378229" y="2722418"/>
                  </a:cubicBezTo>
                  <a:cubicBezTo>
                    <a:pt x="387091" y="2734503"/>
                    <a:pt x="394176" y="2747836"/>
                    <a:pt x="403167" y="2759825"/>
                  </a:cubicBezTo>
                  <a:cubicBezTo>
                    <a:pt x="406694" y="2764528"/>
                    <a:pt x="412219" y="2767512"/>
                    <a:pt x="415636" y="2772295"/>
                  </a:cubicBezTo>
                  <a:cubicBezTo>
                    <a:pt x="419237" y="2777337"/>
                    <a:pt x="419917" y="2784216"/>
                    <a:pt x="423949" y="2788920"/>
                  </a:cubicBezTo>
                  <a:cubicBezTo>
                    <a:pt x="428457" y="2794179"/>
                    <a:pt x="435425" y="2796755"/>
                    <a:pt x="440574" y="2801389"/>
                  </a:cubicBezTo>
                  <a:cubicBezTo>
                    <a:pt x="454138" y="2813597"/>
                    <a:pt x="465696" y="2829662"/>
                    <a:pt x="482138" y="2838796"/>
                  </a:cubicBezTo>
                  <a:cubicBezTo>
                    <a:pt x="488660" y="2842419"/>
                    <a:pt x="495993" y="2844338"/>
                    <a:pt x="502920" y="2847109"/>
                  </a:cubicBezTo>
                  <a:cubicBezTo>
                    <a:pt x="507076" y="2855422"/>
                    <a:pt x="509813" y="2864612"/>
                    <a:pt x="515389" y="2872047"/>
                  </a:cubicBezTo>
                  <a:cubicBezTo>
                    <a:pt x="518386" y="2876043"/>
                    <a:pt x="524660" y="2876522"/>
                    <a:pt x="527858" y="2880360"/>
                  </a:cubicBezTo>
                  <a:cubicBezTo>
                    <a:pt x="531825" y="2885120"/>
                    <a:pt x="531586" y="2892817"/>
                    <a:pt x="536171" y="2896985"/>
                  </a:cubicBezTo>
                  <a:cubicBezTo>
                    <a:pt x="547260" y="2907066"/>
                    <a:pt x="561109" y="2913611"/>
                    <a:pt x="573578" y="2921924"/>
                  </a:cubicBezTo>
                  <a:cubicBezTo>
                    <a:pt x="594603" y="2935941"/>
                    <a:pt x="578196" y="2937548"/>
                    <a:pt x="594360" y="2951018"/>
                  </a:cubicBezTo>
                  <a:cubicBezTo>
                    <a:pt x="599120" y="2954985"/>
                    <a:pt x="605443" y="2956560"/>
                    <a:pt x="610985" y="2959331"/>
                  </a:cubicBezTo>
                  <a:cubicBezTo>
                    <a:pt x="614955" y="2969255"/>
                    <a:pt x="619310" y="2984281"/>
                    <a:pt x="627611" y="2992582"/>
                  </a:cubicBezTo>
                  <a:cubicBezTo>
                    <a:pt x="637968" y="3002939"/>
                    <a:pt x="653143" y="3009603"/>
                    <a:pt x="665018" y="3017520"/>
                  </a:cubicBezTo>
                  <a:cubicBezTo>
                    <a:pt x="679089" y="3026901"/>
                    <a:pt x="693456" y="3035951"/>
                    <a:pt x="706581" y="3046615"/>
                  </a:cubicBezTo>
                  <a:cubicBezTo>
                    <a:pt x="715705" y="3054028"/>
                    <a:pt x="722262" y="3064308"/>
                    <a:pt x="731520" y="3071553"/>
                  </a:cubicBezTo>
                  <a:cubicBezTo>
                    <a:pt x="754223" y="3089321"/>
                    <a:pt x="778719" y="3104672"/>
                    <a:pt x="802178" y="3121429"/>
                  </a:cubicBezTo>
                  <a:cubicBezTo>
                    <a:pt x="807815" y="3125455"/>
                    <a:pt x="813261" y="3129742"/>
                    <a:pt x="818803" y="3133898"/>
                  </a:cubicBezTo>
                  <a:cubicBezTo>
                    <a:pt x="827460" y="3140391"/>
                    <a:pt x="834876" y="3148475"/>
                    <a:pt x="843741" y="3154680"/>
                  </a:cubicBezTo>
                  <a:cubicBezTo>
                    <a:pt x="862632" y="3167903"/>
                    <a:pt x="884085" y="3177485"/>
                    <a:pt x="901931" y="3192087"/>
                  </a:cubicBezTo>
                  <a:cubicBezTo>
                    <a:pt x="954517" y="3235112"/>
                    <a:pt x="932275" y="3217194"/>
                    <a:pt x="968432" y="3246120"/>
                  </a:cubicBezTo>
                  <a:cubicBezTo>
                    <a:pt x="972893" y="3249689"/>
                    <a:pt x="979516" y="3248891"/>
                    <a:pt x="985058" y="3250276"/>
                  </a:cubicBezTo>
                  <a:cubicBezTo>
                    <a:pt x="991985" y="3254432"/>
                    <a:pt x="998458" y="3259464"/>
                    <a:pt x="1005840" y="3262745"/>
                  </a:cubicBezTo>
                  <a:cubicBezTo>
                    <a:pt x="1012800" y="3265839"/>
                    <a:pt x="1043150" y="3270548"/>
                    <a:pt x="1047403" y="3271058"/>
                  </a:cubicBezTo>
                  <a:cubicBezTo>
                    <a:pt x="1149240" y="3283278"/>
                    <a:pt x="1096191" y="3273335"/>
                    <a:pt x="1147156" y="3283527"/>
                  </a:cubicBezTo>
                  <a:cubicBezTo>
                    <a:pt x="1184362" y="3302130"/>
                    <a:pt x="1165522" y="3289424"/>
                    <a:pt x="1201189" y="3325091"/>
                  </a:cubicBezTo>
                  <a:cubicBezTo>
                    <a:pt x="1204287" y="3328189"/>
                    <a:pt x="1209556" y="3327709"/>
                    <a:pt x="1213658" y="3329247"/>
                  </a:cubicBezTo>
                  <a:cubicBezTo>
                    <a:pt x="1220644" y="3331867"/>
                    <a:pt x="1227767" y="3334223"/>
                    <a:pt x="1234440" y="3337560"/>
                  </a:cubicBezTo>
                  <a:cubicBezTo>
                    <a:pt x="1295352" y="3368016"/>
                    <a:pt x="1204519" y="3327843"/>
                    <a:pt x="1284316" y="3370811"/>
                  </a:cubicBezTo>
                  <a:cubicBezTo>
                    <a:pt x="1292031" y="3374965"/>
                    <a:pt x="1300753" y="3376999"/>
                    <a:pt x="1309254" y="3379124"/>
                  </a:cubicBezTo>
                  <a:cubicBezTo>
                    <a:pt x="1322961" y="3382551"/>
                    <a:pt x="1350818" y="3387436"/>
                    <a:pt x="1350818" y="3387436"/>
                  </a:cubicBezTo>
                  <a:cubicBezTo>
                    <a:pt x="1372751" y="3396209"/>
                    <a:pt x="1375530" y="3398141"/>
                    <a:pt x="1400694" y="3404062"/>
                  </a:cubicBezTo>
                  <a:cubicBezTo>
                    <a:pt x="1414447" y="3407298"/>
                    <a:pt x="1428443" y="3409415"/>
                    <a:pt x="1442258" y="3412375"/>
                  </a:cubicBezTo>
                  <a:cubicBezTo>
                    <a:pt x="1447843" y="3413572"/>
                    <a:pt x="1453372" y="3415028"/>
                    <a:pt x="1458883" y="3416531"/>
                  </a:cubicBezTo>
                  <a:cubicBezTo>
                    <a:pt x="1468614" y="3419185"/>
                    <a:pt x="1478064" y="3422985"/>
                    <a:pt x="1487978" y="3424844"/>
                  </a:cubicBezTo>
                  <a:cubicBezTo>
                    <a:pt x="1500309" y="3427156"/>
                    <a:pt x="1512916" y="3427615"/>
                    <a:pt x="1525385" y="3429000"/>
                  </a:cubicBezTo>
                  <a:cubicBezTo>
                    <a:pt x="1623358" y="3453494"/>
                    <a:pt x="1580067" y="3447196"/>
                    <a:pt x="1654232" y="3453938"/>
                  </a:cubicBezTo>
                  <a:cubicBezTo>
                    <a:pt x="1665316" y="3456709"/>
                    <a:pt x="1676254" y="3460146"/>
                    <a:pt x="1687483" y="3462251"/>
                  </a:cubicBezTo>
                  <a:cubicBezTo>
                    <a:pt x="1698462" y="3464309"/>
                    <a:pt x="1709941" y="3463529"/>
                    <a:pt x="1720734" y="3466407"/>
                  </a:cubicBezTo>
                  <a:cubicBezTo>
                    <a:pt x="1730929" y="3469126"/>
                    <a:pt x="1740012" y="3475009"/>
                    <a:pt x="1749829" y="3478876"/>
                  </a:cubicBezTo>
                  <a:lnTo>
                    <a:pt x="1857894" y="3520440"/>
                  </a:lnTo>
                  <a:cubicBezTo>
                    <a:pt x="1860665" y="3524596"/>
                    <a:pt x="1862918" y="3529150"/>
                    <a:pt x="1866207" y="3532909"/>
                  </a:cubicBezTo>
                  <a:cubicBezTo>
                    <a:pt x="1872658" y="3540282"/>
                    <a:pt x="1886102" y="3543934"/>
                    <a:pt x="1886989" y="3553691"/>
                  </a:cubicBezTo>
                  <a:cubicBezTo>
                    <a:pt x="1887893" y="3563641"/>
                    <a:pt x="1870363" y="3578629"/>
                    <a:pt x="1870363" y="3578629"/>
                  </a:cubicBezTo>
                  <a:cubicBezTo>
                    <a:pt x="1865227" y="3594037"/>
                    <a:pt x="1868166" y="3587179"/>
                    <a:pt x="1862051" y="3599411"/>
                  </a:cubicBezTo>
                  <a:lnTo>
                    <a:pt x="0" y="3611880"/>
                  </a:lnTo>
                  <a:cubicBezTo>
                    <a:pt x="1385" y="2407920"/>
                    <a:pt x="2771" y="1203960"/>
                    <a:pt x="4156" y="0"/>
                  </a:cubicBezTo>
                  <a:lnTo>
                    <a:pt x="1770611" y="0"/>
                  </a:lnTo>
                  <a:lnTo>
                    <a:pt x="1762298" y="103909"/>
                  </a:lnTo>
                  <a:lnTo>
                    <a:pt x="1625138" y="12469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grpSp>
      <p:grpSp>
        <p:nvGrpSpPr>
          <p:cNvPr id="4" name="Group 3"/>
          <p:cNvGrpSpPr/>
          <p:nvPr/>
        </p:nvGrpSpPr>
        <p:grpSpPr>
          <a:xfrm>
            <a:off x="6897228" y="4545083"/>
            <a:ext cx="386416" cy="384494"/>
            <a:chOff x="6897228" y="4545083"/>
            <a:chExt cx="386416" cy="384494"/>
          </a:xfrm>
        </p:grpSpPr>
        <p:sp>
          <p:nvSpPr>
            <p:cNvPr id="77" name="Oval 76"/>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1027" name="Picture 3"/>
            <p:cNvPicPr>
              <a:picLocks noChangeAspect="1" noChangeArrowheads="1"/>
            </p:cNvPicPr>
            <p:nvPr/>
          </p:nvPicPr>
          <p:blipFill>
            <a:blip r:embed="rId14" cstate="print"/>
            <a:srcRect/>
            <a:stretch>
              <a:fillRect/>
            </a:stretch>
          </p:blipFill>
          <p:spPr bwMode="auto">
            <a:xfrm>
              <a:off x="6962400" y="4626600"/>
              <a:ext cx="256500" cy="226200"/>
            </a:xfrm>
            <a:prstGeom prst="rect">
              <a:avLst/>
            </a:prstGeom>
            <a:noFill/>
            <a:ln w="9525">
              <a:noFill/>
              <a:miter lim="800000"/>
              <a:headEnd/>
              <a:tailEnd/>
            </a:ln>
          </p:spPr>
        </p:pic>
      </p:grpSp>
      <p:sp>
        <p:nvSpPr>
          <p:cNvPr id="54"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sales order is automatically generated through business-to-business communication from the purchase order in the buying company. An invoice schedule for project-based time and material services is automatically included into the sales order.</a:t>
            </a:r>
          </a:p>
          <a:p>
            <a:pPr marL="228600" lvl="1" indent="-114300">
              <a:spcBef>
                <a:spcPts val="200"/>
              </a:spcBef>
              <a:buFont typeface="Arial" charset="0"/>
              <a:buChar char="•"/>
            </a:pPr>
            <a:endParaRPr lang="en-US" sz="900" dirty="0"/>
          </a:p>
        </p:txBody>
      </p:sp>
      <p:sp>
        <p:nvSpPr>
          <p:cNvPr id="93" name="TextBox 59">
            <a:hlinkClick r:id="rId6" action="ppaction://hlinksldjump"/>
          </p:cNvPr>
          <p:cNvSpPr txBox="1">
            <a:spLocks noChangeArrowheads="1"/>
          </p:cNvSpPr>
          <p:nvPr/>
        </p:nvSpPr>
        <p:spPr bwMode="auto">
          <a:xfrm>
            <a:off x="1617071" y="180351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5" name="TextBox 54"/>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6"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5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8"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Chevron 123">
            <a:hlinkClick r:id="rId4" action="ppaction://hlinksldjump"/>
          </p:cNvPr>
          <p:cNvSpPr>
            <a:spLocks noChangeArrowheads="1"/>
          </p:cNvSpPr>
          <p:nvPr/>
        </p:nvSpPr>
        <p:spPr bwMode="auto">
          <a:xfrm>
            <a:off x="6135230" y="211333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2" name="Title 1"/>
          <p:cNvSpPr>
            <a:spLocks noGrp="1"/>
          </p:cNvSpPr>
          <p:nvPr>
            <p:ph type="title"/>
          </p:nvPr>
        </p:nvSpPr>
        <p:spPr/>
        <p:txBody>
          <a:bodyPr/>
          <a:lstStyle/>
          <a:p>
            <a:r>
              <a:rPr lang="en-US" dirty="0"/>
              <a:t>Intercompany Project Time and Expenses </a:t>
            </a:r>
            <a:br>
              <a:rPr lang="en-US" dirty="0"/>
            </a:br>
            <a:r>
              <a:rPr lang="en-US" sz="2000" b="0" dirty="0"/>
              <a:t>Process Details: Creating Intercompany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8" name="Text Box 129"/>
          <p:cNvSpPr txBox="1">
            <a:spLocks noChangeArrowheads="1"/>
          </p:cNvSpPr>
          <p:nvPr/>
        </p:nvSpPr>
        <p:spPr bwMode="auto">
          <a:xfrm>
            <a:off x="16173255" y="2801276"/>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80" name="Chevron 101"/>
          <p:cNvSpPr>
            <a:spLocks noChangeArrowheads="1"/>
          </p:cNvSpPr>
          <p:nvPr/>
        </p:nvSpPr>
        <p:spPr bwMode="auto">
          <a:xfrm>
            <a:off x="7613870" y="459043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t>System</a:t>
            </a:r>
            <a:endParaRPr lang="en-US" sz="800" dirty="0"/>
          </a:p>
        </p:txBody>
      </p:sp>
      <p:sp>
        <p:nvSpPr>
          <p:cNvPr id="81" name="Chevron 102"/>
          <p:cNvSpPr>
            <a:spLocks noChangeArrowheads="1"/>
          </p:cNvSpPr>
          <p:nvPr/>
        </p:nvSpPr>
        <p:spPr bwMode="auto">
          <a:xfrm>
            <a:off x="7613870" y="506263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t>Project Management</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590850" y="1189585"/>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2" name="TextBox 59">
            <a:hlinkClick r:id="rId6" action="ppaction://hlinksldjump"/>
          </p:cNvPr>
          <p:cNvSpPr txBox="1">
            <a:spLocks noChangeArrowheads="1"/>
          </p:cNvSpPr>
          <p:nvPr/>
        </p:nvSpPr>
        <p:spPr bwMode="auto">
          <a:xfrm>
            <a:off x="2342811" y="1922487"/>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71" name="Chevron 44"/>
          <p:cNvSpPr>
            <a:spLocks noChangeArrowheads="1"/>
          </p:cNvSpPr>
          <p:nvPr/>
        </p:nvSpPr>
        <p:spPr bwMode="auto">
          <a:xfrm>
            <a:off x="1360051" y="1840517"/>
            <a:ext cx="145216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Intercompany Project</a:t>
            </a:r>
          </a:p>
        </p:txBody>
      </p:sp>
      <p:sp>
        <p:nvSpPr>
          <p:cNvPr id="72" name="Chevron 71"/>
          <p:cNvSpPr>
            <a:spLocks noChangeArrowheads="1"/>
          </p:cNvSpPr>
          <p:nvPr>
            <p:custDataLst>
              <p:tags r:id="rId1"/>
            </p:custDataLst>
          </p:nvPr>
        </p:nvSpPr>
        <p:spPr bwMode="auto">
          <a:xfrm>
            <a:off x="1647668" y="2307276"/>
            <a:ext cx="897123"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 intercompany project</a:t>
            </a:r>
          </a:p>
        </p:txBody>
      </p:sp>
      <p:sp>
        <p:nvSpPr>
          <p:cNvPr id="75" name="Oval 74">
            <a:hlinkClick r:id="rId7" action="ppaction://hlinksldjump" tooltip="The intercompany project is automatically generated through the creation of the sales order in the selling company."/>
          </p:cNvPr>
          <p:cNvSpPr>
            <a:spLocks noChangeAspect="1"/>
          </p:cNvSpPr>
          <p:nvPr/>
        </p:nvSpPr>
        <p:spPr bwMode="gray">
          <a:xfrm>
            <a:off x="2266749" y="287553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35" name="TextBox 34"/>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36" name="Chevron 123">
            <a:hlinkClick r:id="rId8" action="ppaction://hlinksldjump"/>
          </p:cNvPr>
          <p:cNvSpPr>
            <a:spLocks noChangeArrowheads="1"/>
          </p:cNvSpPr>
          <p:nvPr/>
        </p:nvSpPr>
        <p:spPr bwMode="auto">
          <a:xfrm>
            <a:off x="569251" y="211044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38" name="Chevron 123">
            <a:hlinkClick r:id="rId9" action="ppaction://hlinksldjump"/>
          </p:cNvPr>
          <p:cNvSpPr>
            <a:spLocks noChangeArrowheads="1"/>
          </p:cNvSpPr>
          <p:nvPr/>
        </p:nvSpPr>
        <p:spPr bwMode="auto">
          <a:xfrm>
            <a:off x="2776826" y="211044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39" name="Chevron 123">
            <a:hlinkClick r:id="rId10" action="ppaction://hlinksldjump"/>
          </p:cNvPr>
          <p:cNvSpPr>
            <a:spLocks noChangeArrowheads="1"/>
          </p:cNvSpPr>
          <p:nvPr/>
        </p:nvSpPr>
        <p:spPr bwMode="auto">
          <a:xfrm>
            <a:off x="3611361" y="211620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0" name="Chevron 123">
            <a:hlinkClick r:id="rId11" action="ppaction://hlinksldjump"/>
          </p:cNvPr>
          <p:cNvSpPr>
            <a:spLocks noChangeArrowheads="1"/>
          </p:cNvSpPr>
          <p:nvPr/>
        </p:nvSpPr>
        <p:spPr bwMode="auto">
          <a:xfrm>
            <a:off x="4447402" y="211620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41" name="Chevron 123">
            <a:hlinkClick r:id="rId12" action="ppaction://hlinksldjump"/>
          </p:cNvPr>
          <p:cNvSpPr>
            <a:spLocks noChangeArrowheads="1"/>
          </p:cNvSpPr>
          <p:nvPr/>
        </p:nvSpPr>
        <p:spPr bwMode="auto">
          <a:xfrm>
            <a:off x="5299189" y="2113339"/>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43"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44" name="Freeform 69"/>
          <p:cNvSpPr>
            <a:spLocks noChangeArrowheads="1"/>
          </p:cNvSpPr>
          <p:nvPr/>
        </p:nvSpPr>
        <p:spPr bwMode="auto">
          <a:xfrm>
            <a:off x="4276677" y="286320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5" name="Freeform 69"/>
          <p:cNvSpPr>
            <a:spLocks noChangeArrowheads="1"/>
          </p:cNvSpPr>
          <p:nvPr/>
        </p:nvSpPr>
        <p:spPr bwMode="auto">
          <a:xfrm>
            <a:off x="3443238" y="28569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Freeform 69"/>
          <p:cNvSpPr>
            <a:spLocks noChangeArrowheads="1"/>
          </p:cNvSpPr>
          <p:nvPr/>
        </p:nvSpPr>
        <p:spPr bwMode="auto">
          <a:xfrm>
            <a:off x="6800713" y="285934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9" name="Freeform 69"/>
          <p:cNvSpPr>
            <a:spLocks noChangeArrowheads="1"/>
          </p:cNvSpPr>
          <p:nvPr/>
        </p:nvSpPr>
        <p:spPr bwMode="auto">
          <a:xfrm>
            <a:off x="5962421" y="285695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Intercompany Project </a:t>
            </a:r>
            <a:r>
              <a:rPr lang="en-US" sz="900" dirty="0"/>
              <a:t>business process enables you to create a customer project in the selling company. This project is linked to the intercompany sales order and collects the times recorded and expenses reported that are used for intercompany invoicing between the partner companies.</a:t>
            </a:r>
          </a:p>
          <a:p>
            <a:pPr marL="228600" lvl="1" indent="-114300">
              <a:spcBef>
                <a:spcPts val="200"/>
              </a:spcBef>
              <a:buFont typeface="Arial" charset="0"/>
              <a:buChar char="•"/>
            </a:pPr>
            <a:endParaRPr lang="en-US" sz="900" dirty="0"/>
          </a:p>
        </p:txBody>
      </p:sp>
      <p:sp>
        <p:nvSpPr>
          <p:cNvPr id="90" name="TextBox 59">
            <a:hlinkClick r:id="rId6" action="ppaction://hlinksldjump"/>
          </p:cNvPr>
          <p:cNvSpPr txBox="1">
            <a:spLocks noChangeArrowheads="1"/>
          </p:cNvSpPr>
          <p:nvPr/>
        </p:nvSpPr>
        <p:spPr bwMode="auto">
          <a:xfrm>
            <a:off x="2466262" y="1783832"/>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53" name="TextBox 52"/>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0" name="Picture 69" descr="scenario_60pxgrün.png"/>
          <p:cNvPicPr>
            <a:picLocks noChangeAspect="1"/>
          </p:cNvPicPr>
          <p:nvPr/>
        </p:nvPicPr>
        <p:blipFill>
          <a:blip r:embed="rId13" cstate="print"/>
          <a:stretch>
            <a:fillRect/>
          </a:stretch>
        </p:blipFill>
        <p:spPr>
          <a:xfrm>
            <a:off x="366739" y="5225604"/>
            <a:ext cx="180000" cy="180000"/>
          </a:xfrm>
          <a:prstGeom prst="rect">
            <a:avLst/>
          </a:prstGeom>
        </p:spPr>
      </p:pic>
      <p:pic>
        <p:nvPicPr>
          <p:cNvPr id="73" name="Picture 72"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4"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60218" y="5818551"/>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4"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56" name="Picture 55"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grpSp>
        <p:nvGrpSpPr>
          <p:cNvPr id="58" name="Group 57"/>
          <p:cNvGrpSpPr/>
          <p:nvPr/>
        </p:nvGrpSpPr>
        <p:grpSpPr>
          <a:xfrm>
            <a:off x="6897228" y="4545083"/>
            <a:ext cx="386416" cy="384494"/>
            <a:chOff x="6897228" y="4545083"/>
            <a:chExt cx="386416" cy="384494"/>
          </a:xfrm>
        </p:grpSpPr>
        <p:sp>
          <p:nvSpPr>
            <p:cNvPr id="60" name="Oval 59"/>
            <p:cNvSpPr/>
            <p:nvPr/>
          </p:nvSpPr>
          <p:spPr bwMode="auto">
            <a:xfrm>
              <a:off x="6897228" y="4545083"/>
              <a:ext cx="386416" cy="384494"/>
            </a:xfrm>
            <a:prstGeom prst="ellipse">
              <a:avLst/>
            </a:prstGeom>
            <a:solidFill>
              <a:schemeClr val="bg1"/>
            </a:solidFill>
            <a:ln w="28575">
              <a:solidFill>
                <a:srgbClr val="4DB6E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11480" fontAlgn="auto">
                <a:spcBef>
                  <a:spcPts val="0"/>
                </a:spcBef>
                <a:spcAft>
                  <a:spcPts val="0"/>
                </a:spcAft>
                <a:buClr>
                  <a:schemeClr val="accent1"/>
                </a:buClr>
                <a:buSzPct val="80000"/>
                <a:buFont typeface="Wingdings" pitchFamily="2" charset="2"/>
                <a:buNone/>
                <a:defRPr/>
              </a:pPr>
              <a:endParaRPr lang="de-DE"/>
            </a:p>
          </p:txBody>
        </p:sp>
        <p:pic>
          <p:nvPicPr>
            <p:cNvPr id="76" name="Picture 3"/>
            <p:cNvPicPr>
              <a:picLocks noChangeAspect="1" noChangeArrowheads="1"/>
            </p:cNvPicPr>
            <p:nvPr/>
          </p:nvPicPr>
          <p:blipFill>
            <a:blip r:embed="rId19" cstate="print"/>
            <a:srcRect/>
            <a:stretch>
              <a:fillRect/>
            </a:stretch>
          </p:blipFill>
          <p:spPr bwMode="auto">
            <a:xfrm>
              <a:off x="6962400" y="4626600"/>
              <a:ext cx="256500" cy="226200"/>
            </a:xfrm>
            <a:prstGeom prst="rect">
              <a:avLst/>
            </a:prstGeom>
            <a:noFill/>
            <a:ln w="9525">
              <a:noFill/>
              <a:miter lim="800000"/>
              <a:headEnd/>
              <a:tailEnd/>
            </a:ln>
          </p:spPr>
        </p:pic>
      </p:grpSp>
      <p:pic>
        <p:nvPicPr>
          <p:cNvPr id="87"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1843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8441"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18446"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18447" name="TextBox 83"/>
          <p:cNvSpPr txBox="1">
            <a:spLocks noChangeArrowheads="1"/>
          </p:cNvSpPr>
          <p:nvPr/>
        </p:nvSpPr>
        <p:spPr bwMode="auto">
          <a:xfrm>
            <a:off x="678815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2" name="Group 47"/>
          <p:cNvGrpSpPr>
            <a:grpSpLocks/>
          </p:cNvGrpSpPr>
          <p:nvPr/>
        </p:nvGrpSpPr>
        <p:grpSpPr bwMode="auto">
          <a:xfrm>
            <a:off x="7708900" y="1152525"/>
            <a:ext cx="1174750" cy="309563"/>
            <a:chOff x="7269479" y="1173773"/>
            <a:chExt cx="1174410" cy="309466"/>
          </a:xfrm>
        </p:grpSpPr>
        <p:pic>
          <p:nvPicPr>
            <p:cNvPr id="18471"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a:ln w="9525">
              <a:noFill/>
              <a:miter lim="800000"/>
              <a:headEnd/>
              <a:tailEnd/>
            </a:ln>
          </p:spPr>
        </p:pic>
        <p:sp>
          <p:nvSpPr>
            <p:cNvPr id="1847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8456" name="Chevron 44"/>
          <p:cNvSpPr>
            <a:spLocks noChangeArrowheads="1"/>
          </p:cNvSpPr>
          <p:nvPr/>
        </p:nvSpPr>
        <p:spPr bwMode="auto">
          <a:xfrm>
            <a:off x="2154238" y="1842552"/>
            <a:ext cx="2595562" cy="1390650"/>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Recording Employee Times </a:t>
            </a:r>
            <a:r>
              <a:rPr lang="en-US" sz="900" dirty="0" err="1">
                <a:solidFill>
                  <a:schemeClr val="bg1"/>
                </a:solidFill>
                <a:latin typeface="BentonSans Regular"/>
                <a:cs typeface="BentonSans Regular"/>
              </a:rPr>
              <a:t>Decentrally</a:t>
            </a:r>
            <a:endParaRPr lang="en-US" sz="900" dirty="0">
              <a:solidFill>
                <a:schemeClr val="bg1"/>
              </a:solidFill>
              <a:latin typeface="BentonSans Regular"/>
              <a:cs typeface="BentonSans Regular"/>
            </a:endParaRPr>
          </a:p>
        </p:txBody>
      </p:sp>
      <p:sp>
        <p:nvSpPr>
          <p:cNvPr id="18457" name="Chevron 67"/>
          <p:cNvSpPr>
            <a:spLocks noChangeArrowheads="1"/>
          </p:cNvSpPr>
          <p:nvPr>
            <p:custDataLst>
              <p:tags r:id="rId1"/>
            </p:custDataLst>
          </p:nvPr>
        </p:nvSpPr>
        <p:spPr bwMode="auto">
          <a:xfrm>
            <a:off x="3871913" y="2150527"/>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and review recorded times</a:t>
            </a:r>
          </a:p>
        </p:txBody>
      </p:sp>
      <p:sp>
        <p:nvSpPr>
          <p:cNvPr id="18458" name="Chevron 68"/>
          <p:cNvSpPr>
            <a:spLocks noChangeArrowheads="1"/>
          </p:cNvSpPr>
          <p:nvPr>
            <p:custDataLst>
              <p:tags r:id="rId2"/>
            </p:custDataLst>
          </p:nvPr>
        </p:nvSpPr>
        <p:spPr bwMode="auto">
          <a:xfrm>
            <a:off x="3078163" y="2142590"/>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Approve or reject a recorded time</a:t>
            </a:r>
          </a:p>
        </p:txBody>
      </p:sp>
      <p:sp>
        <p:nvSpPr>
          <p:cNvPr id="18459" name="Chevron 69"/>
          <p:cNvSpPr>
            <a:spLocks noChangeArrowheads="1"/>
          </p:cNvSpPr>
          <p:nvPr>
            <p:custDataLst>
              <p:tags r:id="rId3"/>
            </p:custDataLst>
          </p:nvPr>
        </p:nvSpPr>
        <p:spPr bwMode="auto">
          <a:xfrm>
            <a:off x="2295525" y="2147352"/>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an employee time</a:t>
            </a:r>
          </a:p>
        </p:txBody>
      </p:sp>
      <p:sp>
        <p:nvSpPr>
          <p:cNvPr id="77" name="Title 82"/>
          <p:cNvSpPr txBox="1">
            <a:spLocks noGrp="1"/>
          </p:cNvSpPr>
          <p:nvPr>
            <p:ph type="title"/>
          </p:nvPr>
        </p:nvSpPr>
        <p:spPr/>
        <p:txBody>
          <a:bodyPr>
            <a:noAutofit/>
          </a:bodyPr>
          <a:lstStyle/>
          <a:p>
            <a:r>
              <a:rPr lang="en-US" dirty="0">
                <a:solidFill>
                  <a:srgbClr val="666666"/>
                </a:solidFill>
              </a:rPr>
              <a:t>Intercompany Project Time and Expenses</a:t>
            </a:r>
            <a:br>
              <a:rPr lang="en-US" sz="2000" dirty="0">
                <a:solidFill>
                  <a:srgbClr val="666666"/>
                </a:solidFill>
              </a:rPr>
            </a:br>
            <a:r>
              <a:rPr lang="en-US" sz="2000" dirty="0"/>
              <a:t>Process Details: Recording Employee Times</a:t>
            </a:r>
          </a:p>
        </p:txBody>
      </p:sp>
      <p:sp>
        <p:nvSpPr>
          <p:cNvPr id="79" name="Oval 78">
            <a:hlinkClick r:id="rId8" action="ppaction://hlinksldjump" tooltip="The time administrator, employee, or line manager records an employee's working and absence times centrally or decentrally."/>
          </p:cNvPr>
          <p:cNvSpPr>
            <a:spLocks noChangeAspect="1"/>
          </p:cNvSpPr>
          <p:nvPr/>
        </p:nvSpPr>
        <p:spPr bwMode="gray">
          <a:xfrm>
            <a:off x="2824163" y="2712502"/>
            <a:ext cx="144462" cy="142875"/>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8" action="ppaction://hlinksldjump" tooltip="The project or line manager approves or rejects an employee time recorded using Employee Self-Services. The employee is notified of the approval or rejection."/>
          </p:cNvPr>
          <p:cNvSpPr>
            <a:spLocks noChangeAspect="1"/>
          </p:cNvSpPr>
          <p:nvPr/>
        </p:nvSpPr>
        <p:spPr bwMode="gray">
          <a:xfrm>
            <a:off x="3614738" y="2704565"/>
            <a:ext cx="144462" cy="144462"/>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8" action="ppaction://hlinksldjump" tooltip="The time administrator tracks and reviews employee times recorded centrally or decentrally and makes adjustments where necessary."/>
          </p:cNvPr>
          <p:cNvSpPr>
            <a:spLocks noChangeAspect="1"/>
          </p:cNvSpPr>
          <p:nvPr/>
        </p:nvSpPr>
        <p:spPr bwMode="gray">
          <a:xfrm>
            <a:off x="4416425" y="2707740"/>
            <a:ext cx="142875" cy="144462"/>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8466" name="Chevron 101"/>
          <p:cNvSpPr>
            <a:spLocks noChangeArrowheads="1"/>
          </p:cNvSpPr>
          <p:nvPr/>
        </p:nvSpPr>
        <p:spPr bwMode="auto">
          <a:xfrm>
            <a:off x="7593013" y="4691371"/>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Employee, Line Manager, Project Manager</a:t>
            </a:r>
          </a:p>
        </p:txBody>
      </p:sp>
      <p:sp>
        <p:nvSpPr>
          <p:cNvPr id="18467" name="Chevron 102"/>
          <p:cNvSpPr>
            <a:spLocks noChangeArrowheads="1"/>
          </p:cNvSpPr>
          <p:nvPr/>
        </p:nvSpPr>
        <p:spPr bwMode="auto">
          <a:xfrm>
            <a:off x="7608888" y="547908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Home  </a:t>
            </a:r>
          </a:p>
          <a:p>
            <a:pPr>
              <a:buClr>
                <a:schemeClr val="accent1"/>
              </a:buClr>
              <a:buSzPct val="80000"/>
            </a:pPr>
            <a:r>
              <a:rPr lang="en-US" sz="800" dirty="0">
                <a:solidFill>
                  <a:srgbClr val="404040"/>
                </a:solidFill>
              </a:rPr>
              <a:t>Managing my Area  </a:t>
            </a:r>
          </a:p>
          <a:p>
            <a:pPr>
              <a:buClr>
                <a:schemeClr val="accent1"/>
              </a:buClr>
              <a:buSzPct val="80000"/>
            </a:pPr>
            <a:r>
              <a:rPr lang="en-US" sz="800" dirty="0">
                <a:solidFill>
                  <a:srgbClr val="404040"/>
                </a:solidFill>
              </a:rPr>
              <a:t>Project Management  </a:t>
            </a:r>
          </a:p>
          <a:p>
            <a:pPr>
              <a:buClr>
                <a:schemeClr val="accent1"/>
              </a:buClr>
              <a:buSzPct val="80000"/>
              <a:buFont typeface="wingdings" pitchFamily="2" charset="2"/>
              <a:buNone/>
            </a:pPr>
            <a:endParaRPr lang="en-US" sz="800" dirty="0">
              <a:solidFill>
                <a:srgbClr val="404040"/>
              </a:solidFill>
            </a:endParaRPr>
          </a:p>
        </p:txBody>
      </p:sp>
      <p:pic>
        <p:nvPicPr>
          <p:cNvPr id="18468" name="Picture 143"/>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6884988" y="4560888"/>
            <a:ext cx="411162" cy="411162"/>
          </a:xfrm>
          <a:prstGeom prst="rect">
            <a:avLst/>
          </a:prstGeom>
          <a:noFill/>
          <a:ln w="9525">
            <a:noFill/>
            <a:miter lim="800000"/>
            <a:headEnd/>
            <a:tailEnd/>
          </a:ln>
        </p:spPr>
      </p:pic>
      <p:sp>
        <p:nvSpPr>
          <p:cNvPr id="18470" name="Rectangle 98"/>
          <p:cNvSpPr>
            <a:spLocks noChangeArrowheads="1"/>
          </p:cNvSpPr>
          <p:nvPr/>
        </p:nvSpPr>
        <p:spPr bwMode="auto">
          <a:xfrm>
            <a:off x="2224237" y="3009365"/>
            <a:ext cx="2178802"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10" action="ppaction://hlinksldjump"/>
              </a:rPr>
              <a:t>Click here </a:t>
            </a:r>
            <a:r>
              <a:rPr lang="en-US" sz="900" dirty="0">
                <a:solidFill>
                  <a:schemeClr val="bg1"/>
                </a:solidFill>
                <a:latin typeface="BentonSans Regular"/>
                <a:cs typeface="BentonSans Regular"/>
              </a:rPr>
              <a:t>to display process variants</a:t>
            </a:r>
          </a:p>
        </p:txBody>
      </p:sp>
      <p:sp>
        <p:nvSpPr>
          <p:cNvPr id="41" name="TextBox 40"/>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39" name="Chevron 123">
            <a:hlinkClick r:id="rId11" action="ppaction://hlinksldjump"/>
          </p:cNvPr>
          <p:cNvSpPr>
            <a:spLocks noChangeArrowheads="1"/>
          </p:cNvSpPr>
          <p:nvPr/>
        </p:nvSpPr>
        <p:spPr bwMode="auto">
          <a:xfrm>
            <a:off x="7226678"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0" name="Chevron 123">
            <a:hlinkClick r:id="rId12" action="ppaction://hlinksldjump"/>
          </p:cNvPr>
          <p:cNvSpPr>
            <a:spLocks noChangeArrowheads="1"/>
          </p:cNvSpPr>
          <p:nvPr/>
        </p:nvSpPr>
        <p:spPr bwMode="auto">
          <a:xfrm>
            <a:off x="4702809"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2" name="Chevron 123">
            <a:hlinkClick r:id="rId13" action="ppaction://hlinksldjump"/>
          </p:cNvPr>
          <p:cNvSpPr>
            <a:spLocks noChangeArrowheads="1"/>
          </p:cNvSpPr>
          <p:nvPr/>
        </p:nvSpPr>
        <p:spPr bwMode="auto">
          <a:xfrm>
            <a:off x="5538850"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43" name="Chevron 123">
            <a:hlinkClick r:id="rId14" action="ppaction://hlinksldjump"/>
          </p:cNvPr>
          <p:cNvSpPr>
            <a:spLocks noChangeArrowheads="1"/>
          </p:cNvSpPr>
          <p:nvPr/>
        </p:nvSpPr>
        <p:spPr bwMode="auto">
          <a:xfrm>
            <a:off x="6390637"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44" name="Freeform 69"/>
          <p:cNvSpPr>
            <a:spLocks noChangeArrowheads="1"/>
          </p:cNvSpPr>
          <p:nvPr/>
        </p:nvSpPr>
        <p:spPr bwMode="auto">
          <a:xfrm>
            <a:off x="5368125"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6" name="Freeform 69"/>
          <p:cNvSpPr>
            <a:spLocks noChangeArrowheads="1"/>
          </p:cNvSpPr>
          <p:nvPr/>
        </p:nvSpPr>
        <p:spPr bwMode="auto">
          <a:xfrm>
            <a:off x="7892161"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7" name="Freeform 69"/>
          <p:cNvSpPr>
            <a:spLocks noChangeArrowheads="1"/>
          </p:cNvSpPr>
          <p:nvPr/>
        </p:nvSpPr>
        <p:spPr bwMode="auto">
          <a:xfrm>
            <a:off x="7053869"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8" name="Chevron 123">
            <a:hlinkClick r:id="rId15" action="ppaction://hlinksldjump"/>
          </p:cNvPr>
          <p:cNvSpPr>
            <a:spLocks noChangeArrowheads="1"/>
          </p:cNvSpPr>
          <p:nvPr/>
        </p:nvSpPr>
        <p:spPr bwMode="auto">
          <a:xfrm>
            <a:off x="53526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9" name="Chevron 123">
            <a:hlinkClick r:id="rId16" action="ppaction://hlinksldjump"/>
          </p:cNvPr>
          <p:cNvSpPr>
            <a:spLocks noChangeArrowheads="1"/>
          </p:cNvSpPr>
          <p:nvPr/>
        </p:nvSpPr>
        <p:spPr bwMode="auto">
          <a:xfrm>
            <a:off x="137993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50"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56" name="Freeform 69"/>
          <p:cNvSpPr>
            <a:spLocks noChangeArrowheads="1"/>
          </p:cNvSpPr>
          <p:nvPr/>
        </p:nvSpPr>
        <p:spPr bwMode="auto">
          <a:xfrm>
            <a:off x="4470660" y="30979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3" name="TextBox 93"/>
          <p:cNvSpPr txBox="1">
            <a:spLocks noChangeArrowheads="1"/>
          </p:cNvSpPr>
          <p:nvPr/>
        </p:nvSpPr>
        <p:spPr bwMode="auto">
          <a:xfrm>
            <a:off x="1744663" y="4398963"/>
            <a:ext cx="4746625" cy="861774"/>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solidFill>
                  <a:srgbClr val="000000"/>
                </a:solidFill>
              </a:rPr>
              <a:t>Recording Employee Times </a:t>
            </a:r>
            <a:r>
              <a:rPr lang="en-US" sz="900" dirty="0">
                <a:solidFill>
                  <a:srgbClr val="000000"/>
                </a:solidFill>
              </a:rPr>
              <a:t>business process enables recording of your employees’ productive work and absence times directly on the project task of the buying company, which can be followed by optional approval processes. In addition, it enables monitoring, valuation and transfer of recorded times to follow-on processes.</a:t>
            </a:r>
          </a:p>
          <a:p>
            <a:pPr>
              <a:spcBef>
                <a:spcPts val="600"/>
              </a:spcBef>
            </a:pPr>
            <a:endParaRPr lang="en-US" sz="900" dirty="0">
              <a:solidFill>
                <a:srgbClr val="000000"/>
              </a:solidFill>
            </a:endParaRPr>
          </a:p>
        </p:txBody>
      </p:sp>
      <p:sp>
        <p:nvSpPr>
          <p:cNvPr id="64" name="TextBox 59">
            <a:hlinkClick r:id="rId17" action="ppaction://hlinksldjump"/>
          </p:cNvPr>
          <p:cNvSpPr txBox="1">
            <a:spLocks noChangeArrowheads="1"/>
          </p:cNvSpPr>
          <p:nvPr/>
        </p:nvSpPr>
        <p:spPr bwMode="auto">
          <a:xfrm>
            <a:off x="4384358" y="1793739"/>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66" name="TextBox 65"/>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1" name="TextBox 50"/>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4" name="Picture 53"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55"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3" name="Picture 62"/>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68"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51" y="5924506"/>
            <a:ext cx="170688" cy="170688"/>
          </a:xfrm>
          <a:prstGeom prst="rect">
            <a:avLst/>
          </a:prstGeom>
        </p:spPr>
      </p:pic>
      <p:sp>
        <p:nvSpPr>
          <p:cNvPr id="19458"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946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19470"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19471" name="TextBox 83"/>
          <p:cNvSpPr txBox="1">
            <a:spLocks noChangeArrowheads="1"/>
          </p:cNvSpPr>
          <p:nvPr/>
        </p:nvSpPr>
        <p:spPr bwMode="auto">
          <a:xfrm>
            <a:off x="6788150"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2" name="Group 47"/>
          <p:cNvGrpSpPr>
            <a:grpSpLocks/>
          </p:cNvGrpSpPr>
          <p:nvPr/>
        </p:nvGrpSpPr>
        <p:grpSpPr bwMode="auto">
          <a:xfrm>
            <a:off x="7708900" y="1152525"/>
            <a:ext cx="1174750" cy="309563"/>
            <a:chOff x="7269479" y="1173773"/>
            <a:chExt cx="1174410" cy="309466"/>
          </a:xfrm>
        </p:grpSpPr>
        <p:pic>
          <p:nvPicPr>
            <p:cNvPr id="19497"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a:ln w="9525">
              <a:noFill/>
              <a:miter lim="800000"/>
              <a:headEnd/>
              <a:tailEnd/>
            </a:ln>
          </p:spPr>
        </p:pic>
        <p:sp>
          <p:nvSpPr>
            <p:cNvPr id="19498"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9480" name="Chevron 44"/>
          <p:cNvSpPr>
            <a:spLocks noChangeArrowheads="1"/>
          </p:cNvSpPr>
          <p:nvPr/>
        </p:nvSpPr>
        <p:spPr bwMode="auto">
          <a:xfrm>
            <a:off x="2154238" y="1842552"/>
            <a:ext cx="2595562" cy="1390650"/>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Recording Employee Times Decentrally</a:t>
            </a:r>
          </a:p>
        </p:txBody>
      </p:sp>
      <p:sp>
        <p:nvSpPr>
          <p:cNvPr id="19481" name="Chevron 67"/>
          <p:cNvSpPr>
            <a:spLocks noChangeArrowheads="1"/>
          </p:cNvSpPr>
          <p:nvPr>
            <p:custDataLst>
              <p:tags r:id="rId1"/>
            </p:custDataLst>
          </p:nvPr>
        </p:nvSpPr>
        <p:spPr bwMode="auto">
          <a:xfrm>
            <a:off x="3871913" y="2150527"/>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 and review recorded times</a:t>
            </a:r>
          </a:p>
        </p:txBody>
      </p:sp>
      <p:sp>
        <p:nvSpPr>
          <p:cNvPr id="19482" name="Chevron 68"/>
          <p:cNvSpPr>
            <a:spLocks noChangeArrowheads="1"/>
          </p:cNvSpPr>
          <p:nvPr>
            <p:custDataLst>
              <p:tags r:id="rId2"/>
            </p:custDataLst>
          </p:nvPr>
        </p:nvSpPr>
        <p:spPr bwMode="auto">
          <a:xfrm>
            <a:off x="3078163" y="2142590"/>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or reject a recorded time</a:t>
            </a:r>
          </a:p>
        </p:txBody>
      </p:sp>
      <p:sp>
        <p:nvSpPr>
          <p:cNvPr id="19483" name="Chevron 69"/>
          <p:cNvSpPr>
            <a:spLocks noChangeArrowheads="1"/>
          </p:cNvSpPr>
          <p:nvPr>
            <p:custDataLst>
              <p:tags r:id="rId3"/>
            </p:custDataLst>
          </p:nvPr>
        </p:nvSpPr>
        <p:spPr bwMode="auto">
          <a:xfrm>
            <a:off x="2295525" y="2147352"/>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Maintain an employee time</a:t>
            </a:r>
          </a:p>
        </p:txBody>
      </p:sp>
      <p:sp>
        <p:nvSpPr>
          <p:cNvPr id="77" name="Title 82"/>
          <p:cNvSpPr txBox="1">
            <a:spLocks noGrp="1"/>
          </p:cNvSpPr>
          <p:nvPr>
            <p:ph type="title"/>
          </p:nvPr>
        </p:nvSpPr>
        <p:spPr/>
        <p:txBody>
          <a:bodyPr>
            <a:noAutofit/>
          </a:bodyPr>
          <a:lstStyle/>
          <a:p>
            <a:r>
              <a:rPr lang="en-US" dirty="0">
                <a:solidFill>
                  <a:srgbClr val="666666"/>
                </a:solidFill>
              </a:rPr>
              <a:t>Intercompany Project Time and Expenses</a:t>
            </a:r>
            <a:br>
              <a:rPr lang="en-US" sz="2000" dirty="0">
                <a:solidFill>
                  <a:srgbClr val="666666"/>
                </a:solidFill>
              </a:rPr>
            </a:br>
            <a:r>
              <a:rPr lang="en-US" sz="2000" dirty="0"/>
              <a:t>Process Details: Recording Employee Times</a:t>
            </a:r>
          </a:p>
        </p:txBody>
      </p:sp>
      <p:sp>
        <p:nvSpPr>
          <p:cNvPr id="79" name="Oval 78">
            <a:hlinkClick r:id="rId8" action="ppaction://hlinksldjump" tooltip="The time administrator, employee, or line manager records an employee's working and absence times centrally or decentrally."/>
          </p:cNvPr>
          <p:cNvSpPr>
            <a:spLocks noChangeAspect="1"/>
          </p:cNvSpPr>
          <p:nvPr/>
        </p:nvSpPr>
        <p:spPr bwMode="gray">
          <a:xfrm>
            <a:off x="2824163" y="2712502"/>
            <a:ext cx="144462" cy="142875"/>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8" action="ppaction://hlinksldjump" tooltip="The project or line manager approves or rejects an employee time recorded using Employee Self-Services. The employee is notified of the approval or rejection."/>
          </p:cNvPr>
          <p:cNvSpPr>
            <a:spLocks noChangeAspect="1"/>
          </p:cNvSpPr>
          <p:nvPr/>
        </p:nvSpPr>
        <p:spPr bwMode="gray">
          <a:xfrm>
            <a:off x="3614738" y="2704565"/>
            <a:ext cx="144462" cy="144462"/>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8" action="ppaction://hlinksldjump" tooltip="The time administrator tracks and reviews employee times recorded centrally or decentrally and makes adjustments where necessary."/>
          </p:cNvPr>
          <p:cNvSpPr>
            <a:spLocks noChangeAspect="1"/>
          </p:cNvSpPr>
          <p:nvPr/>
        </p:nvSpPr>
        <p:spPr bwMode="gray">
          <a:xfrm>
            <a:off x="4416425" y="2707740"/>
            <a:ext cx="142875" cy="144462"/>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9490" name="Chevron 101"/>
          <p:cNvSpPr>
            <a:spLocks noChangeArrowheads="1"/>
          </p:cNvSpPr>
          <p:nvPr/>
        </p:nvSpPr>
        <p:spPr bwMode="auto">
          <a:xfrm>
            <a:off x="7593013" y="4691371"/>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Employee, Line Manager, Project Manager</a:t>
            </a:r>
          </a:p>
        </p:txBody>
      </p:sp>
      <p:sp>
        <p:nvSpPr>
          <p:cNvPr id="19491" name="Chevron 102"/>
          <p:cNvSpPr>
            <a:spLocks noChangeArrowheads="1"/>
          </p:cNvSpPr>
          <p:nvPr/>
        </p:nvSpPr>
        <p:spPr bwMode="auto">
          <a:xfrm>
            <a:off x="7608888" y="5479080"/>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Home  </a:t>
            </a:r>
          </a:p>
          <a:p>
            <a:pPr>
              <a:buClr>
                <a:schemeClr val="accent1"/>
              </a:buClr>
              <a:buSzPct val="80000"/>
            </a:pPr>
            <a:r>
              <a:rPr lang="en-US" sz="800" dirty="0">
                <a:solidFill>
                  <a:srgbClr val="404040"/>
                </a:solidFill>
              </a:rPr>
              <a:t>Managing my Area  </a:t>
            </a:r>
          </a:p>
          <a:p>
            <a:pPr>
              <a:buClr>
                <a:schemeClr val="accent1"/>
              </a:buClr>
              <a:buSzPct val="80000"/>
            </a:pPr>
            <a:r>
              <a:rPr lang="en-US" sz="800" dirty="0">
                <a:solidFill>
                  <a:srgbClr val="404040"/>
                </a:solidFill>
              </a:rPr>
              <a:t>Project Management  </a:t>
            </a:r>
          </a:p>
          <a:p>
            <a:pPr>
              <a:buClr>
                <a:schemeClr val="accent1"/>
              </a:buClr>
              <a:buSzPct val="80000"/>
              <a:buFont typeface="wingdings" pitchFamily="2" charset="2"/>
              <a:buNone/>
            </a:pPr>
            <a:endParaRPr lang="en-US" sz="800" dirty="0">
              <a:solidFill>
                <a:srgbClr val="404040"/>
              </a:solidFill>
            </a:endParaRPr>
          </a:p>
        </p:txBody>
      </p:sp>
      <p:sp>
        <p:nvSpPr>
          <p:cNvPr id="19494" name="Rectangle 98"/>
          <p:cNvSpPr>
            <a:spLocks noChangeArrowheads="1"/>
          </p:cNvSpPr>
          <p:nvPr/>
        </p:nvSpPr>
        <p:spPr bwMode="auto">
          <a:xfrm>
            <a:off x="2224237" y="3009365"/>
            <a:ext cx="2028119" cy="216982"/>
          </a:xfrm>
          <a:prstGeom prst="rect">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hlinkClick r:id="rId9" action="ppaction://hlinksldjump"/>
              </a:rPr>
              <a:t>Click here</a:t>
            </a:r>
            <a:r>
              <a:rPr lang="en-US" sz="900" dirty="0">
                <a:solidFill>
                  <a:schemeClr val="bg1"/>
                </a:solidFill>
                <a:latin typeface="BentonSans Regular"/>
                <a:cs typeface="BentonSans Regular"/>
              </a:rPr>
              <a:t> to hide process variants</a:t>
            </a:r>
          </a:p>
        </p:txBody>
      </p:sp>
      <p:sp>
        <p:nvSpPr>
          <p:cNvPr id="90" name="Chevron 55"/>
          <p:cNvSpPr>
            <a:spLocks noChangeArrowheads="1"/>
          </p:cNvSpPr>
          <p:nvPr/>
        </p:nvSpPr>
        <p:spPr bwMode="auto">
          <a:xfrm>
            <a:off x="2146300" y="3233202"/>
            <a:ext cx="2441575" cy="550863"/>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en-US" sz="400" dirty="0"/>
          </a:p>
          <a:p>
            <a:pPr marL="142875" indent="142875">
              <a:spcBef>
                <a:spcPts val="300"/>
              </a:spcBef>
            </a:pPr>
            <a:r>
              <a:rPr lang="en-US" sz="900" dirty="0"/>
              <a:t>Recording Employee Times Centrally</a:t>
            </a:r>
          </a:p>
        </p:txBody>
      </p:sp>
      <p:sp>
        <p:nvSpPr>
          <p:cNvPr id="91" name="Oval 90">
            <a:hlinkClick r:id="rId8" action="ppaction://hlinksldjump" tooltip="The time administrator records and valuates employees' working and absence times centrally. He tracks and reviews time records and makes adjustments where necessary."/>
          </p:cNvPr>
          <p:cNvSpPr>
            <a:spLocks noChangeAspect="1"/>
          </p:cNvSpPr>
          <p:nvPr/>
        </p:nvSpPr>
        <p:spPr bwMode="gray">
          <a:xfrm>
            <a:off x="2243138" y="3364170"/>
            <a:ext cx="144462" cy="144463"/>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3" name="TextBox 42"/>
          <p:cNvSpPr txBox="1"/>
          <p:nvPr/>
        </p:nvSpPr>
        <p:spPr>
          <a:xfrm>
            <a:off x="107504" y="1268760"/>
            <a:ext cx="1329210" cy="261610"/>
          </a:xfrm>
          <a:prstGeom prst="rect">
            <a:avLst/>
          </a:prstGeom>
          <a:noFill/>
        </p:spPr>
        <p:txBody>
          <a:bodyPr wrap="none" rtlCol="0">
            <a:spAutoFit/>
          </a:bodyPr>
          <a:lstStyle/>
          <a:p>
            <a:r>
              <a:rPr lang="de-DE" sz="1100" b="1" dirty="0">
                <a:solidFill>
                  <a:schemeClr val="tx1">
                    <a:lumMod val="50000"/>
                    <a:lumOff val="50000"/>
                  </a:schemeClr>
                </a:solidFill>
              </a:rPr>
              <a:t>Selling Company</a:t>
            </a:r>
          </a:p>
        </p:txBody>
      </p:sp>
      <p:sp>
        <p:nvSpPr>
          <p:cNvPr id="46" name="Chevron 123">
            <a:hlinkClick r:id="rId10" action="ppaction://hlinksldjump"/>
          </p:cNvPr>
          <p:cNvSpPr>
            <a:spLocks noChangeArrowheads="1"/>
          </p:cNvSpPr>
          <p:nvPr/>
        </p:nvSpPr>
        <p:spPr bwMode="auto">
          <a:xfrm>
            <a:off x="7226678" y="210471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47" name="Chevron 123">
            <a:hlinkClick r:id="rId11" action="ppaction://hlinksldjump"/>
          </p:cNvPr>
          <p:cNvSpPr>
            <a:spLocks noChangeArrowheads="1"/>
          </p:cNvSpPr>
          <p:nvPr/>
        </p:nvSpPr>
        <p:spPr bwMode="auto">
          <a:xfrm>
            <a:off x="4702809" y="210758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Managing Expenses</a:t>
            </a:r>
          </a:p>
        </p:txBody>
      </p:sp>
      <p:sp>
        <p:nvSpPr>
          <p:cNvPr id="48" name="Chevron 123">
            <a:hlinkClick r:id="rId12" action="ppaction://hlinksldjump"/>
          </p:cNvPr>
          <p:cNvSpPr>
            <a:spLocks noChangeArrowheads="1"/>
          </p:cNvSpPr>
          <p:nvPr/>
        </p:nvSpPr>
        <p:spPr bwMode="auto">
          <a:xfrm>
            <a:off x="5538850" y="2107581"/>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Invoice Requests</a:t>
            </a:r>
          </a:p>
        </p:txBody>
      </p:sp>
      <p:sp>
        <p:nvSpPr>
          <p:cNvPr id="49" name="Chevron 123">
            <a:hlinkClick r:id="rId13" action="ppaction://hlinksldjump"/>
          </p:cNvPr>
          <p:cNvSpPr>
            <a:spLocks noChangeArrowheads="1"/>
          </p:cNvSpPr>
          <p:nvPr/>
        </p:nvSpPr>
        <p:spPr bwMode="auto">
          <a:xfrm>
            <a:off x="6390637" y="210471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53" name="Chevron 123">
            <a:hlinkClick r:id="rId14" action="ppaction://hlinksldjump"/>
          </p:cNvPr>
          <p:cNvSpPr>
            <a:spLocks noChangeArrowheads="1"/>
          </p:cNvSpPr>
          <p:nvPr/>
        </p:nvSpPr>
        <p:spPr bwMode="auto">
          <a:xfrm>
            <a:off x="53526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54" name="Chevron 123">
            <a:hlinkClick r:id="rId15" action="ppaction://hlinksldjump"/>
          </p:cNvPr>
          <p:cNvSpPr>
            <a:spLocks noChangeArrowheads="1"/>
          </p:cNvSpPr>
          <p:nvPr/>
        </p:nvSpPr>
        <p:spPr bwMode="auto">
          <a:xfrm>
            <a:off x="137993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intercompany Project</a:t>
            </a:r>
          </a:p>
        </p:txBody>
      </p:sp>
      <p:sp>
        <p:nvSpPr>
          <p:cNvPr id="55" name="Text Box 129"/>
          <p:cNvSpPr txBox="1">
            <a:spLocks noChangeArrowheads="1"/>
          </p:cNvSpPr>
          <p:nvPr/>
        </p:nvSpPr>
        <p:spPr bwMode="auto">
          <a:xfrm>
            <a:off x="241925" y="2698852"/>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93" name="TextBox 93"/>
          <p:cNvSpPr txBox="1">
            <a:spLocks noChangeArrowheads="1"/>
          </p:cNvSpPr>
          <p:nvPr/>
        </p:nvSpPr>
        <p:spPr bwMode="auto">
          <a:xfrm>
            <a:off x="1744663" y="4398963"/>
            <a:ext cx="4746625" cy="861774"/>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solidFill>
                  <a:srgbClr val="000000"/>
                </a:solidFill>
              </a:rPr>
              <a:t>Recording Employee Times </a:t>
            </a:r>
            <a:r>
              <a:rPr lang="en-US" sz="900" dirty="0">
                <a:solidFill>
                  <a:srgbClr val="000000"/>
                </a:solidFill>
              </a:rPr>
              <a:t>business process enables recording of your employees’ productive work and absence times directly on the project task of the buying company, which can be followed by optional approval processes. In addition, it enables monitoring, valuation and transfer of recorded times to follow-on processes.</a:t>
            </a:r>
          </a:p>
          <a:p>
            <a:pPr>
              <a:spcBef>
                <a:spcPts val="600"/>
              </a:spcBef>
            </a:pPr>
            <a:endParaRPr lang="en-US" sz="900" dirty="0">
              <a:solidFill>
                <a:srgbClr val="000000"/>
              </a:solidFill>
            </a:endParaRPr>
          </a:p>
        </p:txBody>
      </p:sp>
      <p:sp>
        <p:nvSpPr>
          <p:cNvPr id="70" name="Freeform 69"/>
          <p:cNvSpPr>
            <a:spLocks noChangeArrowheads="1"/>
          </p:cNvSpPr>
          <p:nvPr/>
        </p:nvSpPr>
        <p:spPr bwMode="auto">
          <a:xfrm>
            <a:off x="5368125" y="285458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Freeform 69"/>
          <p:cNvSpPr>
            <a:spLocks noChangeArrowheads="1"/>
          </p:cNvSpPr>
          <p:nvPr/>
        </p:nvSpPr>
        <p:spPr bwMode="auto">
          <a:xfrm>
            <a:off x="7892161" y="285071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Freeform 69"/>
          <p:cNvSpPr>
            <a:spLocks noChangeArrowheads="1"/>
          </p:cNvSpPr>
          <p:nvPr/>
        </p:nvSpPr>
        <p:spPr bwMode="auto">
          <a:xfrm>
            <a:off x="7053869" y="284833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3" name="Freeform 69"/>
          <p:cNvSpPr>
            <a:spLocks noChangeArrowheads="1"/>
          </p:cNvSpPr>
          <p:nvPr/>
        </p:nvSpPr>
        <p:spPr bwMode="auto">
          <a:xfrm>
            <a:off x="4470660" y="309795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TextBox 55"/>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50" name="TextBox 49"/>
          <p:cNvSpPr txBox="1"/>
          <p:nvPr/>
        </p:nvSpPr>
        <p:spPr>
          <a:xfrm>
            <a:off x="327024" y="5166474"/>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8" name="Picture 57" descr="Monitor_60px.png"/>
          <p:cNvPicPr>
            <a:picLocks noChangeAspect="1"/>
          </p:cNvPicPr>
          <p:nvPr/>
        </p:nvPicPr>
        <p:blipFill>
          <a:blip r:embed="rId16" cstate="print"/>
          <a:stretch>
            <a:fillRect/>
          </a:stretch>
        </p:blipFill>
        <p:spPr>
          <a:xfrm>
            <a:off x="366739" y="5604137"/>
            <a:ext cx="180000" cy="180000"/>
          </a:xfrm>
          <a:prstGeom prst="rect">
            <a:avLst/>
          </a:prstGeom>
        </p:spPr>
      </p:pic>
      <p:sp>
        <p:nvSpPr>
          <p:cNvPr id="59" name="Rectangle 57">
            <a:hlinkClick r:id="rId17"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29363" y="5188985"/>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3"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6" name="Picture 6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5248513"/>
            <a:ext cx="180000" cy="134181"/>
          </a:xfrm>
          <a:prstGeom prst="rect">
            <a:avLst/>
          </a:prstGeom>
        </p:spPr>
      </p:pic>
      <p:pic>
        <p:nvPicPr>
          <p:cNvPr id="68" name="Picture 143"/>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84988" y="4560888"/>
            <a:ext cx="411162" cy="411162"/>
          </a:xfrm>
          <a:prstGeom prst="rect">
            <a:avLst/>
          </a:prstGeom>
          <a:noFill/>
          <a:ln w="9525">
            <a:noFill/>
            <a:miter lim="800000"/>
            <a:headEnd/>
            <a:tailEnd/>
          </a:ln>
        </p:spPr>
      </p:pic>
      <p:pic>
        <p:nvPicPr>
          <p:cNvPr id="74"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93993" y="5129475"/>
            <a:ext cx="634912" cy="444439"/>
          </a:xfrm>
          <a:prstGeom prst="rect">
            <a:avLst/>
          </a:prstGeom>
          <a:noFill/>
          <a:ln w="9525">
            <a:noFill/>
            <a:miter lim="800000"/>
            <a:headEnd/>
            <a:tailEnd/>
          </a:ln>
        </p:spPr>
      </p:pic>
      <p:sp>
        <p:nvSpPr>
          <p:cNvPr id="75" name="TextBox 59">
            <a:hlinkClick r:id="rId22" action="ppaction://hlinksldjump"/>
          </p:cNvPr>
          <p:cNvSpPr txBox="1">
            <a:spLocks noChangeArrowheads="1"/>
          </p:cNvSpPr>
          <p:nvPr/>
        </p:nvSpPr>
        <p:spPr bwMode="auto">
          <a:xfrm>
            <a:off x="4384358" y="1793739"/>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23287062-7DD1-48D7-86A9-64D443372B61}"/>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23287062-7DD1-48D7-86A9-64D443372B61}"/>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50.xml><?xml version="1.0" encoding="utf-8"?>
<p:tagLst xmlns:a="http://schemas.openxmlformats.org/drawingml/2006/main" xmlns:r="http://schemas.openxmlformats.org/officeDocument/2006/relationships" xmlns:p="http://schemas.openxmlformats.org/presentationml/2006/main">
  <p:tag name="MMPROD_SUBSTITUTION_ID" val="{8A89AEE4-01F7-4229-B2C0-7680EA19A6C6}"/>
</p:tagLst>
</file>

<file path=ppt/tags/tag5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2.xml><?xml version="1.0" encoding="utf-8"?>
<p:tagLst xmlns:a="http://schemas.openxmlformats.org/drawingml/2006/main" xmlns:r="http://schemas.openxmlformats.org/officeDocument/2006/relationships" xmlns:p="http://schemas.openxmlformats.org/presentationml/2006/main">
  <p:tag name="MMPROD_SUBSTITUTION_ID" val="{14883370-8709-461A-9F83-B58F7E49A78B}"/>
</p:tagLst>
</file>

<file path=ppt/tags/tag53.xml><?xml version="1.0" encoding="utf-8"?>
<p:tagLst xmlns:a="http://schemas.openxmlformats.org/drawingml/2006/main" xmlns:r="http://schemas.openxmlformats.org/officeDocument/2006/relationships" xmlns:p="http://schemas.openxmlformats.org/presentationml/2006/main">
  <p:tag name="MMPROD_SUBSTITUTION_ID" val="{2589488D-3182-42D0-9AA6-35B02083ED79}"/>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3301</Words>
  <Application>Microsoft Office PowerPoint</Application>
  <PresentationFormat>On-screen Show (4:3)</PresentationFormat>
  <Paragraphs>657</Paragraphs>
  <Slides>19</Slides>
  <Notes>19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19</vt:i4>
      </vt:variant>
    </vt:vector>
  </HeadingPairs>
  <TitlesOfParts>
    <vt:vector size="35" baseType="lpstr">
      <vt:lpstr>Symbol</vt:lpstr>
      <vt:lpstr>BrowalliaUPC</vt:lpstr>
      <vt:lpstr>MS PGothic</vt:lpstr>
      <vt:lpstr>wingdings</vt:lpstr>
      <vt:lpstr>BentonSans Book</vt:lpstr>
      <vt:lpstr>Arial Black</vt:lpstr>
      <vt:lpstr>Aparajita</vt:lpstr>
      <vt:lpstr>BentonSans Bold</vt:lpstr>
      <vt:lpstr>Courier New</vt:lpstr>
      <vt:lpstr>wingdings</vt:lpstr>
      <vt:lpstr>SimSun</vt:lpstr>
      <vt:lpstr>Arial Unicode MS</vt:lpstr>
      <vt:lpstr>BentonSans Regular</vt:lpstr>
      <vt:lpstr>BentonSans Light</vt:lpstr>
      <vt:lpstr>Arial</vt:lpstr>
      <vt:lpstr>SAP_2011_v1.0</vt:lpstr>
      <vt:lpstr>Intercompany Project Time and Expenses Scenario Overview</vt:lpstr>
      <vt:lpstr>Intercompany Project Time and Expenses Scenario Overview</vt:lpstr>
      <vt:lpstr>Intercompany Project Time and Expenses Process Details: Planning Project</vt:lpstr>
      <vt:lpstr>Intercompany Project Time and Expenses Process Details: Executing Project</vt:lpstr>
      <vt:lpstr>Intercompany Time and Expenses Process Details: Processing Purchase Orders</vt:lpstr>
      <vt:lpstr>Intercompany Project Time and Expenses  Process Details: Creating Sales Orders</vt:lpstr>
      <vt:lpstr>Intercompany Project Time and Expenses  Process Details: Creating Intercompany Project</vt:lpstr>
      <vt:lpstr>Intercompany Project Time and Expenses Process Details: Recording Employee Times</vt:lpstr>
      <vt:lpstr>Intercompany Project Time and Expenses Process Details: Recording Employee Times</vt:lpstr>
      <vt:lpstr>Intercompany Project Time and Expenses Process Details: Managing Expenses - Standard Variant</vt:lpstr>
      <vt:lpstr>Intercompany Project Time and Expenses Process Details: Confirming Goods and Services Receipts</vt:lpstr>
      <vt:lpstr>Intercompany Project Time and Expenses Process Details: Creating Project Invoice Requests</vt:lpstr>
      <vt:lpstr>Intercompany Project Time and Expenses Process Details: Creating Customer Invoices</vt:lpstr>
      <vt:lpstr>Intercompany Project Time and Expenses Process Details: Processing Receivables and Payments</vt:lpstr>
      <vt:lpstr>Intercompany Project Time and Expenses Process Details: Processing Receivables and Payments</vt:lpstr>
      <vt:lpstr>Intercompany Project Time and Expenses Process Details: Processing Supplier Invoices</vt:lpstr>
      <vt:lpstr>Intercompany Project Time and Expenses Process Details: Processing Payables and Payments </vt:lpstr>
      <vt:lpstr>Intercompany Project Time and Expenses Scenario Flow</vt:lpstr>
      <vt:lpstr>Intercompany Project Time and Expenses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260</cp:revision>
  <dcterms:created xsi:type="dcterms:W3CDTF">2011-09-27T15:12:20Z</dcterms:created>
  <dcterms:modified xsi:type="dcterms:W3CDTF">2018-09-04T19:40:52Z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