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notesSlides/notesSlide13.xml" ContentType="application/vnd.openxmlformats-officedocument.presentationml.notesSlide+xml"/>
  <Override PartName="/ppt/tags/tag39.xml" ContentType="application/vnd.openxmlformats-officedocument.presentationml.tags+xml"/>
  <Override PartName="/ppt/notesSlides/notesSlide14.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6.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18.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19.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0.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1.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22.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27"/>
  </p:notesMasterIdLst>
  <p:handoutMasterIdLst>
    <p:handoutMasterId r:id="rId28"/>
  </p:handoutMasterIdLst>
  <p:sldIdLst>
    <p:sldId id="415" r:id="rId2"/>
    <p:sldId id="402" r:id="rId3"/>
    <p:sldId id="349" r:id="rId4"/>
    <p:sldId id="389" r:id="rId5"/>
    <p:sldId id="390" r:id="rId6"/>
    <p:sldId id="391" r:id="rId7"/>
    <p:sldId id="392" r:id="rId8"/>
    <p:sldId id="414" r:id="rId9"/>
    <p:sldId id="393" r:id="rId10"/>
    <p:sldId id="404" r:id="rId11"/>
    <p:sldId id="405" r:id="rId12"/>
    <p:sldId id="406" r:id="rId13"/>
    <p:sldId id="407" r:id="rId14"/>
    <p:sldId id="408" r:id="rId15"/>
    <p:sldId id="395" r:id="rId16"/>
    <p:sldId id="396" r:id="rId17"/>
    <p:sldId id="409" r:id="rId18"/>
    <p:sldId id="401" r:id="rId19"/>
    <p:sldId id="410" r:id="rId20"/>
    <p:sldId id="397" r:id="rId21"/>
    <p:sldId id="411" r:id="rId22"/>
    <p:sldId id="412" r:id="rId23"/>
    <p:sldId id="353" r:id="rId24"/>
    <p:sldId id="348" r:id="rId25"/>
    <p:sldId id="417" r:id="rId26"/>
  </p:sldIdLst>
  <p:sldSz cx="9144000" cy="6858000" type="screen4x3"/>
  <p:notesSz cx="6858000" cy="9144000"/>
  <p:embeddedFontLst>
    <p:embeddedFont>
      <p:font typeface="SimSun" panose="02010600030101010101" pitchFamily="2" charset="-122"/>
      <p:regular r:id="rId29"/>
    </p:embeddedFont>
    <p:embeddedFont>
      <p:font typeface="Arial Unicode MS" panose="020B0604020202020204" pitchFamily="34" charset="-128"/>
      <p:regular r:id="rId30"/>
    </p:embeddedFont>
    <p:embeddedFont>
      <p:font typeface="BentonSans Regular" panose="02000503000000020004" pitchFamily="2" charset="0"/>
      <p:regular r:id="rId31"/>
    </p:embeddedFont>
    <p:embeddedFont>
      <p:font typeface="BentonSans Light" panose="02000503000000020004" pitchFamily="2" charset="0"/>
      <p:regular r:id="rId32"/>
    </p:embeddedFont>
    <p:embeddedFont>
      <p:font typeface="BrowalliaUPC" panose="020B0604020202020204" pitchFamily="34" charset="-34"/>
      <p:regular r:id="rId33"/>
      <p:bold r:id="rId34"/>
      <p:italic r:id="rId35"/>
      <p:boldItalic r:id="rId36"/>
    </p:embeddedFont>
    <p:embeddedFont>
      <p:font typeface="MS PGothic" panose="020B0600070205080204" pitchFamily="34" charset="-128"/>
      <p:regular r:id="rId37"/>
    </p:embeddedFont>
    <p:embeddedFont>
      <p:font typeface="BentonSans Book" panose="02000503000000020004" pitchFamily="2" charset="0"/>
      <p:regular r:id="rId38"/>
    </p:embeddedFont>
    <p:embeddedFont>
      <p:font typeface="Aparajita" panose="02020603050405020304" pitchFamily="18" charset="0"/>
      <p:regular r:id="rId39"/>
      <p:bold r:id="rId40"/>
      <p:italic r:id="rId41"/>
      <p:boldItalic r:id="rId42"/>
    </p:embeddedFont>
    <p:embeddedFont>
      <p:font typeface="BentonSans Bold" panose="02000803000000020004" pitchFamily="2" charset="0"/>
      <p:bold r:id="rId43"/>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324">
          <p15:clr>
            <a:srgbClr val="A4A3A4"/>
          </p15:clr>
        </p15:guide>
        <p15:guide id="3" orient="horz" pos="1763">
          <p15:clr>
            <a:srgbClr val="A4A3A4"/>
          </p15:clr>
        </p15:guide>
        <p15:guide id="4" orient="horz" pos="140">
          <p15:clr>
            <a:srgbClr val="A4A3A4"/>
          </p15:clr>
        </p15:guide>
        <p15:guide id="5" orient="horz" pos="1394">
          <p15:clr>
            <a:srgbClr val="A4A3A4"/>
          </p15:clr>
        </p15:guide>
        <p15:guide id="6" orient="horz" pos="1158">
          <p15:clr>
            <a:srgbClr val="A4A3A4"/>
          </p15:clr>
        </p15:guide>
        <p15:guide id="7" orient="horz" pos="2487">
          <p15:clr>
            <a:srgbClr val="A4A3A4"/>
          </p15:clr>
        </p15:guide>
        <p15:guide id="8" pos="3337">
          <p15:clr>
            <a:srgbClr val="A4A3A4"/>
          </p15:clr>
        </p15:guide>
        <p15:guide id="9" pos="215">
          <p15:clr>
            <a:srgbClr val="A4A3A4"/>
          </p15:clr>
        </p15:guide>
        <p15:guide id="10" pos="420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002874" initials="d" lastIdx="4" clrIdx="0"/>
  <p:cmAuthor id="1" name="D038458"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DB6EF"/>
    <a:srgbClr val="666666"/>
    <a:srgbClr val="4FB81C"/>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47" autoAdjust="0"/>
    <p:restoredTop sz="94645" autoAdjust="0"/>
  </p:normalViewPr>
  <p:slideViewPr>
    <p:cSldViewPr snapToGrid="0" showGuides="1">
      <p:cViewPr varScale="1">
        <p:scale>
          <a:sx n="86" d="100"/>
          <a:sy n="86" d="100"/>
        </p:scale>
        <p:origin x="1565" y="72"/>
      </p:cViewPr>
      <p:guideLst>
        <p:guide orient="horz" pos="4117"/>
        <p:guide orient="horz" pos="1324"/>
        <p:guide orient="horz" pos="1763"/>
        <p:guide orient="horz" pos="140"/>
        <p:guide orient="horz" pos="1394"/>
        <p:guide orient="horz" pos="1158"/>
        <p:guide orient="horz" pos="2487"/>
        <p:guide pos="3337"/>
        <p:guide pos="215"/>
        <p:guide pos="4208"/>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4187935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302281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16176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972004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2718252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913826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452022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16428169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1222770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3518722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114094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169864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398399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7800124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769188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1584631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2595812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3896072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extLst>
      <p:ext uri="{BB962C8B-B14F-4D97-AF65-F5344CB8AC3E}">
        <p14:creationId xmlns:p14="http://schemas.microsoft.com/office/powerpoint/2010/main" val="7724615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30484050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777593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4230443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745803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2388395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816016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18496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8664420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1808178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extLst>
      <p:ext uri="{BB962C8B-B14F-4D97-AF65-F5344CB8AC3E}">
        <p14:creationId xmlns:p14="http://schemas.microsoft.com/office/powerpoint/2010/main" val="1413666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22538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35055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664625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2680272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4288425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766317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1925496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451344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344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372209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13611296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1787043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2805860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24609"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1290189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2227142462"/>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1682755750"/>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3917257411"/>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21143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425936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49764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Light" pitchFamily="2" charset="0"/>
          <a:ea typeface="+mj-ea"/>
          <a:cs typeface="BentonSans Light" pitchFamily="2" charset="0"/>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7.xml"/><Relationship Id="rId18" Type="http://schemas.openxmlformats.org/officeDocument/2006/relationships/image" Target="../media/image6.png"/><Relationship Id="rId26" Type="http://schemas.openxmlformats.org/officeDocument/2006/relationships/slide" Target="slide23.xml"/><Relationship Id="rId3" Type="http://schemas.openxmlformats.org/officeDocument/2006/relationships/image" Target="../media/image3.png"/><Relationship Id="rId21" Type="http://schemas.openxmlformats.org/officeDocument/2006/relationships/image" Target="../media/image9.png"/><Relationship Id="rId7" Type="http://schemas.openxmlformats.org/officeDocument/2006/relationships/image" Target="../media/image4.png"/><Relationship Id="rId12" Type="http://schemas.openxmlformats.org/officeDocument/2006/relationships/slide" Target="slide18.xml"/><Relationship Id="rId17" Type="http://schemas.openxmlformats.org/officeDocument/2006/relationships/image" Target="../media/image5.png"/><Relationship Id="rId25" Type="http://schemas.openxmlformats.org/officeDocument/2006/relationships/slide" Target="slide24.xml"/><Relationship Id="rId2" Type="http://schemas.openxmlformats.org/officeDocument/2006/relationships/notesSlide" Target="../notesSlides/notesSlide1.xml"/><Relationship Id="rId16" Type="http://schemas.openxmlformats.org/officeDocument/2006/relationships/slide" Target="slide20.xml"/><Relationship Id="rId20" Type="http://schemas.openxmlformats.org/officeDocument/2006/relationships/image" Target="../media/image8.png"/><Relationship Id="rId1" Type="http://schemas.openxmlformats.org/officeDocument/2006/relationships/slideLayout" Target="../slideLayouts/slideLayout10.xml"/><Relationship Id="rId6" Type="http://schemas.openxmlformats.org/officeDocument/2006/relationships/slide" Target="slide2.xml"/><Relationship Id="rId11" Type="http://schemas.openxmlformats.org/officeDocument/2006/relationships/slide" Target="slide13.xml"/><Relationship Id="rId24" Type="http://schemas.openxmlformats.org/officeDocument/2006/relationships/image" Target="../media/image12.png"/><Relationship Id="rId5" Type="http://schemas.openxmlformats.org/officeDocument/2006/relationships/slide" Target="slide3.xml"/><Relationship Id="rId15" Type="http://schemas.openxmlformats.org/officeDocument/2006/relationships/slide" Target="slide16.xml"/><Relationship Id="rId23" Type="http://schemas.openxmlformats.org/officeDocument/2006/relationships/image" Target="../media/image11.png"/><Relationship Id="rId10" Type="http://schemas.openxmlformats.org/officeDocument/2006/relationships/slide" Target="slide9.xml"/><Relationship Id="rId19" Type="http://schemas.openxmlformats.org/officeDocument/2006/relationships/image" Target="../media/image7.png"/><Relationship Id="rId4" Type="http://schemas.openxmlformats.org/officeDocument/2006/relationships/slide" Target="slide4.xml"/><Relationship Id="rId9" Type="http://schemas.openxmlformats.org/officeDocument/2006/relationships/slide" Target="slide6.xml"/><Relationship Id="rId14" Type="http://schemas.openxmlformats.org/officeDocument/2006/relationships/slide" Target="slide15.xml"/><Relationship Id="rId22" Type="http://schemas.openxmlformats.org/officeDocument/2006/relationships/image" Target="../media/image10.png"/><Relationship Id="rId27" Type="http://schemas.openxmlformats.org/officeDocument/2006/relationships/slide" Target="slide25.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6.xml"/><Relationship Id="rId18" Type="http://schemas.openxmlformats.org/officeDocument/2006/relationships/slide" Target="slide20.xml"/><Relationship Id="rId26" Type="http://schemas.openxmlformats.org/officeDocument/2006/relationships/image" Target="../media/image10.png"/><Relationship Id="rId3" Type="http://schemas.openxmlformats.org/officeDocument/2006/relationships/tags" Target="../tags/tag25.xml"/><Relationship Id="rId21" Type="http://schemas.openxmlformats.org/officeDocument/2006/relationships/image" Target="../media/image11.png"/><Relationship Id="rId7" Type="http://schemas.openxmlformats.org/officeDocument/2006/relationships/notesSlide" Target="../notesSlides/notesSlide10.xml"/><Relationship Id="rId12" Type="http://schemas.openxmlformats.org/officeDocument/2006/relationships/image" Target="../media/image4.png"/><Relationship Id="rId17" Type="http://schemas.openxmlformats.org/officeDocument/2006/relationships/slide" Target="slide16.xml"/><Relationship Id="rId25" Type="http://schemas.openxmlformats.org/officeDocument/2006/relationships/slide" Target="slide25.xml"/><Relationship Id="rId2" Type="http://schemas.openxmlformats.org/officeDocument/2006/relationships/tags" Target="../tags/tag24.xml"/><Relationship Id="rId16" Type="http://schemas.openxmlformats.org/officeDocument/2006/relationships/slide" Target="slide7.xml"/><Relationship Id="rId20" Type="http://schemas.openxmlformats.org/officeDocument/2006/relationships/slide" Target="slide9.xml"/><Relationship Id="rId1" Type="http://schemas.openxmlformats.org/officeDocument/2006/relationships/tags" Target="../tags/tag23.xml"/><Relationship Id="rId6" Type="http://schemas.openxmlformats.org/officeDocument/2006/relationships/slideLayout" Target="../slideLayouts/slideLayout10.xml"/><Relationship Id="rId11" Type="http://schemas.openxmlformats.org/officeDocument/2006/relationships/slide" Target="slide10.xml"/><Relationship Id="rId24" Type="http://schemas.openxmlformats.org/officeDocument/2006/relationships/slide" Target="slide23.xml"/><Relationship Id="rId5" Type="http://schemas.openxmlformats.org/officeDocument/2006/relationships/tags" Target="../tags/tag27.xml"/><Relationship Id="rId15" Type="http://schemas.openxmlformats.org/officeDocument/2006/relationships/slide" Target="slide18.xml"/><Relationship Id="rId23" Type="http://schemas.openxmlformats.org/officeDocument/2006/relationships/slide" Target="slide24.xml"/><Relationship Id="rId28" Type="http://schemas.openxmlformats.org/officeDocument/2006/relationships/image" Target="../media/image16.png"/><Relationship Id="rId10" Type="http://schemas.openxmlformats.org/officeDocument/2006/relationships/slide" Target="slide15.xml"/><Relationship Id="rId19" Type="http://schemas.openxmlformats.org/officeDocument/2006/relationships/slide" Target="slide11.xml"/><Relationship Id="rId4" Type="http://schemas.openxmlformats.org/officeDocument/2006/relationships/tags" Target="../tags/tag26.xml"/><Relationship Id="rId9" Type="http://schemas.openxmlformats.org/officeDocument/2006/relationships/slide" Target="slide2.xml"/><Relationship Id="rId14" Type="http://schemas.openxmlformats.org/officeDocument/2006/relationships/slide" Target="slide13.xml"/><Relationship Id="rId22" Type="http://schemas.openxmlformats.org/officeDocument/2006/relationships/image" Target="../media/image12.png"/><Relationship Id="rId27"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4.png"/><Relationship Id="rId18" Type="http://schemas.openxmlformats.org/officeDocument/2006/relationships/slide" Target="slide15.xml"/><Relationship Id="rId26" Type="http://schemas.openxmlformats.org/officeDocument/2006/relationships/slide" Target="slide25.xml"/><Relationship Id="rId3" Type="http://schemas.openxmlformats.org/officeDocument/2006/relationships/tags" Target="../tags/tag30.xml"/><Relationship Id="rId21" Type="http://schemas.openxmlformats.org/officeDocument/2006/relationships/slide" Target="slide9.xml"/><Relationship Id="rId7" Type="http://schemas.openxmlformats.org/officeDocument/2006/relationships/notesSlide" Target="../notesSlides/notesSlide11.xml"/><Relationship Id="rId12" Type="http://schemas.openxmlformats.org/officeDocument/2006/relationships/slide" Target="slide10.xml"/><Relationship Id="rId17" Type="http://schemas.openxmlformats.org/officeDocument/2006/relationships/slide" Target="slide7.xml"/><Relationship Id="rId25" Type="http://schemas.openxmlformats.org/officeDocument/2006/relationships/slide" Target="slide23.xml"/><Relationship Id="rId2" Type="http://schemas.openxmlformats.org/officeDocument/2006/relationships/tags" Target="../tags/tag29.xml"/><Relationship Id="rId16" Type="http://schemas.openxmlformats.org/officeDocument/2006/relationships/slide" Target="slide18.xml"/><Relationship Id="rId20" Type="http://schemas.openxmlformats.org/officeDocument/2006/relationships/slide" Target="slide20.xml"/><Relationship Id="rId29" Type="http://schemas.openxmlformats.org/officeDocument/2006/relationships/image" Target="../media/image16.png"/><Relationship Id="rId1" Type="http://schemas.openxmlformats.org/officeDocument/2006/relationships/tags" Target="../tags/tag28.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slide" Target="slide24.xml"/><Relationship Id="rId5" Type="http://schemas.openxmlformats.org/officeDocument/2006/relationships/tags" Target="../tags/tag32.xml"/><Relationship Id="rId15" Type="http://schemas.openxmlformats.org/officeDocument/2006/relationships/slide" Target="slide13.xml"/><Relationship Id="rId23" Type="http://schemas.openxmlformats.org/officeDocument/2006/relationships/image" Target="../media/image12.png"/><Relationship Id="rId28" Type="http://schemas.openxmlformats.org/officeDocument/2006/relationships/image" Target="../media/image7.png"/><Relationship Id="rId10" Type="http://schemas.openxmlformats.org/officeDocument/2006/relationships/slide" Target="slide12.xml"/><Relationship Id="rId19" Type="http://schemas.openxmlformats.org/officeDocument/2006/relationships/slide" Target="slide16.xml"/><Relationship Id="rId4" Type="http://schemas.openxmlformats.org/officeDocument/2006/relationships/tags" Target="../tags/tag31.xml"/><Relationship Id="rId9" Type="http://schemas.openxmlformats.org/officeDocument/2006/relationships/slide" Target="slide2.xml"/><Relationship Id="rId14" Type="http://schemas.openxmlformats.org/officeDocument/2006/relationships/slide" Target="slide6.xml"/><Relationship Id="rId22" Type="http://schemas.openxmlformats.org/officeDocument/2006/relationships/image" Target="../media/image11.png"/><Relationship Id="rId27"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4.png"/><Relationship Id="rId18" Type="http://schemas.openxmlformats.org/officeDocument/2006/relationships/slide" Target="slide15.xml"/><Relationship Id="rId26" Type="http://schemas.openxmlformats.org/officeDocument/2006/relationships/slide" Target="slide25.xml"/><Relationship Id="rId3" Type="http://schemas.openxmlformats.org/officeDocument/2006/relationships/tags" Target="../tags/tag35.xml"/><Relationship Id="rId21" Type="http://schemas.openxmlformats.org/officeDocument/2006/relationships/slide" Target="slide11.xml"/><Relationship Id="rId7" Type="http://schemas.openxmlformats.org/officeDocument/2006/relationships/notesSlide" Target="../notesSlides/notesSlide12.xml"/><Relationship Id="rId12" Type="http://schemas.openxmlformats.org/officeDocument/2006/relationships/slide" Target="slide10.xml"/><Relationship Id="rId17" Type="http://schemas.openxmlformats.org/officeDocument/2006/relationships/slide" Target="slide7.xml"/><Relationship Id="rId25" Type="http://schemas.openxmlformats.org/officeDocument/2006/relationships/slide" Target="slide23.xml"/><Relationship Id="rId2" Type="http://schemas.openxmlformats.org/officeDocument/2006/relationships/tags" Target="../tags/tag34.xml"/><Relationship Id="rId16" Type="http://schemas.openxmlformats.org/officeDocument/2006/relationships/slide" Target="slide18.xml"/><Relationship Id="rId20" Type="http://schemas.openxmlformats.org/officeDocument/2006/relationships/slide" Target="slide20.xml"/><Relationship Id="rId29" Type="http://schemas.openxmlformats.org/officeDocument/2006/relationships/image" Target="../media/image16.png"/><Relationship Id="rId1" Type="http://schemas.openxmlformats.org/officeDocument/2006/relationships/tags" Target="../tags/tag33.xml"/><Relationship Id="rId6" Type="http://schemas.openxmlformats.org/officeDocument/2006/relationships/slideLayout" Target="../slideLayouts/slideLayout10.xml"/><Relationship Id="rId11" Type="http://schemas.openxmlformats.org/officeDocument/2006/relationships/slide" Target="slide12.xml"/><Relationship Id="rId24" Type="http://schemas.openxmlformats.org/officeDocument/2006/relationships/slide" Target="slide24.xml"/><Relationship Id="rId5" Type="http://schemas.openxmlformats.org/officeDocument/2006/relationships/tags" Target="../tags/tag37.xml"/><Relationship Id="rId15" Type="http://schemas.openxmlformats.org/officeDocument/2006/relationships/slide" Target="slide13.xml"/><Relationship Id="rId23" Type="http://schemas.openxmlformats.org/officeDocument/2006/relationships/image" Target="../media/image12.png"/><Relationship Id="rId28" Type="http://schemas.openxmlformats.org/officeDocument/2006/relationships/image" Target="../media/image7.png"/><Relationship Id="rId10" Type="http://schemas.openxmlformats.org/officeDocument/2006/relationships/slide" Target="slide9.xml"/><Relationship Id="rId19" Type="http://schemas.openxmlformats.org/officeDocument/2006/relationships/slide" Target="slide16.xml"/><Relationship Id="rId4" Type="http://schemas.openxmlformats.org/officeDocument/2006/relationships/tags" Target="../tags/tag36.xml"/><Relationship Id="rId9" Type="http://schemas.openxmlformats.org/officeDocument/2006/relationships/slide" Target="slide2.xml"/><Relationship Id="rId14" Type="http://schemas.openxmlformats.org/officeDocument/2006/relationships/slide" Target="slide6.xml"/><Relationship Id="rId22" Type="http://schemas.openxmlformats.org/officeDocument/2006/relationships/image" Target="../media/image11.png"/><Relationship Id="rId27"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xml"/><Relationship Id="rId18" Type="http://schemas.openxmlformats.org/officeDocument/2006/relationships/image" Target="../media/image12.png"/><Relationship Id="rId3" Type="http://schemas.openxmlformats.org/officeDocument/2006/relationships/notesSlide" Target="../notesSlides/notesSlide13.xml"/><Relationship Id="rId21" Type="http://schemas.openxmlformats.org/officeDocument/2006/relationships/slide" Target="slide25.xml"/><Relationship Id="rId7" Type="http://schemas.openxmlformats.org/officeDocument/2006/relationships/slide" Target="slide9.xml"/><Relationship Id="rId12" Type="http://schemas.openxmlformats.org/officeDocument/2006/relationships/slide" Target="slide20.xml"/><Relationship Id="rId17" Type="http://schemas.openxmlformats.org/officeDocument/2006/relationships/image" Target="../media/image11.png"/><Relationship Id="rId2" Type="http://schemas.openxmlformats.org/officeDocument/2006/relationships/slideLayout" Target="../slideLayouts/slideLayout10.xml"/><Relationship Id="rId16" Type="http://schemas.openxmlformats.org/officeDocument/2006/relationships/image" Target="../media/image6.png"/><Relationship Id="rId20" Type="http://schemas.openxmlformats.org/officeDocument/2006/relationships/slide" Target="slide23.xml"/><Relationship Id="rId1" Type="http://schemas.openxmlformats.org/officeDocument/2006/relationships/tags" Target="../tags/tag38.xml"/><Relationship Id="rId6" Type="http://schemas.openxmlformats.org/officeDocument/2006/relationships/slide" Target="slide6.xml"/><Relationship Id="rId11" Type="http://schemas.openxmlformats.org/officeDocument/2006/relationships/slide" Target="slide16.xml"/><Relationship Id="rId5" Type="http://schemas.openxmlformats.org/officeDocument/2006/relationships/image" Target="../media/image4.png"/><Relationship Id="rId15" Type="http://schemas.openxmlformats.org/officeDocument/2006/relationships/slide" Target="slide13.xml"/><Relationship Id="rId23" Type="http://schemas.openxmlformats.org/officeDocument/2006/relationships/image" Target="../media/image16.png"/><Relationship Id="rId10" Type="http://schemas.openxmlformats.org/officeDocument/2006/relationships/slide" Target="slide15.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7.xml"/><Relationship Id="rId14" Type="http://schemas.openxmlformats.org/officeDocument/2006/relationships/slide" Target="slide14.xml"/><Relationship Id="rId22"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xml"/><Relationship Id="rId18" Type="http://schemas.openxmlformats.org/officeDocument/2006/relationships/slide" Target="slide24.xml"/><Relationship Id="rId3" Type="http://schemas.openxmlformats.org/officeDocument/2006/relationships/notesSlide" Target="../notesSlides/notesSlide14.xml"/><Relationship Id="rId21" Type="http://schemas.openxmlformats.org/officeDocument/2006/relationships/image" Target="../media/image10.png"/><Relationship Id="rId7" Type="http://schemas.openxmlformats.org/officeDocument/2006/relationships/slide" Target="slide9.xml"/><Relationship Id="rId12" Type="http://schemas.openxmlformats.org/officeDocument/2006/relationships/slide" Target="slide20.xml"/><Relationship Id="rId17" Type="http://schemas.openxmlformats.org/officeDocument/2006/relationships/image" Target="../media/image12.png"/><Relationship Id="rId2" Type="http://schemas.openxmlformats.org/officeDocument/2006/relationships/slideLayout" Target="../slideLayouts/slideLayout10.xml"/><Relationship Id="rId16" Type="http://schemas.openxmlformats.org/officeDocument/2006/relationships/image" Target="../media/image11.png"/><Relationship Id="rId20" Type="http://schemas.openxmlformats.org/officeDocument/2006/relationships/slide" Target="slide25.xml"/><Relationship Id="rId1" Type="http://schemas.openxmlformats.org/officeDocument/2006/relationships/tags" Target="../tags/tag39.xml"/><Relationship Id="rId6" Type="http://schemas.openxmlformats.org/officeDocument/2006/relationships/slide" Target="slide6.xml"/><Relationship Id="rId11" Type="http://schemas.openxmlformats.org/officeDocument/2006/relationships/slide" Target="slide16.xml"/><Relationship Id="rId5" Type="http://schemas.openxmlformats.org/officeDocument/2006/relationships/image" Target="../media/image4.png"/><Relationship Id="rId15" Type="http://schemas.openxmlformats.org/officeDocument/2006/relationships/slide" Target="slide14.xml"/><Relationship Id="rId23" Type="http://schemas.openxmlformats.org/officeDocument/2006/relationships/image" Target="../media/image16.png"/><Relationship Id="rId10" Type="http://schemas.openxmlformats.org/officeDocument/2006/relationships/slide" Target="slide15.xml"/><Relationship Id="rId19" Type="http://schemas.openxmlformats.org/officeDocument/2006/relationships/slide" Target="slide23.xml"/><Relationship Id="rId4" Type="http://schemas.openxmlformats.org/officeDocument/2006/relationships/image" Target="../media/image3.png"/><Relationship Id="rId9" Type="http://schemas.openxmlformats.org/officeDocument/2006/relationships/slide" Target="slide7.xml"/><Relationship Id="rId14" Type="http://schemas.openxmlformats.org/officeDocument/2006/relationships/slide" Target="slide13.xml"/><Relationship Id="rId22"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5.xml"/><Relationship Id="rId18" Type="http://schemas.openxmlformats.org/officeDocument/2006/relationships/slide" Target="slide23.xml"/><Relationship Id="rId3" Type="http://schemas.openxmlformats.org/officeDocument/2006/relationships/slideLayout" Target="../slideLayouts/slideLayout10.xml"/><Relationship Id="rId21" Type="http://schemas.openxmlformats.org/officeDocument/2006/relationships/image" Target="../media/image3.png"/><Relationship Id="rId7" Type="http://schemas.openxmlformats.org/officeDocument/2006/relationships/slide" Target="slide9.xml"/><Relationship Id="rId12" Type="http://schemas.openxmlformats.org/officeDocument/2006/relationships/slide" Target="slide16.xml"/><Relationship Id="rId17" Type="http://schemas.openxmlformats.org/officeDocument/2006/relationships/slide" Target="slide24.xml"/><Relationship Id="rId2" Type="http://schemas.openxmlformats.org/officeDocument/2006/relationships/tags" Target="../tags/tag41.xml"/><Relationship Id="rId16" Type="http://schemas.openxmlformats.org/officeDocument/2006/relationships/image" Target="../media/image12.png"/><Relationship Id="rId20" Type="http://schemas.openxmlformats.org/officeDocument/2006/relationships/image" Target="../media/image10.png"/><Relationship Id="rId1" Type="http://schemas.openxmlformats.org/officeDocument/2006/relationships/tags" Target="../tags/tag40.xml"/><Relationship Id="rId6" Type="http://schemas.openxmlformats.org/officeDocument/2006/relationships/slide" Target="slide6.xml"/><Relationship Id="rId11" Type="http://schemas.openxmlformats.org/officeDocument/2006/relationships/slide" Target="slide7.xml"/><Relationship Id="rId5" Type="http://schemas.openxmlformats.org/officeDocument/2006/relationships/image" Target="../media/image4.png"/><Relationship Id="rId15" Type="http://schemas.openxmlformats.org/officeDocument/2006/relationships/image" Target="../media/image11.png"/><Relationship Id="rId10" Type="http://schemas.openxmlformats.org/officeDocument/2006/relationships/slide" Target="slide2.xml"/><Relationship Id="rId19" Type="http://schemas.openxmlformats.org/officeDocument/2006/relationships/slide" Target="slide25.xml"/><Relationship Id="rId4" Type="http://schemas.openxmlformats.org/officeDocument/2006/relationships/notesSlide" Target="../notesSlides/notesSlide15.xml"/><Relationship Id="rId9" Type="http://schemas.openxmlformats.org/officeDocument/2006/relationships/slide" Target="slide18.xml"/><Relationship Id="rId14" Type="http://schemas.openxmlformats.org/officeDocument/2006/relationships/image" Target="../media/image5.png"/><Relationship Id="rId22"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2.xml"/><Relationship Id="rId18" Type="http://schemas.openxmlformats.org/officeDocument/2006/relationships/image" Target="../media/image11.png"/><Relationship Id="rId3" Type="http://schemas.openxmlformats.org/officeDocument/2006/relationships/slideLayout" Target="../slideLayouts/slideLayout10.xml"/><Relationship Id="rId21" Type="http://schemas.openxmlformats.org/officeDocument/2006/relationships/slide" Target="slide23.xml"/><Relationship Id="rId7" Type="http://schemas.openxmlformats.org/officeDocument/2006/relationships/slide" Target="slide6.xml"/><Relationship Id="rId12" Type="http://schemas.openxmlformats.org/officeDocument/2006/relationships/slide" Target="slide15.xml"/><Relationship Id="rId17" Type="http://schemas.openxmlformats.org/officeDocument/2006/relationships/slide" Target="slide17.xml"/><Relationship Id="rId2" Type="http://schemas.openxmlformats.org/officeDocument/2006/relationships/tags" Target="../tags/tag43.xml"/><Relationship Id="rId16" Type="http://schemas.openxmlformats.org/officeDocument/2006/relationships/image" Target="../media/image6.png"/><Relationship Id="rId20" Type="http://schemas.openxmlformats.org/officeDocument/2006/relationships/slide" Target="slide24.xml"/><Relationship Id="rId1" Type="http://schemas.openxmlformats.org/officeDocument/2006/relationships/tags" Target="../tags/tag42.xml"/><Relationship Id="rId6" Type="http://schemas.openxmlformats.org/officeDocument/2006/relationships/image" Target="../media/image4.png"/><Relationship Id="rId11" Type="http://schemas.openxmlformats.org/officeDocument/2006/relationships/slide" Target="slide7.xml"/><Relationship Id="rId24" Type="http://schemas.openxmlformats.org/officeDocument/2006/relationships/image" Target="../media/image16.png"/><Relationship Id="rId5" Type="http://schemas.openxmlformats.org/officeDocument/2006/relationships/image" Target="../media/image3.png"/><Relationship Id="rId15" Type="http://schemas.openxmlformats.org/officeDocument/2006/relationships/slide" Target="slide16.xml"/><Relationship Id="rId23" Type="http://schemas.openxmlformats.org/officeDocument/2006/relationships/image" Target="../media/image10.png"/><Relationship Id="rId10" Type="http://schemas.openxmlformats.org/officeDocument/2006/relationships/slide" Target="slide18.xml"/><Relationship Id="rId19" Type="http://schemas.openxmlformats.org/officeDocument/2006/relationships/image" Target="../media/image12.png"/><Relationship Id="rId4" Type="http://schemas.openxmlformats.org/officeDocument/2006/relationships/notesSlide" Target="../notesSlides/notesSlide16.xml"/><Relationship Id="rId9" Type="http://schemas.openxmlformats.org/officeDocument/2006/relationships/slide" Target="slide11.xml"/><Relationship Id="rId14" Type="http://schemas.openxmlformats.org/officeDocument/2006/relationships/slide" Target="slide20.xml"/><Relationship Id="rId22" Type="http://schemas.openxmlformats.org/officeDocument/2006/relationships/slide" Target="slide25.xml"/></Relationships>
</file>

<file path=ppt/slides/_rels/slide17.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2.xml"/><Relationship Id="rId18" Type="http://schemas.openxmlformats.org/officeDocument/2006/relationships/image" Target="../media/image12.png"/><Relationship Id="rId3" Type="http://schemas.openxmlformats.org/officeDocument/2006/relationships/slideLayout" Target="../slideLayouts/slideLayout10.xml"/><Relationship Id="rId21" Type="http://schemas.openxmlformats.org/officeDocument/2006/relationships/slide" Target="slide25.xml"/><Relationship Id="rId7" Type="http://schemas.openxmlformats.org/officeDocument/2006/relationships/slide" Target="slide6.xml"/><Relationship Id="rId12" Type="http://schemas.openxmlformats.org/officeDocument/2006/relationships/slide" Target="slide15.xml"/><Relationship Id="rId17" Type="http://schemas.openxmlformats.org/officeDocument/2006/relationships/image" Target="../media/image11.png"/><Relationship Id="rId2" Type="http://schemas.openxmlformats.org/officeDocument/2006/relationships/tags" Target="../tags/tag45.xml"/><Relationship Id="rId16" Type="http://schemas.openxmlformats.org/officeDocument/2006/relationships/slide" Target="slide16.xml"/><Relationship Id="rId20" Type="http://schemas.openxmlformats.org/officeDocument/2006/relationships/slide" Target="slide23.xml"/><Relationship Id="rId1" Type="http://schemas.openxmlformats.org/officeDocument/2006/relationships/tags" Target="../tags/tag44.xml"/><Relationship Id="rId6" Type="http://schemas.openxmlformats.org/officeDocument/2006/relationships/image" Target="../media/image4.png"/><Relationship Id="rId11" Type="http://schemas.openxmlformats.org/officeDocument/2006/relationships/slide" Target="slide7.xml"/><Relationship Id="rId24" Type="http://schemas.openxmlformats.org/officeDocument/2006/relationships/image" Target="../media/image16.png"/><Relationship Id="rId5" Type="http://schemas.openxmlformats.org/officeDocument/2006/relationships/image" Target="../media/image3.png"/><Relationship Id="rId15" Type="http://schemas.openxmlformats.org/officeDocument/2006/relationships/slide" Target="slide17.xml"/><Relationship Id="rId23" Type="http://schemas.openxmlformats.org/officeDocument/2006/relationships/image" Target="../media/image6.png"/><Relationship Id="rId10" Type="http://schemas.openxmlformats.org/officeDocument/2006/relationships/slide" Target="slide18.xml"/><Relationship Id="rId19" Type="http://schemas.openxmlformats.org/officeDocument/2006/relationships/slide" Target="slide24.xml"/><Relationship Id="rId4" Type="http://schemas.openxmlformats.org/officeDocument/2006/relationships/notesSlide" Target="../notesSlides/notesSlide17.xml"/><Relationship Id="rId9" Type="http://schemas.openxmlformats.org/officeDocument/2006/relationships/slide" Target="slide13.xml"/><Relationship Id="rId14" Type="http://schemas.openxmlformats.org/officeDocument/2006/relationships/slide" Target="slide20.xml"/><Relationship Id="rId22"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20.xml"/><Relationship Id="rId18" Type="http://schemas.openxmlformats.org/officeDocument/2006/relationships/image" Target="../media/image12.png"/><Relationship Id="rId3" Type="http://schemas.openxmlformats.org/officeDocument/2006/relationships/slideLayout" Target="../slideLayouts/slideLayout10.xml"/><Relationship Id="rId21" Type="http://schemas.openxmlformats.org/officeDocument/2006/relationships/slide" Target="slide25.xml"/><Relationship Id="rId7" Type="http://schemas.openxmlformats.org/officeDocument/2006/relationships/slide" Target="slide6.xml"/><Relationship Id="rId12" Type="http://schemas.openxmlformats.org/officeDocument/2006/relationships/slide" Target="slide16.xml"/><Relationship Id="rId17" Type="http://schemas.openxmlformats.org/officeDocument/2006/relationships/image" Target="../media/image11.png"/><Relationship Id="rId2" Type="http://schemas.openxmlformats.org/officeDocument/2006/relationships/tags" Target="../tags/tag47.xml"/><Relationship Id="rId16" Type="http://schemas.openxmlformats.org/officeDocument/2006/relationships/slide" Target="slide18.xml"/><Relationship Id="rId20" Type="http://schemas.openxmlformats.org/officeDocument/2006/relationships/slide" Target="slide23.xml"/><Relationship Id="rId1" Type="http://schemas.openxmlformats.org/officeDocument/2006/relationships/tags" Target="../tags/tag46.xml"/><Relationship Id="rId6" Type="http://schemas.openxmlformats.org/officeDocument/2006/relationships/image" Target="../media/image4.png"/><Relationship Id="rId11" Type="http://schemas.openxmlformats.org/officeDocument/2006/relationships/slide" Target="slide15.xml"/><Relationship Id="rId24" Type="http://schemas.openxmlformats.org/officeDocument/2006/relationships/image" Target="../media/image16.png"/><Relationship Id="rId5" Type="http://schemas.openxmlformats.org/officeDocument/2006/relationships/image" Target="../media/image3.png"/><Relationship Id="rId15" Type="http://schemas.openxmlformats.org/officeDocument/2006/relationships/slide" Target="slide19.xml"/><Relationship Id="rId23" Type="http://schemas.openxmlformats.org/officeDocument/2006/relationships/image" Target="../media/image6.png"/><Relationship Id="rId10" Type="http://schemas.openxmlformats.org/officeDocument/2006/relationships/slide" Target="slide7.xml"/><Relationship Id="rId19" Type="http://schemas.openxmlformats.org/officeDocument/2006/relationships/slide" Target="slide24.xml"/><Relationship Id="rId4" Type="http://schemas.openxmlformats.org/officeDocument/2006/relationships/notesSlide" Target="../notesSlides/notesSlide18.xml"/><Relationship Id="rId9" Type="http://schemas.openxmlformats.org/officeDocument/2006/relationships/slide" Target="slide13.xml"/><Relationship Id="rId14" Type="http://schemas.openxmlformats.org/officeDocument/2006/relationships/slide" Target="slide2.xml"/><Relationship Id="rId22"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9.xml"/><Relationship Id="rId18" Type="http://schemas.openxmlformats.org/officeDocument/2006/relationships/slide" Target="slide24.xml"/><Relationship Id="rId3" Type="http://schemas.openxmlformats.org/officeDocument/2006/relationships/slideLayout" Target="../slideLayouts/slideLayout10.xml"/><Relationship Id="rId21" Type="http://schemas.openxmlformats.org/officeDocument/2006/relationships/image" Target="../media/image10.png"/><Relationship Id="rId7" Type="http://schemas.openxmlformats.org/officeDocument/2006/relationships/slide" Target="slide6.xml"/><Relationship Id="rId12" Type="http://schemas.openxmlformats.org/officeDocument/2006/relationships/slide" Target="slide20.xml"/><Relationship Id="rId17" Type="http://schemas.openxmlformats.org/officeDocument/2006/relationships/image" Target="../media/image12.png"/><Relationship Id="rId2" Type="http://schemas.openxmlformats.org/officeDocument/2006/relationships/tags" Target="../tags/tag49.xml"/><Relationship Id="rId16" Type="http://schemas.openxmlformats.org/officeDocument/2006/relationships/image" Target="../media/image11.png"/><Relationship Id="rId20" Type="http://schemas.openxmlformats.org/officeDocument/2006/relationships/slide" Target="slide25.xml"/><Relationship Id="rId1" Type="http://schemas.openxmlformats.org/officeDocument/2006/relationships/tags" Target="../tags/tag48.xml"/><Relationship Id="rId6" Type="http://schemas.openxmlformats.org/officeDocument/2006/relationships/image" Target="../media/image4.png"/><Relationship Id="rId11" Type="http://schemas.openxmlformats.org/officeDocument/2006/relationships/slide" Target="slide16.xml"/><Relationship Id="rId5" Type="http://schemas.openxmlformats.org/officeDocument/2006/relationships/image" Target="../media/image3.png"/><Relationship Id="rId15" Type="http://schemas.openxmlformats.org/officeDocument/2006/relationships/slide" Target="slide18.xml"/><Relationship Id="rId23" Type="http://schemas.openxmlformats.org/officeDocument/2006/relationships/image" Target="../media/image16.png"/><Relationship Id="rId10" Type="http://schemas.openxmlformats.org/officeDocument/2006/relationships/slide" Target="slide7.xml"/><Relationship Id="rId19" Type="http://schemas.openxmlformats.org/officeDocument/2006/relationships/slide" Target="slide23.xml"/><Relationship Id="rId4" Type="http://schemas.openxmlformats.org/officeDocument/2006/relationships/notesSlide" Target="../notesSlides/notesSlide19.xml"/><Relationship Id="rId9" Type="http://schemas.openxmlformats.org/officeDocument/2006/relationships/slide" Target="slide13.xml"/><Relationship Id="rId14" Type="http://schemas.openxmlformats.org/officeDocument/2006/relationships/slide" Target="slide2.xml"/><Relationship Id="rId22"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25.xml"/><Relationship Id="rId18" Type="http://schemas.openxmlformats.org/officeDocument/2006/relationships/slide" Target="slide6.xml"/><Relationship Id="rId26" Type="http://schemas.openxmlformats.org/officeDocument/2006/relationships/image" Target="../media/image6.png"/><Relationship Id="rId3" Type="http://schemas.openxmlformats.org/officeDocument/2006/relationships/image" Target="../media/image5.png"/><Relationship Id="rId21" Type="http://schemas.openxmlformats.org/officeDocument/2006/relationships/slide" Target="slide18.xml"/><Relationship Id="rId7" Type="http://schemas.openxmlformats.org/officeDocument/2006/relationships/image" Target="../media/image13.emf"/><Relationship Id="rId12" Type="http://schemas.openxmlformats.org/officeDocument/2006/relationships/slide" Target="slide23.xml"/><Relationship Id="rId17" Type="http://schemas.openxmlformats.org/officeDocument/2006/relationships/slide" Target="slide5.xml"/><Relationship Id="rId25" Type="http://schemas.openxmlformats.org/officeDocument/2006/relationships/slide" Target="slide20.xml"/><Relationship Id="rId2" Type="http://schemas.openxmlformats.org/officeDocument/2006/relationships/notesSlide" Target="../notesSlides/notesSlide2.xml"/><Relationship Id="rId16" Type="http://schemas.openxmlformats.org/officeDocument/2006/relationships/slide" Target="slide3.xml"/><Relationship Id="rId20" Type="http://schemas.openxmlformats.org/officeDocument/2006/relationships/slide" Target="slide13.xml"/><Relationship Id="rId29" Type="http://schemas.openxmlformats.org/officeDocument/2006/relationships/image" Target="../media/image9.png"/><Relationship Id="rId1" Type="http://schemas.openxmlformats.org/officeDocument/2006/relationships/slideLayout" Target="../slideLayouts/slideLayout10.xml"/><Relationship Id="rId6" Type="http://schemas.openxmlformats.org/officeDocument/2006/relationships/image" Target="../media/image4.png"/><Relationship Id="rId11" Type="http://schemas.openxmlformats.org/officeDocument/2006/relationships/slide" Target="slide24.xml"/><Relationship Id="rId24" Type="http://schemas.openxmlformats.org/officeDocument/2006/relationships/slide" Target="slide16.xml"/><Relationship Id="rId5" Type="http://schemas.openxmlformats.org/officeDocument/2006/relationships/slide" Target="slide2.xml"/><Relationship Id="rId15" Type="http://schemas.openxmlformats.org/officeDocument/2006/relationships/slide" Target="slide4.xml"/><Relationship Id="rId23" Type="http://schemas.openxmlformats.org/officeDocument/2006/relationships/slide" Target="slide15.xml"/><Relationship Id="rId28" Type="http://schemas.openxmlformats.org/officeDocument/2006/relationships/image" Target="../media/image8.png"/><Relationship Id="rId10" Type="http://schemas.openxmlformats.org/officeDocument/2006/relationships/image" Target="../media/image12.png"/><Relationship Id="rId19" Type="http://schemas.openxmlformats.org/officeDocument/2006/relationships/slide" Target="slide9.xml"/><Relationship Id="rId31" Type="http://schemas.openxmlformats.org/officeDocument/2006/relationships/image" Target="../media/image15.png"/><Relationship Id="rId4" Type="http://schemas.openxmlformats.org/officeDocument/2006/relationships/image" Target="../media/image3.png"/><Relationship Id="rId9" Type="http://schemas.openxmlformats.org/officeDocument/2006/relationships/image" Target="../media/image11.png"/><Relationship Id="rId14" Type="http://schemas.openxmlformats.org/officeDocument/2006/relationships/image" Target="../media/image10.png"/><Relationship Id="rId22" Type="http://schemas.openxmlformats.org/officeDocument/2006/relationships/slide" Target="slide7.xml"/><Relationship Id="rId27" Type="http://schemas.openxmlformats.org/officeDocument/2006/relationships/image" Target="../media/image7.png"/><Relationship Id="rId30" Type="http://schemas.openxmlformats.org/officeDocument/2006/relationships/image" Target="../media/image14.png"/></Relationships>
</file>

<file path=ppt/slides/_rels/slide20.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7.xml"/><Relationship Id="rId18" Type="http://schemas.openxmlformats.org/officeDocument/2006/relationships/slide" Target="slide21.xml"/><Relationship Id="rId26" Type="http://schemas.openxmlformats.org/officeDocument/2006/relationships/image" Target="../media/image10.png"/><Relationship Id="rId3" Type="http://schemas.openxmlformats.org/officeDocument/2006/relationships/tags" Target="../tags/tag52.xml"/><Relationship Id="rId21" Type="http://schemas.openxmlformats.org/officeDocument/2006/relationships/image" Target="../media/image11.png"/><Relationship Id="rId7" Type="http://schemas.openxmlformats.org/officeDocument/2006/relationships/image" Target="../media/image3.png"/><Relationship Id="rId12" Type="http://schemas.openxmlformats.org/officeDocument/2006/relationships/slide" Target="slide13.xml"/><Relationship Id="rId17" Type="http://schemas.openxmlformats.org/officeDocument/2006/relationships/slide" Target="slide20.xml"/><Relationship Id="rId25" Type="http://schemas.openxmlformats.org/officeDocument/2006/relationships/slide" Target="slide25.xml"/><Relationship Id="rId2" Type="http://schemas.openxmlformats.org/officeDocument/2006/relationships/tags" Target="../tags/tag51.xml"/><Relationship Id="rId16" Type="http://schemas.openxmlformats.org/officeDocument/2006/relationships/slide" Target="slide2.xml"/><Relationship Id="rId20" Type="http://schemas.openxmlformats.org/officeDocument/2006/relationships/image" Target="../media/image5.png"/><Relationship Id="rId1" Type="http://schemas.openxmlformats.org/officeDocument/2006/relationships/tags" Target="../tags/tag50.xml"/><Relationship Id="rId6" Type="http://schemas.openxmlformats.org/officeDocument/2006/relationships/notesSlide" Target="../notesSlides/notesSlide20.xml"/><Relationship Id="rId11" Type="http://schemas.openxmlformats.org/officeDocument/2006/relationships/slide" Target="slide9.xml"/><Relationship Id="rId24" Type="http://schemas.openxmlformats.org/officeDocument/2006/relationships/slide" Target="slide23.xml"/><Relationship Id="rId5" Type="http://schemas.openxmlformats.org/officeDocument/2006/relationships/slideLayout" Target="../slideLayouts/slideLayout10.xml"/><Relationship Id="rId15" Type="http://schemas.openxmlformats.org/officeDocument/2006/relationships/slide" Target="slide16.xml"/><Relationship Id="rId23" Type="http://schemas.openxmlformats.org/officeDocument/2006/relationships/slide" Target="slide24.xml"/><Relationship Id="rId10" Type="http://schemas.openxmlformats.org/officeDocument/2006/relationships/slide" Target="slide6.xml"/><Relationship Id="rId19" Type="http://schemas.openxmlformats.org/officeDocument/2006/relationships/slide" Target="slide22.xml"/><Relationship Id="rId4" Type="http://schemas.openxmlformats.org/officeDocument/2006/relationships/tags" Target="../tags/tag53.xml"/><Relationship Id="rId9" Type="http://schemas.openxmlformats.org/officeDocument/2006/relationships/image" Target="../media/image4.png"/><Relationship Id="rId14" Type="http://schemas.openxmlformats.org/officeDocument/2006/relationships/slide" Target="slide15.xml"/><Relationship Id="rId22" Type="http://schemas.openxmlformats.org/officeDocument/2006/relationships/image" Target="../media/image12.png"/><Relationship Id="rId27"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13.xml"/><Relationship Id="rId18" Type="http://schemas.openxmlformats.org/officeDocument/2006/relationships/slide" Target="slide20.xml"/><Relationship Id="rId26" Type="http://schemas.openxmlformats.org/officeDocument/2006/relationships/image" Target="../media/image16.png"/><Relationship Id="rId3" Type="http://schemas.openxmlformats.org/officeDocument/2006/relationships/tags" Target="../tags/tag56.xml"/><Relationship Id="rId21" Type="http://schemas.openxmlformats.org/officeDocument/2006/relationships/slide" Target="slide24.xml"/><Relationship Id="rId7" Type="http://schemas.openxmlformats.org/officeDocument/2006/relationships/image" Target="../media/image3.png"/><Relationship Id="rId12" Type="http://schemas.openxmlformats.org/officeDocument/2006/relationships/slide" Target="slide9.xml"/><Relationship Id="rId17" Type="http://schemas.openxmlformats.org/officeDocument/2006/relationships/slide" Target="slide22.xml"/><Relationship Id="rId25" Type="http://schemas.openxmlformats.org/officeDocument/2006/relationships/image" Target="../media/image5.png"/><Relationship Id="rId2" Type="http://schemas.openxmlformats.org/officeDocument/2006/relationships/tags" Target="../tags/tag55.xml"/><Relationship Id="rId16" Type="http://schemas.openxmlformats.org/officeDocument/2006/relationships/slide" Target="slide21.xml"/><Relationship Id="rId20" Type="http://schemas.openxmlformats.org/officeDocument/2006/relationships/image" Target="../media/image12.png"/><Relationship Id="rId1" Type="http://schemas.openxmlformats.org/officeDocument/2006/relationships/tags" Target="../tags/tag54.xml"/><Relationship Id="rId6" Type="http://schemas.openxmlformats.org/officeDocument/2006/relationships/notesSlide" Target="../notesSlides/notesSlide21.xml"/><Relationship Id="rId11" Type="http://schemas.openxmlformats.org/officeDocument/2006/relationships/slide" Target="slide6.xml"/><Relationship Id="rId24" Type="http://schemas.openxmlformats.org/officeDocument/2006/relationships/image" Target="../media/image10.png"/><Relationship Id="rId5" Type="http://schemas.openxmlformats.org/officeDocument/2006/relationships/slideLayout" Target="../slideLayouts/slideLayout10.xml"/><Relationship Id="rId15" Type="http://schemas.openxmlformats.org/officeDocument/2006/relationships/slide" Target="slide2.xml"/><Relationship Id="rId23" Type="http://schemas.openxmlformats.org/officeDocument/2006/relationships/slide" Target="slide25.xml"/><Relationship Id="rId10" Type="http://schemas.openxmlformats.org/officeDocument/2006/relationships/image" Target="../media/image4.png"/><Relationship Id="rId19" Type="http://schemas.openxmlformats.org/officeDocument/2006/relationships/image" Target="../media/image11.png"/><Relationship Id="rId4" Type="http://schemas.openxmlformats.org/officeDocument/2006/relationships/tags" Target="../tags/tag57.xml"/><Relationship Id="rId9" Type="http://schemas.openxmlformats.org/officeDocument/2006/relationships/slide" Target="slide15.xml"/><Relationship Id="rId14" Type="http://schemas.openxmlformats.org/officeDocument/2006/relationships/slide" Target="slide7.xml"/><Relationship Id="rId22" Type="http://schemas.openxmlformats.org/officeDocument/2006/relationships/slide" Target="slide23.xml"/></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9.xml"/><Relationship Id="rId18" Type="http://schemas.openxmlformats.org/officeDocument/2006/relationships/slide" Target="slide22.xml"/><Relationship Id="rId26" Type="http://schemas.openxmlformats.org/officeDocument/2006/relationships/image" Target="../media/image10.png"/><Relationship Id="rId3" Type="http://schemas.openxmlformats.org/officeDocument/2006/relationships/tags" Target="../tags/tag60.xml"/><Relationship Id="rId21" Type="http://schemas.openxmlformats.org/officeDocument/2006/relationships/image" Target="../media/image11.png"/><Relationship Id="rId7" Type="http://schemas.openxmlformats.org/officeDocument/2006/relationships/image" Target="../media/image5.png"/><Relationship Id="rId12" Type="http://schemas.openxmlformats.org/officeDocument/2006/relationships/slide" Target="slide6.xml"/><Relationship Id="rId17" Type="http://schemas.openxmlformats.org/officeDocument/2006/relationships/slide" Target="slide2.xml"/><Relationship Id="rId25" Type="http://schemas.openxmlformats.org/officeDocument/2006/relationships/slide" Target="slide25.xml"/><Relationship Id="rId2" Type="http://schemas.openxmlformats.org/officeDocument/2006/relationships/tags" Target="../tags/tag59.xml"/><Relationship Id="rId16" Type="http://schemas.openxmlformats.org/officeDocument/2006/relationships/slide" Target="slide15.xml"/><Relationship Id="rId20" Type="http://schemas.openxmlformats.org/officeDocument/2006/relationships/slide" Target="slide20.xml"/><Relationship Id="rId1" Type="http://schemas.openxmlformats.org/officeDocument/2006/relationships/tags" Target="../tags/tag58.xml"/><Relationship Id="rId6" Type="http://schemas.openxmlformats.org/officeDocument/2006/relationships/notesSlide" Target="../notesSlides/notesSlide22.xml"/><Relationship Id="rId11" Type="http://schemas.openxmlformats.org/officeDocument/2006/relationships/image" Target="../media/image4.png"/><Relationship Id="rId24" Type="http://schemas.openxmlformats.org/officeDocument/2006/relationships/slide" Target="slide23.xml"/><Relationship Id="rId5" Type="http://schemas.openxmlformats.org/officeDocument/2006/relationships/slideLayout" Target="../slideLayouts/slideLayout10.xml"/><Relationship Id="rId15" Type="http://schemas.openxmlformats.org/officeDocument/2006/relationships/slide" Target="slide7.xml"/><Relationship Id="rId23" Type="http://schemas.openxmlformats.org/officeDocument/2006/relationships/slide" Target="slide24.xml"/><Relationship Id="rId10" Type="http://schemas.openxmlformats.org/officeDocument/2006/relationships/slide" Target="slide16.xml"/><Relationship Id="rId19" Type="http://schemas.openxmlformats.org/officeDocument/2006/relationships/slide" Target="slide21.xml"/><Relationship Id="rId4" Type="http://schemas.openxmlformats.org/officeDocument/2006/relationships/tags" Target="../tags/tag61.xml"/><Relationship Id="rId9" Type="http://schemas.openxmlformats.org/officeDocument/2006/relationships/slide" Target="slide18.xml"/><Relationship Id="rId14" Type="http://schemas.openxmlformats.org/officeDocument/2006/relationships/slide" Target="slide13.xml"/><Relationship Id="rId22" Type="http://schemas.openxmlformats.org/officeDocument/2006/relationships/image" Target="../media/image12.png"/><Relationship Id="rId27"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notesSlide" Target="../notesSlides/notesSlide23.xml"/><Relationship Id="rId18" Type="http://schemas.openxmlformats.org/officeDocument/2006/relationships/image" Target="../media/image12.png"/><Relationship Id="rId3" Type="http://schemas.openxmlformats.org/officeDocument/2006/relationships/tags" Target="../tags/tag64.xml"/><Relationship Id="rId21" Type="http://schemas.openxmlformats.org/officeDocument/2006/relationships/image" Target="../media/image20.png"/><Relationship Id="rId7" Type="http://schemas.openxmlformats.org/officeDocument/2006/relationships/tags" Target="../tags/tag68.xml"/><Relationship Id="rId12" Type="http://schemas.openxmlformats.org/officeDocument/2006/relationships/slideLayout" Target="../slideLayouts/slideLayout10.xml"/><Relationship Id="rId17" Type="http://schemas.openxmlformats.org/officeDocument/2006/relationships/image" Target="../media/image19.png"/><Relationship Id="rId2" Type="http://schemas.openxmlformats.org/officeDocument/2006/relationships/tags" Target="../tags/tag63.xml"/><Relationship Id="rId16" Type="http://schemas.openxmlformats.org/officeDocument/2006/relationships/image" Target="../media/image18.png"/><Relationship Id="rId20" Type="http://schemas.openxmlformats.org/officeDocument/2006/relationships/slide" Target="slide1.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image" Target="../media/image17.png"/><Relationship Id="rId10" Type="http://schemas.openxmlformats.org/officeDocument/2006/relationships/tags" Target="../tags/tag71.xml"/><Relationship Id="rId19" Type="http://schemas.openxmlformats.org/officeDocument/2006/relationships/slide" Target="slide24.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image" Target="../media/image3.png"/><Relationship Id="rId22" Type="http://schemas.openxmlformats.org/officeDocument/2006/relationships/slide" Target="slide25.xml"/></Relationships>
</file>

<file path=ppt/slides/_rels/slide24.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6.xml"/><Relationship Id="rId18" Type="http://schemas.openxmlformats.org/officeDocument/2006/relationships/image" Target="../media/image19.png"/><Relationship Id="rId3" Type="http://schemas.openxmlformats.org/officeDocument/2006/relationships/image" Target="../media/image3.png"/><Relationship Id="rId21" Type="http://schemas.openxmlformats.org/officeDocument/2006/relationships/image" Target="../media/image23.png"/><Relationship Id="rId7" Type="http://schemas.openxmlformats.org/officeDocument/2006/relationships/image" Target="../media/image22.png"/><Relationship Id="rId12" Type="http://schemas.openxmlformats.org/officeDocument/2006/relationships/slide" Target="slide9.xml"/><Relationship Id="rId17" Type="http://schemas.openxmlformats.org/officeDocument/2006/relationships/slide" Target="slide5.xml"/><Relationship Id="rId2" Type="http://schemas.openxmlformats.org/officeDocument/2006/relationships/notesSlide" Target="../notesSlides/notesSlide24.xml"/><Relationship Id="rId16" Type="http://schemas.openxmlformats.org/officeDocument/2006/relationships/slide" Target="slide3.xml"/><Relationship Id="rId20" Type="http://schemas.openxmlformats.org/officeDocument/2006/relationships/slide" Target="slide23.xml"/><Relationship Id="rId1" Type="http://schemas.openxmlformats.org/officeDocument/2006/relationships/slideLayout" Target="../slideLayouts/slideLayout10.xml"/><Relationship Id="rId6" Type="http://schemas.openxmlformats.org/officeDocument/2006/relationships/slide" Target="slide24.xml"/><Relationship Id="rId11" Type="http://schemas.openxmlformats.org/officeDocument/2006/relationships/slide" Target="slide20.xml"/><Relationship Id="rId5" Type="http://schemas.openxmlformats.org/officeDocument/2006/relationships/image" Target="../media/image21.png"/><Relationship Id="rId15" Type="http://schemas.openxmlformats.org/officeDocument/2006/relationships/slide" Target="slide13.xml"/><Relationship Id="rId10" Type="http://schemas.openxmlformats.org/officeDocument/2006/relationships/slide" Target="slide18.xml"/><Relationship Id="rId19" Type="http://schemas.openxmlformats.org/officeDocument/2006/relationships/image" Target="../media/image11.png"/><Relationship Id="rId4" Type="http://schemas.openxmlformats.org/officeDocument/2006/relationships/slide" Target="slide1.xml"/><Relationship Id="rId9" Type="http://schemas.openxmlformats.org/officeDocument/2006/relationships/slide" Target="slide16.xml"/><Relationship Id="rId14" Type="http://schemas.openxmlformats.org/officeDocument/2006/relationships/slide" Target="slide15.xml"/><Relationship Id="rId22" Type="http://schemas.openxmlformats.org/officeDocument/2006/relationships/slide" Target="slide25.xml"/></Relationships>
</file>

<file path=ppt/slides/_rels/slide2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slide" Target="slide1.xml"/><Relationship Id="rId18" Type="http://schemas.openxmlformats.org/officeDocument/2006/relationships/image" Target="../media/image28.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4.png"/><Relationship Id="rId12" Type="http://schemas.openxmlformats.org/officeDocument/2006/relationships/image" Target="../media/image11.png"/><Relationship Id="rId17" Type="http://schemas.openxmlformats.org/officeDocument/2006/relationships/image" Target="../media/image27.png"/><Relationship Id="rId2" Type="http://schemas.openxmlformats.org/officeDocument/2006/relationships/notesSlide" Target="../notesSlides/notesSlide25.xml"/><Relationship Id="rId16" Type="http://schemas.openxmlformats.org/officeDocument/2006/relationships/slide" Target="slide24.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9.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12.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6.png"/><Relationship Id="rId14" Type="http://schemas.openxmlformats.org/officeDocument/2006/relationships/slide" Target="slide23.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7.xml"/><Relationship Id="rId18" Type="http://schemas.openxmlformats.org/officeDocument/2006/relationships/image" Target="../media/image16.png"/><Relationship Id="rId3" Type="http://schemas.openxmlformats.org/officeDocument/2006/relationships/tags" Target="../tags/tag3.xml"/><Relationship Id="rId21" Type="http://schemas.openxmlformats.org/officeDocument/2006/relationships/slide" Target="slide24.xml"/><Relationship Id="rId7" Type="http://schemas.openxmlformats.org/officeDocument/2006/relationships/notesSlide" Target="../notesSlides/notesSlide3.xml"/><Relationship Id="rId12" Type="http://schemas.openxmlformats.org/officeDocument/2006/relationships/slide" Target="slide6.xml"/><Relationship Id="rId17" Type="http://schemas.openxmlformats.org/officeDocument/2006/relationships/slide" Target="slide9.xml"/><Relationship Id="rId2" Type="http://schemas.openxmlformats.org/officeDocument/2006/relationships/tags" Target="../tags/tag2.xml"/><Relationship Id="rId16" Type="http://schemas.openxmlformats.org/officeDocument/2006/relationships/image" Target="../media/image8.png"/><Relationship Id="rId20" Type="http://schemas.openxmlformats.org/officeDocument/2006/relationships/image" Target="../media/image12.png"/><Relationship Id="rId1" Type="http://schemas.openxmlformats.org/officeDocument/2006/relationships/tags" Target="../tags/tag1.xml"/><Relationship Id="rId6" Type="http://schemas.openxmlformats.org/officeDocument/2006/relationships/slideLayout" Target="../slideLayouts/slideLayout10.xml"/><Relationship Id="rId11" Type="http://schemas.openxmlformats.org/officeDocument/2006/relationships/slide" Target="slide5.xml"/><Relationship Id="rId24" Type="http://schemas.openxmlformats.org/officeDocument/2006/relationships/image" Target="../media/image10.png"/><Relationship Id="rId5" Type="http://schemas.openxmlformats.org/officeDocument/2006/relationships/tags" Target="../tags/tag5.xml"/><Relationship Id="rId15" Type="http://schemas.openxmlformats.org/officeDocument/2006/relationships/slide" Target="slide3.xml"/><Relationship Id="rId23" Type="http://schemas.openxmlformats.org/officeDocument/2006/relationships/slide" Target="slide25.xml"/><Relationship Id="rId10" Type="http://schemas.openxmlformats.org/officeDocument/2006/relationships/slide" Target="slide4.xml"/><Relationship Id="rId19" Type="http://schemas.openxmlformats.org/officeDocument/2006/relationships/image" Target="../media/image11.png"/><Relationship Id="rId4" Type="http://schemas.openxmlformats.org/officeDocument/2006/relationships/tags" Target="../tags/tag4.xml"/><Relationship Id="rId9" Type="http://schemas.openxmlformats.org/officeDocument/2006/relationships/image" Target="../media/image4.png"/><Relationship Id="rId14" Type="http://schemas.openxmlformats.org/officeDocument/2006/relationships/slide" Target="slide2.xml"/><Relationship Id="rId22" Type="http://schemas.openxmlformats.org/officeDocument/2006/relationships/slide" Target="slide23.xml"/></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7.xml"/><Relationship Id="rId18" Type="http://schemas.openxmlformats.org/officeDocument/2006/relationships/slide" Target="slide4.xml"/><Relationship Id="rId26" Type="http://schemas.openxmlformats.org/officeDocument/2006/relationships/image" Target="../media/image10.png"/><Relationship Id="rId3" Type="http://schemas.openxmlformats.org/officeDocument/2006/relationships/slideLayout" Target="../slideLayouts/slideLayout10.xml"/><Relationship Id="rId21" Type="http://schemas.openxmlformats.org/officeDocument/2006/relationships/image" Target="../media/image11.png"/><Relationship Id="rId7" Type="http://schemas.openxmlformats.org/officeDocument/2006/relationships/slide" Target="slide3.xml"/><Relationship Id="rId12" Type="http://schemas.openxmlformats.org/officeDocument/2006/relationships/slide" Target="slide18.xml"/><Relationship Id="rId17" Type="http://schemas.openxmlformats.org/officeDocument/2006/relationships/slide" Target="slide2.xml"/><Relationship Id="rId25" Type="http://schemas.openxmlformats.org/officeDocument/2006/relationships/slide" Target="slide25.xml"/><Relationship Id="rId2" Type="http://schemas.openxmlformats.org/officeDocument/2006/relationships/tags" Target="../tags/tag7.xml"/><Relationship Id="rId16" Type="http://schemas.openxmlformats.org/officeDocument/2006/relationships/slide" Target="slide20.xml"/><Relationship Id="rId20" Type="http://schemas.openxmlformats.org/officeDocument/2006/relationships/image" Target="../media/image8.png"/><Relationship Id="rId1" Type="http://schemas.openxmlformats.org/officeDocument/2006/relationships/tags" Target="../tags/tag6.xml"/><Relationship Id="rId6" Type="http://schemas.openxmlformats.org/officeDocument/2006/relationships/image" Target="../media/image4.png"/><Relationship Id="rId11" Type="http://schemas.openxmlformats.org/officeDocument/2006/relationships/slide" Target="slide13.xml"/><Relationship Id="rId24" Type="http://schemas.openxmlformats.org/officeDocument/2006/relationships/slide" Target="slide23.xml"/><Relationship Id="rId5" Type="http://schemas.openxmlformats.org/officeDocument/2006/relationships/image" Target="../media/image3.png"/><Relationship Id="rId15" Type="http://schemas.openxmlformats.org/officeDocument/2006/relationships/slide" Target="slide16.xml"/><Relationship Id="rId23" Type="http://schemas.openxmlformats.org/officeDocument/2006/relationships/slide" Target="slide24.xml"/><Relationship Id="rId10" Type="http://schemas.openxmlformats.org/officeDocument/2006/relationships/slide" Target="slide9.xml"/><Relationship Id="rId19" Type="http://schemas.openxmlformats.org/officeDocument/2006/relationships/image" Target="../media/image9.png"/><Relationship Id="rId4" Type="http://schemas.openxmlformats.org/officeDocument/2006/relationships/notesSlide" Target="../notesSlides/notesSlide4.xml"/><Relationship Id="rId9" Type="http://schemas.openxmlformats.org/officeDocument/2006/relationships/slide" Target="slide6.xml"/><Relationship Id="rId14" Type="http://schemas.openxmlformats.org/officeDocument/2006/relationships/slide" Target="slide15.xml"/><Relationship Id="rId22" Type="http://schemas.openxmlformats.org/officeDocument/2006/relationships/image" Target="../media/image12.png"/><Relationship Id="rId27"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5.xml"/><Relationship Id="rId18" Type="http://schemas.openxmlformats.org/officeDocument/2006/relationships/image" Target="../media/image11.png"/><Relationship Id="rId26" Type="http://schemas.openxmlformats.org/officeDocument/2006/relationships/image" Target="../media/image16.png"/><Relationship Id="rId3" Type="http://schemas.openxmlformats.org/officeDocument/2006/relationships/notesSlide" Target="../notesSlides/notesSlide5.xml"/><Relationship Id="rId21" Type="http://schemas.openxmlformats.org/officeDocument/2006/relationships/slide" Target="slide23.xml"/><Relationship Id="rId7" Type="http://schemas.openxmlformats.org/officeDocument/2006/relationships/slide" Target="slide3.xml"/><Relationship Id="rId12" Type="http://schemas.openxmlformats.org/officeDocument/2006/relationships/slide" Target="slide7.xml"/><Relationship Id="rId17" Type="http://schemas.openxmlformats.org/officeDocument/2006/relationships/slide" Target="slide5.xml"/><Relationship Id="rId25" Type="http://schemas.openxmlformats.org/officeDocument/2006/relationships/image" Target="../media/image8.png"/><Relationship Id="rId2" Type="http://schemas.openxmlformats.org/officeDocument/2006/relationships/slideLayout" Target="../slideLayouts/slideLayout10.xml"/><Relationship Id="rId16" Type="http://schemas.openxmlformats.org/officeDocument/2006/relationships/slide" Target="slide2.xml"/><Relationship Id="rId20" Type="http://schemas.openxmlformats.org/officeDocument/2006/relationships/slide" Target="slide24.xml"/><Relationship Id="rId1" Type="http://schemas.openxmlformats.org/officeDocument/2006/relationships/tags" Target="../tags/tag8.xml"/><Relationship Id="rId6" Type="http://schemas.openxmlformats.org/officeDocument/2006/relationships/slide" Target="slide4.xml"/><Relationship Id="rId11" Type="http://schemas.openxmlformats.org/officeDocument/2006/relationships/slide" Target="slide18.xml"/><Relationship Id="rId24" Type="http://schemas.openxmlformats.org/officeDocument/2006/relationships/image" Target="../media/image9.png"/><Relationship Id="rId5" Type="http://schemas.openxmlformats.org/officeDocument/2006/relationships/image" Target="../media/image4.png"/><Relationship Id="rId15" Type="http://schemas.openxmlformats.org/officeDocument/2006/relationships/slide" Target="slide20.xml"/><Relationship Id="rId23" Type="http://schemas.openxmlformats.org/officeDocument/2006/relationships/image" Target="../media/image10.png"/><Relationship Id="rId10" Type="http://schemas.openxmlformats.org/officeDocument/2006/relationships/slide" Target="slide13.xml"/><Relationship Id="rId19"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slide" Target="slide9.xml"/><Relationship Id="rId14" Type="http://schemas.openxmlformats.org/officeDocument/2006/relationships/slide" Target="slide16.xml"/><Relationship Id="rId22" Type="http://schemas.openxmlformats.org/officeDocument/2006/relationships/slide" Target="slide25.xml"/></Relationships>
</file>

<file path=ppt/slides/_rels/slide6.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18.xml"/><Relationship Id="rId18" Type="http://schemas.openxmlformats.org/officeDocument/2006/relationships/image" Target="../media/image11.png"/><Relationship Id="rId3" Type="http://schemas.openxmlformats.org/officeDocument/2006/relationships/tags" Target="../tags/tag11.xml"/><Relationship Id="rId21" Type="http://schemas.openxmlformats.org/officeDocument/2006/relationships/slide" Target="slide23.xml"/><Relationship Id="rId7" Type="http://schemas.openxmlformats.org/officeDocument/2006/relationships/slide" Target="slide7.xml"/><Relationship Id="rId12" Type="http://schemas.openxmlformats.org/officeDocument/2006/relationships/slide" Target="slide13.xml"/><Relationship Id="rId17" Type="http://schemas.openxmlformats.org/officeDocument/2006/relationships/image" Target="../media/image7.png"/><Relationship Id="rId2" Type="http://schemas.openxmlformats.org/officeDocument/2006/relationships/tags" Target="../tags/tag10.xml"/><Relationship Id="rId16" Type="http://schemas.openxmlformats.org/officeDocument/2006/relationships/slide" Target="slide20.xml"/><Relationship Id="rId20" Type="http://schemas.openxmlformats.org/officeDocument/2006/relationships/slide" Target="slide24.xml"/><Relationship Id="rId1" Type="http://schemas.openxmlformats.org/officeDocument/2006/relationships/tags" Target="../tags/tag9.xml"/><Relationship Id="rId6" Type="http://schemas.openxmlformats.org/officeDocument/2006/relationships/image" Target="../media/image3.png"/><Relationship Id="rId11" Type="http://schemas.openxmlformats.org/officeDocument/2006/relationships/slide" Target="slide9.xml"/><Relationship Id="rId24" Type="http://schemas.openxmlformats.org/officeDocument/2006/relationships/image" Target="../media/image16.png"/><Relationship Id="rId5" Type="http://schemas.openxmlformats.org/officeDocument/2006/relationships/notesSlide" Target="../notesSlides/notesSlide6.xml"/><Relationship Id="rId15" Type="http://schemas.openxmlformats.org/officeDocument/2006/relationships/slide" Target="slide16.xml"/><Relationship Id="rId23" Type="http://schemas.openxmlformats.org/officeDocument/2006/relationships/image" Target="../media/image10.png"/><Relationship Id="rId10" Type="http://schemas.openxmlformats.org/officeDocument/2006/relationships/image" Target="../media/image4.png"/><Relationship Id="rId19" Type="http://schemas.openxmlformats.org/officeDocument/2006/relationships/image" Target="../media/image12.png"/><Relationship Id="rId4" Type="http://schemas.openxmlformats.org/officeDocument/2006/relationships/slideLayout" Target="../slideLayouts/slideLayout10.xml"/><Relationship Id="rId9" Type="http://schemas.openxmlformats.org/officeDocument/2006/relationships/slide" Target="slide6.xml"/><Relationship Id="rId14" Type="http://schemas.openxmlformats.org/officeDocument/2006/relationships/slide" Target="slide15.xml"/><Relationship Id="rId22" Type="http://schemas.openxmlformats.org/officeDocument/2006/relationships/slide" Target="slide25.xml"/></Relationships>
</file>

<file path=ppt/slides/_rels/slide7.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3.xml"/><Relationship Id="rId18" Type="http://schemas.openxmlformats.org/officeDocument/2006/relationships/image" Target="../media/image11.png"/><Relationship Id="rId3" Type="http://schemas.openxmlformats.org/officeDocument/2006/relationships/tags" Target="../tags/tag14.xml"/><Relationship Id="rId21" Type="http://schemas.openxmlformats.org/officeDocument/2006/relationships/slide" Target="slide23.xml"/><Relationship Id="rId7" Type="http://schemas.openxmlformats.org/officeDocument/2006/relationships/image" Target="../media/image4.png"/><Relationship Id="rId12" Type="http://schemas.openxmlformats.org/officeDocument/2006/relationships/slide" Target="slide9.xml"/><Relationship Id="rId17" Type="http://schemas.openxmlformats.org/officeDocument/2006/relationships/slide" Target="slide8.xml"/><Relationship Id="rId2" Type="http://schemas.openxmlformats.org/officeDocument/2006/relationships/tags" Target="../tags/tag13.xml"/><Relationship Id="rId16" Type="http://schemas.openxmlformats.org/officeDocument/2006/relationships/slide" Target="slide20.xml"/><Relationship Id="rId20" Type="http://schemas.openxmlformats.org/officeDocument/2006/relationships/slide" Target="slide24.xml"/><Relationship Id="rId1" Type="http://schemas.openxmlformats.org/officeDocument/2006/relationships/tags" Target="../tags/tag12.xml"/><Relationship Id="rId6" Type="http://schemas.openxmlformats.org/officeDocument/2006/relationships/image" Target="../media/image3.png"/><Relationship Id="rId11" Type="http://schemas.openxmlformats.org/officeDocument/2006/relationships/slide" Target="slide6.xml"/><Relationship Id="rId24" Type="http://schemas.openxmlformats.org/officeDocument/2006/relationships/image" Target="../media/image16.png"/><Relationship Id="rId5" Type="http://schemas.openxmlformats.org/officeDocument/2006/relationships/notesSlide" Target="../notesSlides/notesSlide7.xml"/><Relationship Id="rId15" Type="http://schemas.openxmlformats.org/officeDocument/2006/relationships/slide" Target="slide15.xml"/><Relationship Id="rId23" Type="http://schemas.openxmlformats.org/officeDocument/2006/relationships/image" Target="../media/image10.png"/><Relationship Id="rId10" Type="http://schemas.openxmlformats.org/officeDocument/2006/relationships/slide" Target="slide2.xml"/><Relationship Id="rId19" Type="http://schemas.openxmlformats.org/officeDocument/2006/relationships/image" Target="../media/image12.png"/><Relationship Id="rId4" Type="http://schemas.openxmlformats.org/officeDocument/2006/relationships/slideLayout" Target="../slideLayouts/slideLayout10.xml"/><Relationship Id="rId9" Type="http://schemas.openxmlformats.org/officeDocument/2006/relationships/image" Target="../media/image6.png"/><Relationship Id="rId14" Type="http://schemas.openxmlformats.org/officeDocument/2006/relationships/slide" Target="slide18.xml"/><Relationship Id="rId22" Type="http://schemas.openxmlformats.org/officeDocument/2006/relationships/slide" Target="slide25.xml"/></Relationships>
</file>

<file path=ppt/slides/_rels/slide8.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8.xml"/><Relationship Id="rId18" Type="http://schemas.openxmlformats.org/officeDocument/2006/relationships/image" Target="../media/image12.png"/><Relationship Id="rId3" Type="http://schemas.openxmlformats.org/officeDocument/2006/relationships/tags" Target="../tags/tag17.xml"/><Relationship Id="rId21" Type="http://schemas.openxmlformats.org/officeDocument/2006/relationships/slide" Target="slide25.xml"/><Relationship Id="rId7" Type="http://schemas.openxmlformats.org/officeDocument/2006/relationships/image" Target="../media/image4.png"/><Relationship Id="rId12" Type="http://schemas.openxmlformats.org/officeDocument/2006/relationships/slide" Target="slide13.xml"/><Relationship Id="rId17" Type="http://schemas.openxmlformats.org/officeDocument/2006/relationships/image" Target="../media/image11.png"/><Relationship Id="rId2" Type="http://schemas.openxmlformats.org/officeDocument/2006/relationships/tags" Target="../tags/tag16.xml"/><Relationship Id="rId16" Type="http://schemas.openxmlformats.org/officeDocument/2006/relationships/slide" Target="slide8.xml"/><Relationship Id="rId20" Type="http://schemas.openxmlformats.org/officeDocument/2006/relationships/slide" Target="slide23.xml"/><Relationship Id="rId1" Type="http://schemas.openxmlformats.org/officeDocument/2006/relationships/tags" Target="../tags/tag15.xml"/><Relationship Id="rId6" Type="http://schemas.openxmlformats.org/officeDocument/2006/relationships/image" Target="../media/image3.png"/><Relationship Id="rId11" Type="http://schemas.openxmlformats.org/officeDocument/2006/relationships/slide" Target="slide9.xml"/><Relationship Id="rId24" Type="http://schemas.openxmlformats.org/officeDocument/2006/relationships/image" Target="../media/image16.png"/><Relationship Id="rId5" Type="http://schemas.openxmlformats.org/officeDocument/2006/relationships/notesSlide" Target="../notesSlides/notesSlide8.xml"/><Relationship Id="rId15" Type="http://schemas.openxmlformats.org/officeDocument/2006/relationships/slide" Target="slide20.xml"/><Relationship Id="rId23" Type="http://schemas.openxmlformats.org/officeDocument/2006/relationships/image" Target="../media/image6.png"/><Relationship Id="rId10" Type="http://schemas.openxmlformats.org/officeDocument/2006/relationships/slide" Target="slide6.xml"/><Relationship Id="rId19" Type="http://schemas.openxmlformats.org/officeDocument/2006/relationships/slide" Target="slide24.xml"/><Relationship Id="rId4" Type="http://schemas.openxmlformats.org/officeDocument/2006/relationships/slideLayout" Target="../slideLayouts/slideLayout10.xml"/><Relationship Id="rId9" Type="http://schemas.openxmlformats.org/officeDocument/2006/relationships/slide" Target="slide2.xml"/><Relationship Id="rId14" Type="http://schemas.openxmlformats.org/officeDocument/2006/relationships/slide" Target="slide15.xml"/><Relationship Id="rId22"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4.png"/><Relationship Id="rId18" Type="http://schemas.openxmlformats.org/officeDocument/2006/relationships/slide" Target="slide15.xml"/><Relationship Id="rId26" Type="http://schemas.openxmlformats.org/officeDocument/2006/relationships/slide" Target="slide23.xml"/><Relationship Id="rId3" Type="http://schemas.openxmlformats.org/officeDocument/2006/relationships/tags" Target="../tags/tag20.xml"/><Relationship Id="rId21" Type="http://schemas.openxmlformats.org/officeDocument/2006/relationships/slide" Target="slide11.xml"/><Relationship Id="rId7" Type="http://schemas.openxmlformats.org/officeDocument/2006/relationships/notesSlide" Target="../notesSlides/notesSlide9.xml"/><Relationship Id="rId12" Type="http://schemas.openxmlformats.org/officeDocument/2006/relationships/slide" Target="slide10.xml"/><Relationship Id="rId17" Type="http://schemas.openxmlformats.org/officeDocument/2006/relationships/slide" Target="slide7.xml"/><Relationship Id="rId25" Type="http://schemas.openxmlformats.org/officeDocument/2006/relationships/slide" Target="slide24.xml"/><Relationship Id="rId2" Type="http://schemas.openxmlformats.org/officeDocument/2006/relationships/tags" Target="../tags/tag19.xml"/><Relationship Id="rId16" Type="http://schemas.openxmlformats.org/officeDocument/2006/relationships/slide" Target="slide18.xml"/><Relationship Id="rId20" Type="http://schemas.openxmlformats.org/officeDocument/2006/relationships/slide" Target="slide20.xml"/><Relationship Id="rId29" Type="http://schemas.openxmlformats.org/officeDocument/2006/relationships/image" Target="../media/image16.png"/><Relationship Id="rId1" Type="http://schemas.openxmlformats.org/officeDocument/2006/relationships/tags" Target="../tags/tag18.xml"/><Relationship Id="rId6" Type="http://schemas.openxmlformats.org/officeDocument/2006/relationships/slideLayout" Target="../slideLayouts/slideLayout10.xml"/><Relationship Id="rId11" Type="http://schemas.openxmlformats.org/officeDocument/2006/relationships/slide" Target="slide9.xml"/><Relationship Id="rId24" Type="http://schemas.openxmlformats.org/officeDocument/2006/relationships/image" Target="../media/image12.png"/><Relationship Id="rId5" Type="http://schemas.openxmlformats.org/officeDocument/2006/relationships/tags" Target="../tags/tag22.xml"/><Relationship Id="rId15" Type="http://schemas.openxmlformats.org/officeDocument/2006/relationships/slide" Target="slide13.xml"/><Relationship Id="rId23" Type="http://schemas.openxmlformats.org/officeDocument/2006/relationships/image" Target="../media/image11.png"/><Relationship Id="rId28" Type="http://schemas.openxmlformats.org/officeDocument/2006/relationships/image" Target="../media/image10.png"/><Relationship Id="rId10" Type="http://schemas.openxmlformats.org/officeDocument/2006/relationships/slide" Target="slide12.xml"/><Relationship Id="rId19" Type="http://schemas.openxmlformats.org/officeDocument/2006/relationships/slide" Target="slide16.xml"/><Relationship Id="rId4" Type="http://schemas.openxmlformats.org/officeDocument/2006/relationships/tags" Target="../tags/tag21.xml"/><Relationship Id="rId9" Type="http://schemas.openxmlformats.org/officeDocument/2006/relationships/slide" Target="slide2.xml"/><Relationship Id="rId14" Type="http://schemas.openxmlformats.org/officeDocument/2006/relationships/slide" Target="slide6.xml"/><Relationship Id="rId22" Type="http://schemas.openxmlformats.org/officeDocument/2006/relationships/image" Target="../media/image7.png"/><Relationship Id="rId27" Type="http://schemas.openxmlformats.org/officeDocument/2006/relationships/slide" Target="slide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Picture 110"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6" name="TextBox 6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Scenario Overview</a:t>
            </a:r>
          </a:p>
        </p:txBody>
      </p:sp>
      <p:sp>
        <p:nvSpPr>
          <p:cNvPr id="5" name="Chevron 123">
            <a:hlinkClick r:id="rId4" action="ppaction://hlinksldjump"/>
          </p:cNvPr>
          <p:cNvSpPr>
            <a:spLocks noChangeArrowheads="1"/>
          </p:cNvSpPr>
          <p:nvPr/>
        </p:nvSpPr>
        <p:spPr bwMode="auto">
          <a:xfrm>
            <a:off x="1164075"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9" name="Chevron 123">
            <a:hlinkClick r:id="rId5" action="ppaction://hlinksldjump"/>
          </p:cNvPr>
          <p:cNvSpPr>
            <a:spLocks noChangeArrowheads="1"/>
          </p:cNvSpPr>
          <p:nvPr/>
        </p:nvSpPr>
        <p:spPr bwMode="auto">
          <a:xfrm>
            <a:off x="32297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20" name="Freeform 69"/>
          <p:cNvSpPr>
            <a:spLocks noChangeArrowheads="1"/>
          </p:cNvSpPr>
          <p:nvPr/>
        </p:nvSpPr>
        <p:spPr bwMode="auto">
          <a:xfrm>
            <a:off x="1833679" y="28525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a:hlinkClick r:id="rId6" action="ppaction://hlinksldjump"/>
          </p:cNvPr>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6" name="Chevron 123">
            <a:hlinkClick r:id="rId8" action="ppaction://hlinksldjump"/>
          </p:cNvPr>
          <p:cNvSpPr>
            <a:spLocks noChangeArrowheads="1"/>
          </p:cNvSpPr>
          <p:nvPr/>
        </p:nvSpPr>
        <p:spPr bwMode="auto">
          <a:xfrm>
            <a:off x="2007817"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Returning Goods</a:t>
            </a:r>
          </a:p>
        </p:txBody>
      </p:sp>
      <p:sp>
        <p:nvSpPr>
          <p:cNvPr id="77" name="Freeform 69"/>
          <p:cNvSpPr>
            <a:spLocks noChangeArrowheads="1"/>
          </p:cNvSpPr>
          <p:nvPr/>
        </p:nvSpPr>
        <p:spPr bwMode="auto">
          <a:xfrm>
            <a:off x="2674326" y="28525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Chevron 123">
            <a:hlinkClick r:id="rId9" action="ppaction://hlinksldjump"/>
          </p:cNvPr>
          <p:cNvSpPr>
            <a:spLocks noChangeArrowheads="1"/>
          </p:cNvSpPr>
          <p:nvPr/>
        </p:nvSpPr>
        <p:spPr bwMode="auto">
          <a:xfrm>
            <a:off x="2853018"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79" name="Freeform 69"/>
          <p:cNvSpPr>
            <a:spLocks noChangeArrowheads="1"/>
          </p:cNvSpPr>
          <p:nvPr/>
        </p:nvSpPr>
        <p:spPr bwMode="auto">
          <a:xfrm>
            <a:off x="3522622" y="285506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0" name="Chevron 123">
            <a:hlinkClick r:id="rId10" action="ppaction://hlinksldjump"/>
          </p:cNvPr>
          <p:cNvSpPr>
            <a:spLocks noChangeArrowheads="1"/>
          </p:cNvSpPr>
          <p:nvPr/>
        </p:nvSpPr>
        <p:spPr bwMode="auto">
          <a:xfrm>
            <a:off x="3716324"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81" name="Freeform 69"/>
          <p:cNvSpPr>
            <a:spLocks noChangeArrowheads="1"/>
          </p:cNvSpPr>
          <p:nvPr/>
        </p:nvSpPr>
        <p:spPr bwMode="auto">
          <a:xfrm>
            <a:off x="4379578" y="28525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Chevron 123">
            <a:hlinkClick r:id="rId11" action="ppaction://hlinksldjump"/>
          </p:cNvPr>
          <p:cNvSpPr>
            <a:spLocks noChangeArrowheads="1"/>
          </p:cNvSpPr>
          <p:nvPr/>
        </p:nvSpPr>
        <p:spPr bwMode="auto">
          <a:xfrm>
            <a:off x="4560065"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83" name="Freeform 69"/>
          <p:cNvSpPr>
            <a:spLocks noChangeArrowheads="1"/>
          </p:cNvSpPr>
          <p:nvPr/>
        </p:nvSpPr>
        <p:spPr bwMode="auto">
          <a:xfrm>
            <a:off x="5229669" y="28525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Chevron 123">
            <a:hlinkClick r:id="rId12" action="ppaction://hlinksldjump"/>
          </p:cNvPr>
          <p:cNvSpPr>
            <a:spLocks noChangeArrowheads="1"/>
          </p:cNvSpPr>
          <p:nvPr/>
        </p:nvSpPr>
        <p:spPr bwMode="auto">
          <a:xfrm>
            <a:off x="5403806" y="116640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85" name="Freeform 69"/>
          <p:cNvSpPr>
            <a:spLocks noChangeArrowheads="1"/>
          </p:cNvSpPr>
          <p:nvPr/>
        </p:nvSpPr>
        <p:spPr bwMode="auto">
          <a:xfrm>
            <a:off x="6073410" y="19171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13" action="ppaction://hlinksldjump"/>
          </p:cNvPr>
          <p:cNvSpPr>
            <a:spLocks noChangeArrowheads="1"/>
          </p:cNvSpPr>
          <p:nvPr/>
        </p:nvSpPr>
        <p:spPr bwMode="auto">
          <a:xfrm>
            <a:off x="2853016" y="116640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88" name="Freeform 69"/>
          <p:cNvSpPr>
            <a:spLocks noChangeArrowheads="1"/>
          </p:cNvSpPr>
          <p:nvPr/>
        </p:nvSpPr>
        <p:spPr bwMode="auto">
          <a:xfrm>
            <a:off x="3522620" y="19171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Chevron 123">
            <a:hlinkClick r:id="rId14" action="ppaction://hlinksldjump"/>
          </p:cNvPr>
          <p:cNvSpPr>
            <a:spLocks noChangeArrowheads="1"/>
          </p:cNvSpPr>
          <p:nvPr/>
        </p:nvSpPr>
        <p:spPr bwMode="auto">
          <a:xfrm>
            <a:off x="5403806"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90" name="Freeform 69"/>
          <p:cNvSpPr>
            <a:spLocks noChangeArrowheads="1"/>
          </p:cNvSpPr>
          <p:nvPr/>
        </p:nvSpPr>
        <p:spPr bwMode="auto">
          <a:xfrm>
            <a:off x="6073410" y="28525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1" name="Chevron 123">
            <a:hlinkClick r:id="rId15" action="ppaction://hlinksldjump" tooltip="Click here for process details"/>
          </p:cNvPr>
          <p:cNvSpPr>
            <a:spLocks noChangeArrowheads="1"/>
          </p:cNvSpPr>
          <p:nvPr/>
        </p:nvSpPr>
        <p:spPr bwMode="auto">
          <a:xfrm>
            <a:off x="5441476" y="3037245"/>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92" name="Freeform 69"/>
          <p:cNvSpPr>
            <a:spLocks noChangeArrowheads="1"/>
          </p:cNvSpPr>
          <p:nvPr/>
        </p:nvSpPr>
        <p:spPr bwMode="auto">
          <a:xfrm>
            <a:off x="6111080" y="378938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6" action="ppaction://hlinksldjump"/>
          </p:cNvPr>
          <p:cNvSpPr>
            <a:spLocks noChangeArrowheads="1"/>
          </p:cNvSpPr>
          <p:nvPr/>
        </p:nvSpPr>
        <p:spPr bwMode="auto">
          <a:xfrm>
            <a:off x="6256603" y="209643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7" name="Freeform 69"/>
          <p:cNvSpPr>
            <a:spLocks noChangeArrowheads="1"/>
          </p:cNvSpPr>
          <p:nvPr/>
        </p:nvSpPr>
        <p:spPr bwMode="auto">
          <a:xfrm>
            <a:off x="6922166" y="28431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TextBox 66"/>
          <p:cNvSpPr txBox="1">
            <a:spLocks noChangeArrowheads="1"/>
          </p:cNvSpPr>
          <p:nvPr/>
        </p:nvSpPr>
        <p:spPr bwMode="auto">
          <a:xfrm>
            <a:off x="1735138" y="597693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following business roles are involved in this scenario:</a:t>
            </a:r>
          </a:p>
        </p:txBody>
      </p:sp>
      <p:sp>
        <p:nvSpPr>
          <p:cNvPr id="60" name="TextBox 66"/>
          <p:cNvSpPr txBox="1">
            <a:spLocks noChangeArrowheads="1"/>
          </p:cNvSpPr>
          <p:nvPr/>
        </p:nvSpPr>
        <p:spPr bwMode="auto">
          <a:xfrm>
            <a:off x="1735138" y="4406900"/>
            <a:ext cx="7256462" cy="78483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Fixed Asset Management </a:t>
            </a:r>
            <a:r>
              <a:rPr lang="en-US" sz="900" dirty="0"/>
              <a:t>business scenario allows you to manage your fixed asset accounting. It covers the entire life cycle of your fixed assets, from purchasing, including fixed assets under construction, through to asset retirement or sale. The solution enables you to value your fixed assets in parallel, in accordance with local and international valuation principles, tax-based valuation principles, or for statistical or cost-accounting purposes. This ensures continuous compliance with country-specific regulations. Throughout the fixed asset lifecycle the values for depreciation are calculated and posted automatically and provided in various reports. </a:t>
            </a:r>
          </a:p>
        </p:txBody>
      </p:sp>
      <p:sp>
        <p:nvSpPr>
          <p:cNvPr id="68" name="Chevron 79"/>
          <p:cNvSpPr>
            <a:spLocks noChangeArrowheads="1"/>
          </p:cNvSpPr>
          <p:nvPr/>
        </p:nvSpPr>
        <p:spPr bwMode="auto">
          <a:xfrm>
            <a:off x="6998653" y="62976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solidFill>
                  <a:srgbClr val="404040"/>
                </a:solidFill>
              </a:rPr>
              <a:t>Accounts Receivable Accountant</a:t>
            </a:r>
          </a:p>
        </p:txBody>
      </p:sp>
      <p:grpSp>
        <p:nvGrpSpPr>
          <p:cNvPr id="13" name="Group 12"/>
          <p:cNvGrpSpPr/>
          <p:nvPr/>
        </p:nvGrpSpPr>
        <p:grpSpPr>
          <a:xfrm>
            <a:off x="6523990" y="6342063"/>
            <a:ext cx="407988" cy="407987"/>
            <a:chOff x="6523990" y="6342063"/>
            <a:chExt cx="407988" cy="407987"/>
          </a:xfrm>
        </p:grpSpPr>
        <p:pic>
          <p:nvPicPr>
            <p:cNvPr id="70" name="Picture 92" descr="47"/>
            <p:cNvPicPr>
              <a:picLocks noChangeAspect="1" noChangeArrowheads="1"/>
            </p:cNvPicPr>
            <p:nvPr/>
          </p:nvPicPr>
          <p:blipFill>
            <a:blip r:embed="rId17" cstate="print"/>
            <a:srcRect/>
            <a:stretch>
              <a:fillRect/>
            </a:stretch>
          </p:blipFill>
          <p:spPr bwMode="auto">
            <a:xfrm>
              <a:off x="6539865" y="6357938"/>
              <a:ext cx="384175" cy="384175"/>
            </a:xfrm>
            <a:prstGeom prst="rect">
              <a:avLst/>
            </a:prstGeom>
            <a:noFill/>
            <a:ln w="9525">
              <a:noFill/>
              <a:miter lim="800000"/>
              <a:headEnd/>
              <a:tailEnd/>
            </a:ln>
          </p:spPr>
        </p:pic>
        <p:sp>
          <p:nvSpPr>
            <p:cNvPr id="71" name="AutoShape 93"/>
            <p:cNvSpPr>
              <a:spLocks noChangeArrowheads="1"/>
            </p:cNvSpPr>
            <p:nvPr/>
          </p:nvSpPr>
          <p:spPr bwMode="auto">
            <a:xfrm>
              <a:off x="6523990" y="634206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72" name="Chevron 79"/>
          <p:cNvSpPr>
            <a:spLocks noChangeArrowheads="1"/>
          </p:cNvSpPr>
          <p:nvPr/>
        </p:nvSpPr>
        <p:spPr bwMode="auto">
          <a:xfrm>
            <a:off x="5849303" y="631190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solidFill>
                  <a:srgbClr val="404040"/>
                </a:solidFill>
              </a:rPr>
              <a:t>Fixed Asset </a:t>
            </a:r>
          </a:p>
          <a:p>
            <a:pPr>
              <a:buClr>
                <a:schemeClr val="accent1"/>
              </a:buClr>
              <a:buSzPct val="80000"/>
              <a:buFont typeface="Wingdings" pitchFamily="2" charset="2"/>
              <a:buNone/>
            </a:pPr>
            <a:r>
              <a:rPr lang="en-US" sz="700">
                <a:solidFill>
                  <a:srgbClr val="404040"/>
                </a:solidFill>
              </a:rPr>
              <a:t>Accountant</a:t>
            </a:r>
          </a:p>
        </p:txBody>
      </p:sp>
      <p:grpSp>
        <p:nvGrpSpPr>
          <p:cNvPr id="12" name="Group 11"/>
          <p:cNvGrpSpPr/>
          <p:nvPr/>
        </p:nvGrpSpPr>
        <p:grpSpPr>
          <a:xfrm>
            <a:off x="5368290" y="6342063"/>
            <a:ext cx="407988" cy="407987"/>
            <a:chOff x="5368290" y="6342063"/>
            <a:chExt cx="407988" cy="407987"/>
          </a:xfrm>
        </p:grpSpPr>
        <p:pic>
          <p:nvPicPr>
            <p:cNvPr id="74" name="Picture 74" descr="02"/>
            <p:cNvPicPr>
              <a:picLocks noChangeAspect="1" noChangeArrowheads="1"/>
            </p:cNvPicPr>
            <p:nvPr/>
          </p:nvPicPr>
          <p:blipFill>
            <a:blip r:embed="rId18" cstate="print"/>
            <a:srcRect/>
            <a:stretch>
              <a:fillRect/>
            </a:stretch>
          </p:blipFill>
          <p:spPr bwMode="auto">
            <a:xfrm>
              <a:off x="5369878" y="6345238"/>
              <a:ext cx="401638" cy="401637"/>
            </a:xfrm>
            <a:prstGeom prst="rect">
              <a:avLst/>
            </a:prstGeom>
            <a:noFill/>
            <a:ln w="9525">
              <a:noFill/>
              <a:miter lim="800000"/>
              <a:headEnd/>
              <a:tailEnd/>
            </a:ln>
          </p:spPr>
        </p:pic>
        <p:sp>
          <p:nvSpPr>
            <p:cNvPr id="75" name="AutoShape 82"/>
            <p:cNvSpPr>
              <a:spLocks noChangeArrowheads="1"/>
            </p:cNvSpPr>
            <p:nvPr/>
          </p:nvSpPr>
          <p:spPr bwMode="auto">
            <a:xfrm>
              <a:off x="5368290" y="634206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86" name="Chevron 79"/>
          <p:cNvSpPr>
            <a:spLocks noChangeArrowheads="1"/>
          </p:cNvSpPr>
          <p:nvPr/>
        </p:nvSpPr>
        <p:spPr bwMode="auto">
          <a:xfrm>
            <a:off x="4639628" y="62960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Accounts </a:t>
            </a:r>
          </a:p>
          <a:p>
            <a:pPr>
              <a:buClr>
                <a:schemeClr val="accent1"/>
              </a:buClr>
              <a:buSzPct val="80000"/>
              <a:buFont typeface="Wingdings" pitchFamily="2" charset="2"/>
              <a:buNone/>
            </a:pPr>
            <a:r>
              <a:rPr lang="en-US" sz="700">
                <a:solidFill>
                  <a:srgbClr val="404040"/>
                </a:solidFill>
              </a:rPr>
              <a:t>Payable</a:t>
            </a:r>
          </a:p>
          <a:p>
            <a:pPr>
              <a:buClr>
                <a:schemeClr val="accent1"/>
              </a:buClr>
              <a:buSzPct val="80000"/>
              <a:buFont typeface="Wingdings" pitchFamily="2" charset="2"/>
              <a:buNone/>
            </a:pPr>
            <a:r>
              <a:rPr lang="en-US" sz="700">
                <a:solidFill>
                  <a:srgbClr val="404040"/>
                </a:solidFill>
              </a:rPr>
              <a:t>Accountant</a:t>
            </a:r>
          </a:p>
        </p:txBody>
      </p:sp>
      <p:grpSp>
        <p:nvGrpSpPr>
          <p:cNvPr id="11" name="Group 10"/>
          <p:cNvGrpSpPr/>
          <p:nvPr/>
        </p:nvGrpSpPr>
        <p:grpSpPr>
          <a:xfrm>
            <a:off x="4157028" y="6337300"/>
            <a:ext cx="407987" cy="407988"/>
            <a:chOff x="4157028" y="6337300"/>
            <a:chExt cx="407987" cy="407988"/>
          </a:xfrm>
        </p:grpSpPr>
        <p:pic>
          <p:nvPicPr>
            <p:cNvPr id="94" name="Picture 98" descr="49"/>
            <p:cNvPicPr>
              <a:picLocks noChangeAspect="1" noChangeArrowheads="1"/>
            </p:cNvPicPr>
            <p:nvPr/>
          </p:nvPicPr>
          <p:blipFill>
            <a:blip r:embed="rId19" cstate="print"/>
            <a:srcRect/>
            <a:stretch>
              <a:fillRect/>
            </a:stretch>
          </p:blipFill>
          <p:spPr bwMode="auto">
            <a:xfrm>
              <a:off x="4166553" y="6346825"/>
              <a:ext cx="384175" cy="384175"/>
            </a:xfrm>
            <a:prstGeom prst="rect">
              <a:avLst/>
            </a:prstGeom>
            <a:noFill/>
            <a:ln w="9525">
              <a:noFill/>
              <a:miter lim="800000"/>
              <a:headEnd/>
              <a:tailEnd/>
            </a:ln>
          </p:spPr>
        </p:pic>
        <p:sp>
          <p:nvSpPr>
            <p:cNvPr id="95" name="AutoShape 99"/>
            <p:cNvSpPr>
              <a:spLocks noChangeArrowheads="1"/>
            </p:cNvSpPr>
            <p:nvPr/>
          </p:nvSpPr>
          <p:spPr bwMode="auto">
            <a:xfrm>
              <a:off x="4157028" y="63373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98"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Employee</a:t>
            </a:r>
          </a:p>
        </p:txBody>
      </p:sp>
      <p:sp>
        <p:nvSpPr>
          <p:cNvPr id="99" name="AutoShape 46"/>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Operational Buyer</a:t>
            </a:r>
          </a:p>
        </p:txBody>
      </p:sp>
      <p:pic>
        <p:nvPicPr>
          <p:cNvPr id="101" name="Picture 96"/>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3030538" y="6323036"/>
            <a:ext cx="401637" cy="400004"/>
          </a:xfrm>
          <a:prstGeom prst="rect">
            <a:avLst/>
          </a:prstGeom>
          <a:noFill/>
          <a:ln w="9525">
            <a:noFill/>
            <a:miter lim="800000"/>
            <a:headEnd/>
            <a:tailEnd/>
          </a:ln>
        </p:spPr>
      </p:pic>
      <p:pic>
        <p:nvPicPr>
          <p:cNvPr id="103" name="Picture 143"/>
          <p:cNvPicPr>
            <a:picLocks noChangeAspect="1"/>
          </p:cNvPicPr>
          <p:nvPr/>
        </p:nvPicPr>
        <p:blipFill>
          <a:blip r:embed="rId21">
            <a:extLst>
              <a:ext uri="{28A0092B-C50C-407E-A947-70E740481C1C}">
                <a14:useLocalDpi xmlns:a14="http://schemas.microsoft.com/office/drawing/2010/main" val="0"/>
              </a:ext>
            </a:extLst>
          </a:blip>
          <a:stretch>
            <a:fillRect/>
          </a:stretch>
        </p:blipFill>
        <p:spPr bwMode="auto">
          <a:xfrm>
            <a:off x="1831975" y="6343650"/>
            <a:ext cx="411163" cy="411163"/>
          </a:xfrm>
          <a:prstGeom prst="rect">
            <a:avLst/>
          </a:prstGeom>
          <a:noFill/>
          <a:ln w="9525">
            <a:noFill/>
            <a:miter lim="800000"/>
            <a:headEnd/>
            <a:tailEnd/>
          </a:ln>
        </p:spPr>
      </p:pic>
      <p:sp>
        <p:nvSpPr>
          <p:cNvPr id="109"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6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3" name="Picture 92"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100" name="Picture 99"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104"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194098728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92"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Chevron 44">
            <a:hlinkClick r:id="rId9" action="ppaction://hlinksldjump"/>
          </p:cNvPr>
          <p:cNvSpPr>
            <a:spLocks noChangeArrowheads="1"/>
          </p:cNvSpPr>
          <p:nvPr/>
        </p:nvSpPr>
        <p:spPr bwMode="auto">
          <a:xfrm>
            <a:off x="1113339" y="18569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235033"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75" name="Chevron 74"/>
          <p:cNvSpPr>
            <a:spLocks noChangeArrowheads="1"/>
          </p:cNvSpPr>
          <p:nvPr>
            <p:custDataLst>
              <p:tags r:id="rId2"/>
            </p:custDataLst>
          </p:nvPr>
        </p:nvSpPr>
        <p:spPr bwMode="auto">
          <a:xfrm>
            <a:off x="2025851"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76" name="Chevron 75"/>
          <p:cNvSpPr>
            <a:spLocks noChangeArrowheads="1"/>
          </p:cNvSpPr>
          <p:nvPr>
            <p:custDataLst>
              <p:tags r:id="rId3"/>
            </p:custDataLst>
          </p:nvPr>
        </p:nvSpPr>
        <p:spPr bwMode="auto">
          <a:xfrm>
            <a:off x="2813570"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8" name="Rectangle 77"/>
          <p:cNvSpPr>
            <a:spLocks noChangeArrowheads="1"/>
          </p:cNvSpPr>
          <p:nvPr/>
        </p:nvSpPr>
        <p:spPr bwMode="auto">
          <a:xfrm>
            <a:off x="1139904" y="30037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0" action="ppaction://hlinksldjump"/>
              </a:rPr>
              <a:t>Click here</a:t>
            </a:r>
            <a:r>
              <a:rPr lang="en-US" sz="900" dirty="0">
                <a:solidFill>
                  <a:srgbClr val="44697D"/>
                </a:solidFill>
              </a:rPr>
              <a:t> </a:t>
            </a:r>
            <a:r>
              <a:rPr lang="en-US" sz="900" dirty="0">
                <a:solidFill>
                  <a:srgbClr val="404040"/>
                </a:solidFill>
              </a:rPr>
              <a:t>to display process variants</a:t>
            </a:r>
          </a:p>
        </p:txBody>
      </p:sp>
      <p:sp>
        <p:nvSpPr>
          <p:cNvPr id="89" name="Oval 88">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1" action="ppaction://hlinksldjump" tooltip="The manager approves the proposed payments in an additional step if this has been defined in configuration."/>
          </p:cNvPr>
          <p:cNvSpPr>
            <a:spLocks noChangeAspect="1"/>
          </p:cNvSpPr>
          <p:nvPr/>
        </p:nvSpPr>
        <p:spPr bwMode="gray">
          <a:xfrm>
            <a:off x="259579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1" action="ppaction://hlinksldjump"/>
          </p:cNvPr>
          <p:cNvSpPr>
            <a:spLocks noChangeAspect="1"/>
          </p:cNvSpPr>
          <p:nvPr/>
        </p:nvSpPr>
        <p:spPr bwMode="gray">
          <a:xfrm>
            <a:off x="338358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3" action="ppaction://hlinksldjump"/>
          </p:cNvPr>
          <p:cNvSpPr>
            <a:spLocks noChangeArrowheads="1"/>
          </p:cNvSpPr>
          <p:nvPr/>
        </p:nvSpPr>
        <p:spPr bwMode="auto">
          <a:xfrm>
            <a:off x="336083" y="210760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4" name="Chevron 123">
            <a:hlinkClick r:id="rId14" action="ppaction://hlinksldjump"/>
          </p:cNvPr>
          <p:cNvSpPr>
            <a:spLocks noChangeArrowheads="1"/>
          </p:cNvSpPr>
          <p:nvPr/>
        </p:nvSpPr>
        <p:spPr bwMode="auto">
          <a:xfrm>
            <a:off x="538928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5" action="ppaction://hlinksldjump"/>
          </p:cNvPr>
          <p:cNvSpPr>
            <a:spLocks noChangeArrowheads="1"/>
          </p:cNvSpPr>
          <p:nvPr/>
        </p:nvSpPr>
        <p:spPr bwMode="auto">
          <a:xfrm>
            <a:off x="6233022"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9" name="Chevron 123">
            <a:hlinkClick r:id="rId16" action="ppaction://hlinksldjump"/>
          </p:cNvPr>
          <p:cNvSpPr>
            <a:spLocks noChangeArrowheads="1"/>
          </p:cNvSpPr>
          <p:nvPr/>
        </p:nvSpPr>
        <p:spPr bwMode="auto">
          <a:xfrm>
            <a:off x="322352"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10" action="ppaction://hlinksldjump"/>
          </p:cNvPr>
          <p:cNvSpPr>
            <a:spLocks noChangeArrowheads="1"/>
          </p:cNvSpPr>
          <p:nvPr/>
        </p:nvSpPr>
        <p:spPr bwMode="auto">
          <a:xfrm>
            <a:off x="6233022"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7" name="Chevron 123">
            <a:hlinkClick r:id="rId17" action="ppaction://hlinksldjump"/>
          </p:cNvPr>
          <p:cNvSpPr>
            <a:spLocks noChangeArrowheads="1"/>
          </p:cNvSpPr>
          <p:nvPr/>
        </p:nvSpPr>
        <p:spPr bwMode="auto">
          <a:xfrm>
            <a:off x="6270692"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85" name="Chevron 123">
            <a:hlinkClick r:id="rId18" action="ppaction://hlinksldjump"/>
          </p:cNvPr>
          <p:cNvSpPr>
            <a:spLocks noChangeArrowheads="1"/>
          </p:cNvSpPr>
          <p:nvPr/>
        </p:nvSpPr>
        <p:spPr bwMode="auto">
          <a:xfrm>
            <a:off x="7067713"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7" name="Chevron 86"/>
          <p:cNvSpPr>
            <a:spLocks noChangeArrowheads="1"/>
          </p:cNvSpPr>
          <p:nvPr>
            <p:custDataLst>
              <p:tags r:id="rId4"/>
            </p:custDataLst>
          </p:nvPr>
        </p:nvSpPr>
        <p:spPr bwMode="auto">
          <a:xfrm>
            <a:off x="3596090" y="216677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2" name="Oval 91">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7600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Chevron 107"/>
          <p:cNvSpPr>
            <a:spLocks noChangeArrowheads="1"/>
          </p:cNvSpPr>
          <p:nvPr>
            <p:custDataLst>
              <p:tags r:id="rId5"/>
            </p:custDataLst>
          </p:nvPr>
        </p:nvSpPr>
        <p:spPr bwMode="auto">
          <a:xfrm>
            <a:off x="4382955" y="21623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9" name="Oval 108">
            <a:hlinkClick r:id="rId19" action="ppaction://hlinksldjump" tooltip="Click here for more information"/>
          </p:cNvPr>
          <p:cNvSpPr>
            <a:spLocks noChangeAspect="1"/>
          </p:cNvSpPr>
          <p:nvPr/>
        </p:nvSpPr>
        <p:spPr bwMode="gray">
          <a:xfrm>
            <a:off x="4952969" y="27555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0" name="Rectangle 78">
            <a:hlinkClick r:id="rId16"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66"/>
          <p:cNvSpPr txBox="1">
            <a:spLocks noChangeArrowheads="1"/>
          </p:cNvSpPr>
          <p:nvPr/>
        </p:nvSpPr>
        <p:spPr bwMode="auto">
          <a:xfrm>
            <a:off x="1735138" y="4406900"/>
            <a:ext cx="4960937" cy="2310889"/>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If payments are initiated internally, they can be made manually, 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a:spcBef>
                <a:spcPts val="500"/>
              </a:spcBef>
              <a:spcAft>
                <a:spcPts val="500"/>
              </a:spcAft>
            </a:pPr>
            <a:br>
              <a:rPr lang="en-US" sz="900" dirty="0">
                <a:solidFill>
                  <a:srgbClr val="000000"/>
                </a:solidFill>
              </a:rPr>
            </a:br>
            <a:br>
              <a:rPr lang="en-US" sz="900" dirty="0">
                <a:solidFill>
                  <a:srgbClr val="000000"/>
                </a:solidFill>
              </a:rPr>
            </a:br>
            <a:endParaRPr lang="en-US" sz="900" dirty="0">
              <a:solidFill>
                <a:srgbClr val="000000"/>
              </a:solidFill>
            </a:endParaRPr>
          </a:p>
        </p:txBody>
      </p:sp>
      <p:sp>
        <p:nvSpPr>
          <p:cNvPr id="112" name="Chevron 101"/>
          <p:cNvSpPr>
            <a:spLocks noChangeArrowheads="1"/>
          </p:cNvSpPr>
          <p:nvPr/>
        </p:nvSpPr>
        <p:spPr bwMode="auto">
          <a:xfrm>
            <a:off x="7580313" y="4560271"/>
            <a:ext cx="1516062" cy="444500"/>
          </a:xfrm>
          <a:prstGeom prst="chevron">
            <a:avLst>
              <a:gd name="adj" fmla="val 6442"/>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a:p>
            <a:pPr>
              <a:buClr>
                <a:schemeClr val="accent1"/>
              </a:buClr>
              <a:buSzPct val="80000"/>
              <a:buFont typeface="Wingdings" pitchFamily="2" charset="2"/>
              <a:buNone/>
            </a:pPr>
            <a:endParaRPr lang="en-US" sz="800" dirty="0">
              <a:solidFill>
                <a:srgbClr val="404040"/>
              </a:solidFill>
            </a:endParaRPr>
          </a:p>
        </p:txBody>
      </p:sp>
      <p:sp>
        <p:nvSpPr>
          <p:cNvPr id="116" name="Chevron 102"/>
          <p:cNvSpPr>
            <a:spLocks noChangeArrowheads="1"/>
          </p:cNvSpPr>
          <p:nvPr/>
        </p:nvSpPr>
        <p:spPr bwMode="auto">
          <a:xfrm>
            <a:off x="7627938" y="508539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63" name="Text Box 129"/>
          <p:cNvSpPr txBox="1">
            <a:spLocks noChangeArrowheads="1"/>
          </p:cNvSpPr>
          <p:nvPr/>
        </p:nvSpPr>
        <p:spPr bwMode="auto">
          <a:xfrm>
            <a:off x="27014" y="260908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8" name="Rectangle 66"/>
          <p:cNvSpPr>
            <a:spLocks noChangeArrowheads="1"/>
          </p:cNvSpPr>
          <p:nvPr/>
        </p:nvSpPr>
        <p:spPr bwMode="auto">
          <a:xfrm>
            <a:off x="630386" y="2976562"/>
            <a:ext cx="3062840" cy="1120425"/>
          </a:xfrm>
          <a:prstGeom prst="rect">
            <a:avLst/>
          </a:prstGeom>
          <a:solidFill>
            <a:srgbClr val="D2F0FF"/>
          </a:solidFill>
          <a:ln w="3175">
            <a:solidFill>
              <a:schemeClr val="tx1"/>
            </a:solidFill>
            <a:miter lim="800000"/>
            <a:headEnd/>
            <a:tailEnd/>
          </a:ln>
        </p:spPr>
        <p:txBody>
          <a:bodyPr tIns="180000"/>
          <a:lstStyle/>
          <a:p>
            <a:r>
              <a:rPr lang="en-US" sz="600" dirty="0"/>
              <a:t>The accountant releases the payment that the manager has approved, if required. The system creates the payment medium in an automatic run or the accountant creates it manually. The system provides checks and outgoing bank transfers and the option of remittance advices. The accountant prints checks and sends them by mail to the payee. Bank transfers stored in a file are sent by the accountant to the bank or are uploaded to the banking software. </a:t>
            </a:r>
          </a:p>
        </p:txBody>
      </p:sp>
      <p:sp>
        <p:nvSpPr>
          <p:cNvPr id="81" name="TextBox 59">
            <a:hlinkClick r:id="rId20" action="ppaction://hlinksldjump" tooltip="Click here to close the description"/>
          </p:cNvPr>
          <p:cNvSpPr txBox="1">
            <a:spLocks noChangeArrowheads="1"/>
          </p:cNvSpPr>
          <p:nvPr/>
        </p:nvSpPr>
        <p:spPr bwMode="auto">
          <a:xfrm>
            <a:off x="3441672" y="2947603"/>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103" name="Freeform 69"/>
          <p:cNvSpPr>
            <a:spLocks noChangeArrowheads="1"/>
          </p:cNvSpPr>
          <p:nvPr/>
        </p:nvSpPr>
        <p:spPr bwMode="auto">
          <a:xfrm>
            <a:off x="1007877" y="28476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Freeform 69"/>
          <p:cNvSpPr>
            <a:spLocks noChangeArrowheads="1"/>
          </p:cNvSpPr>
          <p:nvPr/>
        </p:nvSpPr>
        <p:spPr bwMode="auto">
          <a:xfrm>
            <a:off x="6055118"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5" name="Freeform 69"/>
          <p:cNvSpPr>
            <a:spLocks noChangeArrowheads="1"/>
          </p:cNvSpPr>
          <p:nvPr/>
        </p:nvSpPr>
        <p:spPr bwMode="auto">
          <a:xfrm>
            <a:off x="6898859" y="19133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6" name="Freeform 105"/>
          <p:cNvSpPr>
            <a:spLocks noChangeArrowheads="1"/>
          </p:cNvSpPr>
          <p:nvPr/>
        </p:nvSpPr>
        <p:spPr bwMode="auto">
          <a:xfrm>
            <a:off x="988189"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Freeform 69"/>
          <p:cNvSpPr>
            <a:spLocks noChangeArrowheads="1"/>
          </p:cNvSpPr>
          <p:nvPr/>
        </p:nvSpPr>
        <p:spPr bwMode="auto">
          <a:xfrm>
            <a:off x="6898859"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Freeform 69"/>
          <p:cNvSpPr>
            <a:spLocks noChangeArrowheads="1"/>
          </p:cNvSpPr>
          <p:nvPr/>
        </p:nvSpPr>
        <p:spPr bwMode="auto">
          <a:xfrm>
            <a:off x="6927004" y="37837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8" name="Freeform 69"/>
          <p:cNvSpPr>
            <a:spLocks noChangeArrowheads="1"/>
          </p:cNvSpPr>
          <p:nvPr/>
        </p:nvSpPr>
        <p:spPr bwMode="auto">
          <a:xfrm>
            <a:off x="7733550" y="2849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9" name="Freeform 69"/>
          <p:cNvSpPr>
            <a:spLocks noChangeArrowheads="1"/>
          </p:cNvSpPr>
          <p:nvPr/>
        </p:nvSpPr>
        <p:spPr bwMode="auto">
          <a:xfrm>
            <a:off x="5167217" y="31094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120"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2"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5"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0" name="Picture 79"/>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94" name="Group 93"/>
          <p:cNvGrpSpPr/>
          <p:nvPr/>
        </p:nvGrpSpPr>
        <p:grpSpPr>
          <a:xfrm>
            <a:off x="6902450" y="4457700"/>
            <a:ext cx="407988" cy="407988"/>
            <a:chOff x="6902450" y="4457700"/>
            <a:chExt cx="407988" cy="407988"/>
          </a:xfrm>
        </p:grpSpPr>
        <p:pic>
          <p:nvPicPr>
            <p:cNvPr id="95" name="Picture 98" descr="49"/>
            <p:cNvPicPr>
              <a:picLocks noChangeAspect="1" noChangeArrowheads="1"/>
            </p:cNvPicPr>
            <p:nvPr/>
          </p:nvPicPr>
          <p:blipFill>
            <a:blip r:embed="rId27" cstate="print"/>
            <a:srcRect/>
            <a:stretch>
              <a:fillRect/>
            </a:stretch>
          </p:blipFill>
          <p:spPr bwMode="auto">
            <a:xfrm>
              <a:off x="6911975" y="4467225"/>
              <a:ext cx="384175" cy="384175"/>
            </a:xfrm>
            <a:prstGeom prst="rect">
              <a:avLst/>
            </a:prstGeom>
            <a:noFill/>
            <a:ln w="9525">
              <a:noFill/>
              <a:miter lim="800000"/>
              <a:headEnd/>
              <a:tailEnd/>
            </a:ln>
          </p:spPr>
        </p:pic>
        <p:sp>
          <p:nvSpPr>
            <p:cNvPr id="96" name="AutoShape 99"/>
            <p:cNvSpPr>
              <a:spLocks noChangeArrowheads="1"/>
            </p:cNvSpPr>
            <p:nvPr/>
          </p:nvSpPr>
          <p:spPr bwMode="auto">
            <a:xfrm>
              <a:off x="6902450" y="44577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97"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8" name="TextBox 59">
            <a:hlinkClick r:id="rId9" action="ppaction://hlinksldjump"/>
          </p:cNvPr>
          <p:cNvSpPr txBox="1">
            <a:spLocks noChangeArrowheads="1"/>
          </p:cNvSpPr>
          <p:nvPr/>
        </p:nvSpPr>
        <p:spPr bwMode="auto">
          <a:xfrm>
            <a:off x="5105724" y="180125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238418364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93"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Chevron 44">
            <a:hlinkClick r:id="rId9" action="ppaction://hlinksldjump"/>
          </p:cNvPr>
          <p:cNvSpPr>
            <a:spLocks noChangeArrowheads="1"/>
          </p:cNvSpPr>
          <p:nvPr/>
        </p:nvSpPr>
        <p:spPr bwMode="auto">
          <a:xfrm>
            <a:off x="1113339" y="18569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235033"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75" name="Chevron 74"/>
          <p:cNvSpPr>
            <a:spLocks noChangeArrowheads="1"/>
          </p:cNvSpPr>
          <p:nvPr>
            <p:custDataLst>
              <p:tags r:id="rId2"/>
            </p:custDataLst>
          </p:nvPr>
        </p:nvSpPr>
        <p:spPr bwMode="auto">
          <a:xfrm>
            <a:off x="2025851"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76" name="Chevron 75"/>
          <p:cNvSpPr>
            <a:spLocks noChangeArrowheads="1"/>
          </p:cNvSpPr>
          <p:nvPr>
            <p:custDataLst>
              <p:tags r:id="rId3"/>
            </p:custDataLst>
          </p:nvPr>
        </p:nvSpPr>
        <p:spPr bwMode="auto">
          <a:xfrm>
            <a:off x="2813570"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8" name="Rectangle 77"/>
          <p:cNvSpPr>
            <a:spLocks noChangeArrowheads="1"/>
          </p:cNvSpPr>
          <p:nvPr/>
        </p:nvSpPr>
        <p:spPr bwMode="auto">
          <a:xfrm>
            <a:off x="1139904" y="30037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0" action="ppaction://hlinksldjump"/>
              </a:rPr>
              <a:t>Click here </a:t>
            </a:r>
            <a:r>
              <a:rPr lang="en-US" sz="900" dirty="0">
                <a:solidFill>
                  <a:schemeClr val="bg1"/>
                </a:solidFill>
              </a:rPr>
              <a:t>to display process variants</a:t>
            </a:r>
          </a:p>
        </p:txBody>
      </p:sp>
      <p:sp>
        <p:nvSpPr>
          <p:cNvPr id="89" name="Oval 88">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1" action="ppaction://hlinksldjump" tooltip="The manager approves the proposed payments in an additional step if this has been defined in configuration."/>
          </p:cNvPr>
          <p:cNvSpPr>
            <a:spLocks noChangeAspect="1"/>
          </p:cNvSpPr>
          <p:nvPr/>
        </p:nvSpPr>
        <p:spPr bwMode="gray">
          <a:xfrm>
            <a:off x="259579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2" action="ppaction://hlinksldjump" tooltip="Click here for more information"/>
          </p:cNvPr>
          <p:cNvSpPr>
            <a:spLocks noChangeAspect="1"/>
          </p:cNvSpPr>
          <p:nvPr/>
        </p:nvSpPr>
        <p:spPr bwMode="gray">
          <a:xfrm>
            <a:off x="338358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4" action="ppaction://hlinksldjump"/>
          </p:cNvPr>
          <p:cNvSpPr>
            <a:spLocks noChangeArrowheads="1"/>
          </p:cNvSpPr>
          <p:nvPr/>
        </p:nvSpPr>
        <p:spPr bwMode="auto">
          <a:xfrm>
            <a:off x="336083" y="210760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4" name="Chevron 123">
            <a:hlinkClick r:id="rId15" action="ppaction://hlinksldjump"/>
          </p:cNvPr>
          <p:cNvSpPr>
            <a:spLocks noChangeArrowheads="1"/>
          </p:cNvSpPr>
          <p:nvPr/>
        </p:nvSpPr>
        <p:spPr bwMode="auto">
          <a:xfrm>
            <a:off x="538928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6" action="ppaction://hlinksldjump"/>
          </p:cNvPr>
          <p:cNvSpPr>
            <a:spLocks noChangeArrowheads="1"/>
          </p:cNvSpPr>
          <p:nvPr/>
        </p:nvSpPr>
        <p:spPr bwMode="auto">
          <a:xfrm>
            <a:off x="6233022"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9" name="Chevron 123">
            <a:hlinkClick r:id="rId17" action="ppaction://hlinksldjump"/>
          </p:cNvPr>
          <p:cNvSpPr>
            <a:spLocks noChangeArrowheads="1"/>
          </p:cNvSpPr>
          <p:nvPr/>
        </p:nvSpPr>
        <p:spPr bwMode="auto">
          <a:xfrm>
            <a:off x="322352"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18" action="ppaction://hlinksldjump"/>
          </p:cNvPr>
          <p:cNvSpPr>
            <a:spLocks noChangeArrowheads="1"/>
          </p:cNvSpPr>
          <p:nvPr/>
        </p:nvSpPr>
        <p:spPr bwMode="auto">
          <a:xfrm>
            <a:off x="6233022"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7" name="Chevron 123">
            <a:hlinkClick r:id="rId19" action="ppaction://hlinksldjump"/>
          </p:cNvPr>
          <p:cNvSpPr>
            <a:spLocks noChangeArrowheads="1"/>
          </p:cNvSpPr>
          <p:nvPr/>
        </p:nvSpPr>
        <p:spPr bwMode="auto">
          <a:xfrm>
            <a:off x="6270692"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85" name="Chevron 123">
            <a:hlinkClick r:id="rId20" action="ppaction://hlinksldjump"/>
          </p:cNvPr>
          <p:cNvSpPr>
            <a:spLocks noChangeArrowheads="1"/>
          </p:cNvSpPr>
          <p:nvPr/>
        </p:nvSpPr>
        <p:spPr bwMode="auto">
          <a:xfrm>
            <a:off x="7067713"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7" name="Chevron 86"/>
          <p:cNvSpPr>
            <a:spLocks noChangeArrowheads="1"/>
          </p:cNvSpPr>
          <p:nvPr>
            <p:custDataLst>
              <p:tags r:id="rId4"/>
            </p:custDataLst>
          </p:nvPr>
        </p:nvSpPr>
        <p:spPr bwMode="auto">
          <a:xfrm>
            <a:off x="3596090" y="216677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2" name="Oval 91">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7600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Chevron 107"/>
          <p:cNvSpPr>
            <a:spLocks noChangeArrowheads="1"/>
          </p:cNvSpPr>
          <p:nvPr>
            <p:custDataLst>
              <p:tags r:id="rId5"/>
            </p:custDataLst>
          </p:nvPr>
        </p:nvSpPr>
        <p:spPr bwMode="auto">
          <a:xfrm>
            <a:off x="4382955" y="21623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9" name="Oval 108">
            <a:hlinkClick r:id="rId11" action="ppaction://hlinksldjump"/>
          </p:cNvPr>
          <p:cNvSpPr>
            <a:spLocks noChangeAspect="1"/>
          </p:cNvSpPr>
          <p:nvPr/>
        </p:nvSpPr>
        <p:spPr bwMode="gray">
          <a:xfrm>
            <a:off x="4952969" y="27555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0" name="Rectangle 78">
            <a:hlinkClick r:id="rId17"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66"/>
          <p:cNvSpPr txBox="1">
            <a:spLocks noChangeArrowheads="1"/>
          </p:cNvSpPr>
          <p:nvPr/>
        </p:nvSpPr>
        <p:spPr bwMode="auto">
          <a:xfrm>
            <a:off x="1735138" y="4406900"/>
            <a:ext cx="4960937" cy="2310889"/>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If payments are initiated internally, they can be made manually, 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a:spcBef>
                <a:spcPts val="500"/>
              </a:spcBef>
              <a:spcAft>
                <a:spcPts val="500"/>
              </a:spcAft>
            </a:pPr>
            <a:br>
              <a:rPr lang="en-US" sz="900" dirty="0">
                <a:solidFill>
                  <a:srgbClr val="000000"/>
                </a:solidFill>
              </a:rPr>
            </a:br>
            <a:br>
              <a:rPr lang="en-US" sz="900" dirty="0">
                <a:solidFill>
                  <a:srgbClr val="000000"/>
                </a:solidFill>
              </a:rPr>
            </a:br>
            <a:endParaRPr lang="en-US" sz="900" dirty="0">
              <a:solidFill>
                <a:srgbClr val="000000"/>
              </a:solidFill>
            </a:endParaRPr>
          </a:p>
        </p:txBody>
      </p:sp>
      <p:sp>
        <p:nvSpPr>
          <p:cNvPr id="112" name="Chevron 101"/>
          <p:cNvSpPr>
            <a:spLocks noChangeArrowheads="1"/>
          </p:cNvSpPr>
          <p:nvPr/>
        </p:nvSpPr>
        <p:spPr bwMode="auto">
          <a:xfrm>
            <a:off x="7580313" y="4560271"/>
            <a:ext cx="1516062" cy="444500"/>
          </a:xfrm>
          <a:prstGeom prst="chevron">
            <a:avLst>
              <a:gd name="adj" fmla="val 6442"/>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a:p>
            <a:pPr>
              <a:buClr>
                <a:schemeClr val="accent1"/>
              </a:buClr>
              <a:buSzPct val="80000"/>
              <a:buFont typeface="Wingdings" pitchFamily="2" charset="2"/>
              <a:buNone/>
            </a:pPr>
            <a:endParaRPr lang="en-US" sz="800" dirty="0">
              <a:solidFill>
                <a:srgbClr val="404040"/>
              </a:solidFill>
            </a:endParaRPr>
          </a:p>
        </p:txBody>
      </p:sp>
      <p:sp>
        <p:nvSpPr>
          <p:cNvPr id="116" name="Chevron 102"/>
          <p:cNvSpPr>
            <a:spLocks noChangeArrowheads="1"/>
          </p:cNvSpPr>
          <p:nvPr/>
        </p:nvSpPr>
        <p:spPr bwMode="auto">
          <a:xfrm>
            <a:off x="7627938" y="508539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62" name="Rectangle 66"/>
          <p:cNvSpPr>
            <a:spLocks noChangeArrowheads="1"/>
          </p:cNvSpPr>
          <p:nvPr/>
        </p:nvSpPr>
        <p:spPr bwMode="auto">
          <a:xfrm>
            <a:off x="2272887" y="2952107"/>
            <a:ext cx="2770188" cy="952500"/>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 If allocation is not possible, the accountant has to process it manually in a system-generated task.</a:t>
            </a:r>
          </a:p>
        </p:txBody>
      </p:sp>
      <p:sp>
        <p:nvSpPr>
          <p:cNvPr id="78" name="Text Box 129"/>
          <p:cNvSpPr txBox="1">
            <a:spLocks noChangeArrowheads="1"/>
          </p:cNvSpPr>
          <p:nvPr/>
        </p:nvSpPr>
        <p:spPr bwMode="auto">
          <a:xfrm>
            <a:off x="27014" y="260908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TextBox 59">
            <a:hlinkClick r:id="rId21" action="ppaction://hlinksldjump" tooltip="Click here to close the description"/>
          </p:cNvPr>
          <p:cNvSpPr txBox="1">
            <a:spLocks noChangeArrowheads="1"/>
          </p:cNvSpPr>
          <p:nvPr/>
        </p:nvSpPr>
        <p:spPr bwMode="auto">
          <a:xfrm>
            <a:off x="4795459" y="2923853"/>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84" name="Freeform 69"/>
          <p:cNvSpPr>
            <a:spLocks noChangeArrowheads="1"/>
          </p:cNvSpPr>
          <p:nvPr/>
        </p:nvSpPr>
        <p:spPr bwMode="auto">
          <a:xfrm>
            <a:off x="999251" y="28476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Freeform 69"/>
          <p:cNvSpPr>
            <a:spLocks noChangeArrowheads="1"/>
          </p:cNvSpPr>
          <p:nvPr/>
        </p:nvSpPr>
        <p:spPr bwMode="auto">
          <a:xfrm>
            <a:off x="6055118"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5" name="Freeform 69"/>
          <p:cNvSpPr>
            <a:spLocks noChangeArrowheads="1"/>
          </p:cNvSpPr>
          <p:nvPr/>
        </p:nvSpPr>
        <p:spPr bwMode="auto">
          <a:xfrm>
            <a:off x="6898859" y="19133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6" name="Freeform 105"/>
          <p:cNvSpPr>
            <a:spLocks noChangeArrowheads="1"/>
          </p:cNvSpPr>
          <p:nvPr/>
        </p:nvSpPr>
        <p:spPr bwMode="auto">
          <a:xfrm>
            <a:off x="988189"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Freeform 69"/>
          <p:cNvSpPr>
            <a:spLocks noChangeArrowheads="1"/>
          </p:cNvSpPr>
          <p:nvPr/>
        </p:nvSpPr>
        <p:spPr bwMode="auto">
          <a:xfrm>
            <a:off x="6898859"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Freeform 69"/>
          <p:cNvSpPr>
            <a:spLocks noChangeArrowheads="1"/>
          </p:cNvSpPr>
          <p:nvPr/>
        </p:nvSpPr>
        <p:spPr bwMode="auto">
          <a:xfrm>
            <a:off x="6927004" y="37837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8" name="Freeform 69"/>
          <p:cNvSpPr>
            <a:spLocks noChangeArrowheads="1"/>
          </p:cNvSpPr>
          <p:nvPr/>
        </p:nvSpPr>
        <p:spPr bwMode="auto">
          <a:xfrm>
            <a:off x="7733550" y="2849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9" name="Freeform 69"/>
          <p:cNvSpPr>
            <a:spLocks noChangeArrowheads="1"/>
          </p:cNvSpPr>
          <p:nvPr/>
        </p:nvSpPr>
        <p:spPr bwMode="auto">
          <a:xfrm>
            <a:off x="5167217" y="31094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86"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1"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4"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3" name="Picture 92"/>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95" name="Group 94"/>
          <p:cNvGrpSpPr/>
          <p:nvPr/>
        </p:nvGrpSpPr>
        <p:grpSpPr>
          <a:xfrm>
            <a:off x="6902450" y="4457700"/>
            <a:ext cx="407988" cy="407988"/>
            <a:chOff x="6902450" y="4457700"/>
            <a:chExt cx="407988" cy="407988"/>
          </a:xfrm>
        </p:grpSpPr>
        <p:pic>
          <p:nvPicPr>
            <p:cNvPr id="96" name="Picture 98" descr="49"/>
            <p:cNvPicPr>
              <a:picLocks noChangeAspect="1" noChangeArrowheads="1"/>
            </p:cNvPicPr>
            <p:nvPr/>
          </p:nvPicPr>
          <p:blipFill>
            <a:blip r:embed="rId28" cstate="print"/>
            <a:srcRect/>
            <a:stretch>
              <a:fillRect/>
            </a:stretch>
          </p:blipFill>
          <p:spPr bwMode="auto">
            <a:xfrm>
              <a:off x="6911975" y="4467225"/>
              <a:ext cx="384175" cy="384175"/>
            </a:xfrm>
            <a:prstGeom prst="rect">
              <a:avLst/>
            </a:prstGeom>
            <a:noFill/>
            <a:ln w="9525">
              <a:noFill/>
              <a:miter lim="800000"/>
              <a:headEnd/>
              <a:tailEnd/>
            </a:ln>
          </p:spPr>
        </p:pic>
        <p:sp>
          <p:nvSpPr>
            <p:cNvPr id="97" name="AutoShape 99"/>
            <p:cNvSpPr>
              <a:spLocks noChangeArrowheads="1"/>
            </p:cNvSpPr>
            <p:nvPr/>
          </p:nvSpPr>
          <p:spPr bwMode="auto">
            <a:xfrm>
              <a:off x="6902450" y="44577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98"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9" name="TextBox 59">
            <a:hlinkClick r:id="rId9" action="ppaction://hlinksldjump"/>
          </p:cNvPr>
          <p:cNvSpPr txBox="1">
            <a:spLocks noChangeArrowheads="1"/>
          </p:cNvSpPr>
          <p:nvPr/>
        </p:nvSpPr>
        <p:spPr bwMode="auto">
          <a:xfrm>
            <a:off x="5105724" y="180125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227185126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95"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8" name="TextBox 6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Chevron 44">
            <a:hlinkClick r:id="rId9" action="ppaction://hlinksldjump"/>
          </p:cNvPr>
          <p:cNvSpPr>
            <a:spLocks noChangeArrowheads="1"/>
          </p:cNvSpPr>
          <p:nvPr/>
        </p:nvSpPr>
        <p:spPr bwMode="auto">
          <a:xfrm>
            <a:off x="1113339" y="18569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235033"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75" name="Chevron 74"/>
          <p:cNvSpPr>
            <a:spLocks noChangeArrowheads="1"/>
          </p:cNvSpPr>
          <p:nvPr>
            <p:custDataLst>
              <p:tags r:id="rId2"/>
            </p:custDataLst>
          </p:nvPr>
        </p:nvSpPr>
        <p:spPr bwMode="auto">
          <a:xfrm>
            <a:off x="2025851"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76" name="Chevron 75"/>
          <p:cNvSpPr>
            <a:spLocks noChangeArrowheads="1"/>
          </p:cNvSpPr>
          <p:nvPr>
            <p:custDataLst>
              <p:tags r:id="rId3"/>
            </p:custDataLst>
          </p:nvPr>
        </p:nvSpPr>
        <p:spPr bwMode="auto">
          <a:xfrm>
            <a:off x="2813570"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8" name="Rectangle 77"/>
          <p:cNvSpPr>
            <a:spLocks noChangeArrowheads="1"/>
          </p:cNvSpPr>
          <p:nvPr/>
        </p:nvSpPr>
        <p:spPr bwMode="auto">
          <a:xfrm>
            <a:off x="1139904" y="3003791"/>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0" action="ppaction://hlinksldjump"/>
              </a:rPr>
              <a:t>Click here</a:t>
            </a:r>
            <a:r>
              <a:rPr lang="en-US" sz="900" dirty="0">
                <a:solidFill>
                  <a:schemeClr val="bg1"/>
                </a:solidFill>
              </a:rPr>
              <a:t> to hide process variants</a:t>
            </a:r>
          </a:p>
        </p:txBody>
      </p:sp>
      <p:sp>
        <p:nvSpPr>
          <p:cNvPr id="89" name="Oval 88">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2" action="ppaction://hlinksldjump" tooltip="Click here for more information"/>
          </p:cNvPr>
          <p:cNvSpPr>
            <a:spLocks noChangeAspect="1"/>
          </p:cNvSpPr>
          <p:nvPr/>
        </p:nvSpPr>
        <p:spPr bwMode="gray">
          <a:xfrm>
            <a:off x="338358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4" action="ppaction://hlinksldjump"/>
          </p:cNvPr>
          <p:cNvSpPr>
            <a:spLocks noChangeArrowheads="1"/>
          </p:cNvSpPr>
          <p:nvPr/>
        </p:nvSpPr>
        <p:spPr bwMode="auto">
          <a:xfrm>
            <a:off x="336083" y="210760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4" name="Chevron 123">
            <a:hlinkClick r:id="rId15" action="ppaction://hlinksldjump"/>
          </p:cNvPr>
          <p:cNvSpPr>
            <a:spLocks noChangeArrowheads="1"/>
          </p:cNvSpPr>
          <p:nvPr/>
        </p:nvSpPr>
        <p:spPr bwMode="auto">
          <a:xfrm>
            <a:off x="538928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6" action="ppaction://hlinksldjump"/>
          </p:cNvPr>
          <p:cNvSpPr>
            <a:spLocks noChangeArrowheads="1"/>
          </p:cNvSpPr>
          <p:nvPr/>
        </p:nvSpPr>
        <p:spPr bwMode="auto">
          <a:xfrm>
            <a:off x="6233022"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9" name="Chevron 123">
            <a:hlinkClick r:id="rId17" action="ppaction://hlinksldjump"/>
          </p:cNvPr>
          <p:cNvSpPr>
            <a:spLocks noChangeArrowheads="1"/>
          </p:cNvSpPr>
          <p:nvPr/>
        </p:nvSpPr>
        <p:spPr bwMode="auto">
          <a:xfrm>
            <a:off x="322352"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18" action="ppaction://hlinksldjump"/>
          </p:cNvPr>
          <p:cNvSpPr>
            <a:spLocks noChangeArrowheads="1"/>
          </p:cNvSpPr>
          <p:nvPr/>
        </p:nvSpPr>
        <p:spPr bwMode="auto">
          <a:xfrm>
            <a:off x="6233022"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7" name="Chevron 123">
            <a:hlinkClick r:id="rId19" action="ppaction://hlinksldjump"/>
          </p:cNvPr>
          <p:cNvSpPr>
            <a:spLocks noChangeArrowheads="1"/>
          </p:cNvSpPr>
          <p:nvPr/>
        </p:nvSpPr>
        <p:spPr bwMode="auto">
          <a:xfrm>
            <a:off x="6270692"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85" name="Chevron 123">
            <a:hlinkClick r:id="rId20" action="ppaction://hlinksldjump"/>
          </p:cNvPr>
          <p:cNvSpPr>
            <a:spLocks noChangeArrowheads="1"/>
          </p:cNvSpPr>
          <p:nvPr/>
        </p:nvSpPr>
        <p:spPr bwMode="auto">
          <a:xfrm>
            <a:off x="7067713"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7" name="Chevron 86"/>
          <p:cNvSpPr>
            <a:spLocks noChangeArrowheads="1"/>
          </p:cNvSpPr>
          <p:nvPr>
            <p:custDataLst>
              <p:tags r:id="rId4"/>
            </p:custDataLst>
          </p:nvPr>
        </p:nvSpPr>
        <p:spPr bwMode="auto">
          <a:xfrm>
            <a:off x="3596090" y="216677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2" name="Oval 91">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7600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Chevron 107"/>
          <p:cNvSpPr>
            <a:spLocks noChangeArrowheads="1"/>
          </p:cNvSpPr>
          <p:nvPr>
            <p:custDataLst>
              <p:tags r:id="rId5"/>
            </p:custDataLst>
          </p:nvPr>
        </p:nvSpPr>
        <p:spPr bwMode="auto">
          <a:xfrm>
            <a:off x="4382955" y="21623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9" name="Oval 108">
            <a:hlinkClick r:id="rId21" action="ppaction://hlinksldjump" tooltip="Click here for more information"/>
          </p:cNvPr>
          <p:cNvSpPr>
            <a:spLocks noChangeAspect="1"/>
          </p:cNvSpPr>
          <p:nvPr/>
        </p:nvSpPr>
        <p:spPr bwMode="gray">
          <a:xfrm>
            <a:off x="4952969" y="27555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0" name="Rectangle 78">
            <a:hlinkClick r:id="rId17"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66"/>
          <p:cNvSpPr txBox="1">
            <a:spLocks noChangeArrowheads="1"/>
          </p:cNvSpPr>
          <p:nvPr/>
        </p:nvSpPr>
        <p:spPr bwMode="auto">
          <a:xfrm>
            <a:off x="1735138" y="4406900"/>
            <a:ext cx="4960937" cy="2310889"/>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If payments are initiated internally, they can be made manually, 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a:spcBef>
                <a:spcPts val="500"/>
              </a:spcBef>
              <a:spcAft>
                <a:spcPts val="500"/>
              </a:spcAft>
            </a:pPr>
            <a:br>
              <a:rPr lang="en-US" sz="900" dirty="0">
                <a:solidFill>
                  <a:srgbClr val="000000"/>
                </a:solidFill>
              </a:rPr>
            </a:br>
            <a:br>
              <a:rPr lang="en-US" sz="900" dirty="0">
                <a:solidFill>
                  <a:srgbClr val="000000"/>
                </a:solidFill>
              </a:rPr>
            </a:br>
            <a:endParaRPr lang="en-US" sz="900" dirty="0">
              <a:solidFill>
                <a:srgbClr val="000000"/>
              </a:solidFill>
            </a:endParaRPr>
          </a:p>
        </p:txBody>
      </p:sp>
      <p:sp>
        <p:nvSpPr>
          <p:cNvPr id="112" name="Chevron 101"/>
          <p:cNvSpPr>
            <a:spLocks noChangeArrowheads="1"/>
          </p:cNvSpPr>
          <p:nvPr/>
        </p:nvSpPr>
        <p:spPr bwMode="auto">
          <a:xfrm>
            <a:off x="7580313" y="4560271"/>
            <a:ext cx="1516062" cy="444500"/>
          </a:xfrm>
          <a:prstGeom prst="chevron">
            <a:avLst>
              <a:gd name="adj" fmla="val 6442"/>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a:p>
            <a:pPr>
              <a:buClr>
                <a:schemeClr val="accent1"/>
              </a:buClr>
              <a:buSzPct val="80000"/>
              <a:buFont typeface="Wingdings" pitchFamily="2" charset="2"/>
              <a:buNone/>
            </a:pPr>
            <a:endParaRPr lang="en-US" sz="800" dirty="0">
              <a:solidFill>
                <a:srgbClr val="404040"/>
              </a:solidFill>
            </a:endParaRPr>
          </a:p>
        </p:txBody>
      </p:sp>
      <p:sp>
        <p:nvSpPr>
          <p:cNvPr id="116" name="Chevron 102"/>
          <p:cNvSpPr>
            <a:spLocks noChangeArrowheads="1"/>
          </p:cNvSpPr>
          <p:nvPr/>
        </p:nvSpPr>
        <p:spPr bwMode="auto">
          <a:xfrm>
            <a:off x="7627938" y="508539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63" name="Chevron 55"/>
          <p:cNvSpPr>
            <a:spLocks noChangeArrowheads="1"/>
          </p:cNvSpPr>
          <p:nvPr/>
        </p:nvSpPr>
        <p:spPr bwMode="auto">
          <a:xfrm>
            <a:off x="1122391" y="3245995"/>
            <a:ext cx="4173631" cy="86995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de-DE" sz="900" dirty="0"/>
              <a:t>Processing </a:t>
            </a:r>
            <a:r>
              <a:rPr lang="de-DE" sz="900" dirty="0" err="1"/>
              <a:t>Payments</a:t>
            </a:r>
            <a:r>
              <a:rPr lang="de-DE" sz="900" dirty="0"/>
              <a:t>  </a:t>
            </a:r>
            <a:r>
              <a:rPr lang="de-DE" sz="900" dirty="0" err="1"/>
              <a:t>Automatically</a:t>
            </a:r>
            <a:r>
              <a:rPr lang="de-DE" sz="900" dirty="0"/>
              <a:t> </a:t>
            </a:r>
          </a:p>
          <a:p>
            <a:pPr marL="142875" indent="142875">
              <a:spcBef>
                <a:spcPts val="300"/>
              </a:spcBef>
            </a:pPr>
            <a:r>
              <a:rPr lang="en-US" sz="900" dirty="0"/>
              <a:t>Processing Payments Manually with Bills of Exchange </a:t>
            </a:r>
          </a:p>
          <a:p>
            <a:pPr marL="142875" indent="142875">
              <a:spcBef>
                <a:spcPts val="300"/>
              </a:spcBef>
            </a:pPr>
            <a:r>
              <a:rPr lang="en-US" sz="900" dirty="0"/>
              <a:t>Processing Payments Manually with Open Item Clearing </a:t>
            </a:r>
          </a:p>
          <a:p>
            <a:pPr marL="142875" indent="142875">
              <a:spcBef>
                <a:spcPts val="300"/>
              </a:spcBef>
            </a:pPr>
            <a:r>
              <a:rPr lang="en-US" sz="900" dirty="0"/>
              <a:t>Processing Payments with Petty Cash </a:t>
            </a:r>
            <a:endParaRPr lang="de-DE" sz="900" dirty="0"/>
          </a:p>
        </p:txBody>
      </p:sp>
      <p:sp>
        <p:nvSpPr>
          <p:cNvPr id="78" name="Oval 77">
            <a:hlinkClick r:id="rId11" action="ppaction://hlinksldjump" tooltip="The Processing Payments Automatically process variant enables you to make automatic payments by bank transfer and check."/>
          </p:cNvPr>
          <p:cNvSpPr>
            <a:spLocks noChangeAspect="1"/>
          </p:cNvSpPr>
          <p:nvPr/>
        </p:nvSpPr>
        <p:spPr bwMode="gray">
          <a:xfrm>
            <a:off x="1208621" y="33866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0" name="Oval 79">
            <a:hlinkClick r:id="rId11" action="ppaction://hlinksldjump" tooltip="The Processing Payments Manually with Bills of Exchange process variant enables you to make payments using different bills of exchange. You can print the sole bill payable, and bills of exchange receivable either with or without acceptance. "/>
          </p:cNvPr>
          <p:cNvSpPr>
            <a:spLocks noChangeAspect="1"/>
          </p:cNvSpPr>
          <p:nvPr/>
        </p:nvSpPr>
        <p:spPr bwMode="gray">
          <a:xfrm>
            <a:off x="1208621" y="35648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1" name="Oval 80">
            <a:hlinkClick r:id="rId11" action="ppaction://hlinksldjump" tooltip="The Processing Payments Manually with Open Item Clearing process variant enables you to make payments manually by outgoing bank transfers and check. "/>
          </p:cNvPr>
          <p:cNvSpPr>
            <a:spLocks noChangeAspect="1"/>
          </p:cNvSpPr>
          <p:nvPr/>
        </p:nvSpPr>
        <p:spPr bwMode="gray">
          <a:xfrm>
            <a:off x="1208621" y="37430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Oval 81">
            <a:hlinkClick r:id="rId11" action="ppaction://hlinksldjump" tooltip="The Processing Payments with Petty Cash process variant allows you to make cash payments using petty cash. "/>
          </p:cNvPr>
          <p:cNvSpPr>
            <a:spLocks noChangeAspect="1"/>
          </p:cNvSpPr>
          <p:nvPr/>
        </p:nvSpPr>
        <p:spPr bwMode="gray">
          <a:xfrm>
            <a:off x="1208621" y="392120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Text Box 129"/>
          <p:cNvSpPr txBox="1">
            <a:spLocks noChangeArrowheads="1"/>
          </p:cNvSpPr>
          <p:nvPr/>
        </p:nvSpPr>
        <p:spPr bwMode="auto">
          <a:xfrm>
            <a:off x="27014" y="260908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4" name="Oval 93">
            <a:hlinkClick r:id="rId11" action="ppaction://hlinksldjump" tooltip="The manager approves the proposed payments in an additional step if this has been defined in configuration."/>
          </p:cNvPr>
          <p:cNvSpPr>
            <a:spLocks noChangeAspect="1"/>
          </p:cNvSpPr>
          <p:nvPr/>
        </p:nvSpPr>
        <p:spPr bwMode="gray">
          <a:xfrm>
            <a:off x="259579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Freeform 69"/>
          <p:cNvSpPr>
            <a:spLocks noChangeArrowheads="1"/>
          </p:cNvSpPr>
          <p:nvPr/>
        </p:nvSpPr>
        <p:spPr bwMode="auto">
          <a:xfrm>
            <a:off x="999251" y="28476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Freeform 69"/>
          <p:cNvSpPr>
            <a:spLocks noChangeArrowheads="1"/>
          </p:cNvSpPr>
          <p:nvPr/>
        </p:nvSpPr>
        <p:spPr bwMode="auto">
          <a:xfrm>
            <a:off x="6055118"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Freeform 69"/>
          <p:cNvSpPr>
            <a:spLocks noChangeArrowheads="1"/>
          </p:cNvSpPr>
          <p:nvPr/>
        </p:nvSpPr>
        <p:spPr bwMode="auto">
          <a:xfrm>
            <a:off x="6898859" y="19133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8" name="Freeform 117"/>
          <p:cNvSpPr>
            <a:spLocks noChangeArrowheads="1"/>
          </p:cNvSpPr>
          <p:nvPr/>
        </p:nvSpPr>
        <p:spPr bwMode="auto">
          <a:xfrm>
            <a:off x="988189"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9" name="Freeform 69"/>
          <p:cNvSpPr>
            <a:spLocks noChangeArrowheads="1"/>
          </p:cNvSpPr>
          <p:nvPr/>
        </p:nvSpPr>
        <p:spPr bwMode="auto">
          <a:xfrm>
            <a:off x="6898859"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0" name="Freeform 69"/>
          <p:cNvSpPr>
            <a:spLocks noChangeArrowheads="1"/>
          </p:cNvSpPr>
          <p:nvPr/>
        </p:nvSpPr>
        <p:spPr bwMode="auto">
          <a:xfrm>
            <a:off x="6927004" y="37837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Freeform 69"/>
          <p:cNvSpPr>
            <a:spLocks noChangeArrowheads="1"/>
          </p:cNvSpPr>
          <p:nvPr/>
        </p:nvSpPr>
        <p:spPr bwMode="auto">
          <a:xfrm>
            <a:off x="7733550" y="2849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2" name="Freeform 69"/>
          <p:cNvSpPr>
            <a:spLocks noChangeArrowheads="1"/>
          </p:cNvSpPr>
          <p:nvPr/>
        </p:nvSpPr>
        <p:spPr bwMode="auto">
          <a:xfrm>
            <a:off x="5167217" y="31180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6" name="Picture 85"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123" name="Picture 122"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124"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6"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9"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5" name="Picture 94"/>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97" name="Group 96"/>
          <p:cNvGrpSpPr/>
          <p:nvPr/>
        </p:nvGrpSpPr>
        <p:grpSpPr>
          <a:xfrm>
            <a:off x="6902450" y="4457700"/>
            <a:ext cx="407988" cy="407988"/>
            <a:chOff x="6902450" y="4457700"/>
            <a:chExt cx="407988" cy="407988"/>
          </a:xfrm>
        </p:grpSpPr>
        <p:pic>
          <p:nvPicPr>
            <p:cNvPr id="98" name="Picture 98" descr="49"/>
            <p:cNvPicPr>
              <a:picLocks noChangeAspect="1" noChangeArrowheads="1"/>
            </p:cNvPicPr>
            <p:nvPr/>
          </p:nvPicPr>
          <p:blipFill>
            <a:blip r:embed="rId28" cstate="print"/>
            <a:srcRect/>
            <a:stretch>
              <a:fillRect/>
            </a:stretch>
          </p:blipFill>
          <p:spPr bwMode="auto">
            <a:xfrm>
              <a:off x="6911975" y="4467225"/>
              <a:ext cx="384175" cy="384175"/>
            </a:xfrm>
            <a:prstGeom prst="rect">
              <a:avLst/>
            </a:prstGeom>
            <a:noFill/>
            <a:ln w="9525">
              <a:noFill/>
              <a:miter lim="800000"/>
              <a:headEnd/>
              <a:tailEnd/>
            </a:ln>
          </p:spPr>
        </p:pic>
        <p:sp>
          <p:nvSpPr>
            <p:cNvPr id="99" name="AutoShape 99"/>
            <p:cNvSpPr>
              <a:spLocks noChangeArrowheads="1"/>
            </p:cNvSpPr>
            <p:nvPr/>
          </p:nvSpPr>
          <p:spPr bwMode="auto">
            <a:xfrm>
              <a:off x="6902450" y="44577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00"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101" name="TextBox 59">
            <a:hlinkClick r:id="rId9" action="ppaction://hlinksldjump"/>
          </p:cNvPr>
          <p:cNvSpPr txBox="1">
            <a:spLocks noChangeArrowheads="1"/>
          </p:cNvSpPr>
          <p:nvPr/>
        </p:nvSpPr>
        <p:spPr bwMode="auto">
          <a:xfrm>
            <a:off x="5105724" y="180125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283818149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Valuating Fixed Assets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48773" y="2611745"/>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399655"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1" name="Freeform 69"/>
          <p:cNvSpPr>
            <a:spLocks noChangeArrowheads="1"/>
          </p:cNvSpPr>
          <p:nvPr/>
        </p:nvSpPr>
        <p:spPr bwMode="auto">
          <a:xfrm>
            <a:off x="1065492"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2" name="Chevron 123">
            <a:hlinkClick r:id="rId7" action="ppaction://hlinksldjump"/>
          </p:cNvPr>
          <p:cNvSpPr>
            <a:spLocks noChangeArrowheads="1"/>
          </p:cNvSpPr>
          <p:nvPr/>
        </p:nvSpPr>
        <p:spPr bwMode="auto">
          <a:xfrm>
            <a:off x="1244855"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3" name="Freeform 69"/>
          <p:cNvSpPr>
            <a:spLocks noChangeArrowheads="1"/>
          </p:cNvSpPr>
          <p:nvPr/>
        </p:nvSpPr>
        <p:spPr bwMode="auto">
          <a:xfrm>
            <a:off x="1910692"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Chevron 123">
            <a:hlinkClick r:id="rId8" action="ppaction://hlinksldjump"/>
          </p:cNvPr>
          <p:cNvSpPr>
            <a:spLocks noChangeArrowheads="1"/>
          </p:cNvSpPr>
          <p:nvPr/>
        </p:nvSpPr>
        <p:spPr bwMode="auto">
          <a:xfrm>
            <a:off x="4543771" y="115829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8" name="Freeform 69"/>
          <p:cNvSpPr>
            <a:spLocks noChangeArrowheads="1"/>
          </p:cNvSpPr>
          <p:nvPr/>
        </p:nvSpPr>
        <p:spPr bwMode="auto">
          <a:xfrm>
            <a:off x="5209608" y="19052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Chevron 123">
            <a:hlinkClick r:id="rId9" action="ppaction://hlinksldjump"/>
          </p:cNvPr>
          <p:cNvSpPr>
            <a:spLocks noChangeArrowheads="1"/>
          </p:cNvSpPr>
          <p:nvPr/>
        </p:nvSpPr>
        <p:spPr bwMode="auto">
          <a:xfrm>
            <a:off x="399653"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0" name="Freeform 69"/>
          <p:cNvSpPr>
            <a:spLocks noChangeArrowheads="1"/>
          </p:cNvSpPr>
          <p:nvPr/>
        </p:nvSpPr>
        <p:spPr bwMode="auto">
          <a:xfrm>
            <a:off x="1065490"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123">
            <a:hlinkClick r:id="rId10" action="ppaction://hlinksldjump"/>
          </p:cNvPr>
          <p:cNvSpPr>
            <a:spLocks noChangeArrowheads="1"/>
          </p:cNvSpPr>
          <p:nvPr/>
        </p:nvSpPr>
        <p:spPr bwMode="auto">
          <a:xfrm>
            <a:off x="4543771" y="210324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4" name="Freeform 69"/>
          <p:cNvSpPr>
            <a:spLocks noChangeArrowheads="1"/>
          </p:cNvSpPr>
          <p:nvPr/>
        </p:nvSpPr>
        <p:spPr bwMode="auto">
          <a:xfrm>
            <a:off x="5209608" y="285020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Chevron 123">
            <a:hlinkClick r:id="rId11" action="ppaction://hlinksldjump"/>
          </p:cNvPr>
          <p:cNvSpPr>
            <a:spLocks noChangeArrowheads="1"/>
          </p:cNvSpPr>
          <p:nvPr/>
        </p:nvSpPr>
        <p:spPr bwMode="auto">
          <a:xfrm>
            <a:off x="4563335" y="302913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79" name="Freeform 69"/>
          <p:cNvSpPr>
            <a:spLocks noChangeArrowheads="1"/>
          </p:cNvSpPr>
          <p:nvPr/>
        </p:nvSpPr>
        <p:spPr bwMode="auto">
          <a:xfrm>
            <a:off x="5229172" y="37761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12" action="ppaction://hlinksldjump"/>
          </p:cNvPr>
          <p:cNvSpPr>
            <a:spLocks noChangeArrowheads="1"/>
          </p:cNvSpPr>
          <p:nvPr/>
        </p:nvSpPr>
        <p:spPr bwMode="auto">
          <a:xfrm>
            <a:off x="5387515" y="210422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69"/>
          <p:cNvSpPr>
            <a:spLocks noChangeArrowheads="1"/>
          </p:cNvSpPr>
          <p:nvPr/>
        </p:nvSpPr>
        <p:spPr bwMode="auto">
          <a:xfrm>
            <a:off x="6053352" y="285119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44">
            <a:hlinkClick r:id="rId13" action="ppaction://hlinksldjump"/>
          </p:cNvPr>
          <p:cNvSpPr>
            <a:spLocks noChangeArrowheads="1"/>
          </p:cNvSpPr>
          <p:nvPr/>
        </p:nvSpPr>
        <p:spPr bwMode="auto">
          <a:xfrm>
            <a:off x="2066267" y="1842226"/>
            <a:ext cx="2527957" cy="1263885"/>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Valuating Fixed Assets</a:t>
            </a:r>
          </a:p>
        </p:txBody>
      </p:sp>
      <p:sp>
        <p:nvSpPr>
          <p:cNvPr id="92" name="Chevron 91"/>
          <p:cNvSpPr>
            <a:spLocks noChangeArrowheads="1"/>
          </p:cNvSpPr>
          <p:nvPr>
            <p:custDataLst>
              <p:tags r:id="rId1"/>
            </p:custDataLst>
          </p:nvPr>
        </p:nvSpPr>
        <p:spPr bwMode="auto">
          <a:xfrm>
            <a:off x="2165867" y="21509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Post a </a:t>
            </a:r>
            <a:r>
              <a:rPr lang="de-DE" sz="800" dirty="0" err="1">
                <a:solidFill>
                  <a:srgbClr val="404040"/>
                </a:solidFill>
              </a:rPr>
              <a:t>write-up</a:t>
            </a:r>
            <a:r>
              <a:rPr lang="de-DE" sz="800" dirty="0">
                <a:solidFill>
                  <a:srgbClr val="404040"/>
                </a:solidFill>
              </a:rPr>
              <a:t> </a:t>
            </a:r>
            <a:r>
              <a:rPr lang="de-DE" sz="800" dirty="0" err="1">
                <a:solidFill>
                  <a:srgbClr val="404040"/>
                </a:solidFill>
              </a:rPr>
              <a:t>manually</a:t>
            </a:r>
            <a:endParaRPr lang="de-DE" sz="800" dirty="0">
              <a:solidFill>
                <a:srgbClr val="404040"/>
              </a:solidFill>
            </a:endParaRPr>
          </a:p>
          <a:p>
            <a:pPr>
              <a:lnSpc>
                <a:spcPct val="90000"/>
              </a:lnSpc>
              <a:buClr>
                <a:schemeClr val="accent1"/>
              </a:buClr>
              <a:buSzPct val="80000"/>
            </a:pPr>
            <a:endParaRPr lang="en-US" sz="800" dirty="0">
              <a:solidFill>
                <a:srgbClr val="404040"/>
              </a:solidFill>
            </a:endParaRPr>
          </a:p>
        </p:txBody>
      </p:sp>
      <p:sp>
        <p:nvSpPr>
          <p:cNvPr id="95" name="TextBox 59">
            <a:hlinkClick r:id="rId13" action="ppaction://hlinksldjump"/>
          </p:cNvPr>
          <p:cNvSpPr txBox="1">
            <a:spLocks noChangeArrowheads="1"/>
          </p:cNvSpPr>
          <p:nvPr/>
        </p:nvSpPr>
        <p:spPr bwMode="auto">
          <a:xfrm>
            <a:off x="4250415" y="1801648"/>
            <a:ext cx="270109" cy="276999"/>
          </a:xfrm>
          <a:prstGeom prst="rect">
            <a:avLst/>
          </a:prstGeom>
          <a:noFill/>
          <a:ln w="9525">
            <a:noFill/>
            <a:miter lim="800000"/>
            <a:headEnd/>
            <a:tailEnd/>
          </a:ln>
        </p:spPr>
        <p:txBody>
          <a:bodyPr wrap="square">
            <a:spAutoFit/>
          </a:bodyPr>
          <a:lstStyle/>
          <a:p>
            <a:r>
              <a:rPr lang="en-US" sz="1200" dirty="0">
                <a:solidFill>
                  <a:schemeClr val="bg1"/>
                </a:solidFill>
                <a:latin typeface="BentonSans Light" pitchFamily="2" charset="0"/>
                <a:cs typeface="BrowalliaUPC" pitchFamily="34" charset="-34"/>
              </a:rPr>
              <a:t>X</a:t>
            </a:r>
          </a:p>
        </p:txBody>
      </p:sp>
      <p:sp>
        <p:nvSpPr>
          <p:cNvPr id="96" name="Rectangle 77"/>
          <p:cNvSpPr>
            <a:spLocks noChangeArrowheads="1"/>
          </p:cNvSpPr>
          <p:nvPr/>
        </p:nvSpPr>
        <p:spPr bwMode="auto">
          <a:xfrm>
            <a:off x="2054786" y="2888546"/>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4" action="ppaction://hlinksldjump"/>
              </a:rPr>
              <a:t>Click here</a:t>
            </a:r>
            <a:r>
              <a:rPr lang="en-US" sz="900" dirty="0">
                <a:solidFill>
                  <a:schemeClr val="bg1"/>
                </a:solidFill>
              </a:rPr>
              <a:t> to display process variants</a:t>
            </a:r>
          </a:p>
        </p:txBody>
      </p:sp>
      <p:sp>
        <p:nvSpPr>
          <p:cNvPr id="97" name="Oval 96">
            <a:hlinkClick r:id="rId15" action="ppaction://hlinksldjump" tooltip="The Valuating Fixed Assets with Write-Ups process variant allows you to manually reverse depreciation posted in a previous fiscal year."/>
          </p:cNvPr>
          <p:cNvSpPr>
            <a:spLocks noChangeAspect="1"/>
          </p:cNvSpPr>
          <p:nvPr/>
        </p:nvSpPr>
        <p:spPr bwMode="gray">
          <a:xfrm>
            <a:off x="2738838" y="27441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Rectangle 78">
            <a:hlinkClick r:id="rId9"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6"/>
          <p:cNvSpPr txBox="1">
            <a:spLocks noChangeArrowheads="1"/>
          </p:cNvSpPr>
          <p:nvPr/>
        </p:nvSpPr>
        <p:spPr bwMode="auto">
          <a:xfrm>
            <a:off x="1735138" y="4406900"/>
            <a:ext cx="4960937" cy="2308324"/>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Valuating Fixed Assets </a:t>
            </a:r>
            <a:r>
              <a:rPr lang="en-US" sz="900" dirty="0"/>
              <a:t>business process enables you to value your fixed assets in parallel, in accordance with different accounting principles. Based on acquisition and production costs and regulations on valuation, fixed assets are subject to write-up, write-down, depreciation, accelerated depreciation, or revaluation during their life cycle. </a:t>
            </a:r>
          </a:p>
          <a:p>
            <a:pPr>
              <a:buClr>
                <a:schemeClr val="accent1"/>
              </a:buClr>
              <a:buSzPct val="80000"/>
            </a:pPr>
            <a:endParaRPr lang="en-US" sz="900" dirty="0"/>
          </a:p>
          <a:p>
            <a:pPr>
              <a:buClr>
                <a:schemeClr val="accent1"/>
              </a:buClr>
              <a:buSzPct val="80000"/>
            </a:pPr>
            <a:r>
              <a:rPr lang="en-US" sz="900" dirty="0"/>
              <a:t>Values for depreciation and special tax depreciation are calculated automatically based on the depreciation method entered in the master data record. During the process, you trigger the depreciation run, which posts the automatically calculated values to the corresponding general ledger accounts. You can also manually post a write-down for a fixed asset which decreases in value due to damage or other extraordinary circumstances, as opposed to depreciation due to normal usage. You can post a write-up to reverse</a:t>
            </a:r>
            <a:r>
              <a:rPr lang="en-US" sz="900" b="1" dirty="0"/>
              <a:t> </a:t>
            </a:r>
            <a:r>
              <a:rPr lang="en-US" sz="900" dirty="0"/>
              <a:t>any depreciation posted in a previous fiscal year.</a:t>
            </a:r>
          </a:p>
          <a:p>
            <a:pPr>
              <a:buClr>
                <a:schemeClr val="accent1"/>
              </a:buClr>
              <a:buSzPct val="80000"/>
            </a:pPr>
            <a:endParaRPr lang="en-US" sz="900" dirty="0"/>
          </a:p>
          <a:p>
            <a:pPr>
              <a:buClr>
                <a:schemeClr val="accent1"/>
              </a:buClr>
              <a:buSzPct val="80000"/>
            </a:pPr>
            <a:r>
              <a:rPr lang="en-US" sz="900" dirty="0"/>
              <a:t>Some country-specific and international accounting principles allow you to value fixed assets at fair value, which you can take into account when manually posting revaluation. </a:t>
            </a:r>
          </a:p>
          <a:p>
            <a:pPr>
              <a:buClr>
                <a:schemeClr val="accent1"/>
              </a:buClr>
              <a:buSzPct val="80000"/>
              <a:buFont typeface="Wingdings" pitchFamily="2" charset="2"/>
              <a:buNone/>
            </a:pPr>
            <a:endParaRPr lang="en-US" sz="900" dirty="0"/>
          </a:p>
        </p:txBody>
      </p:sp>
      <p:sp>
        <p:nvSpPr>
          <p:cNvPr id="103" name="Chevron 101"/>
          <p:cNvSpPr>
            <a:spLocks noChangeArrowheads="1"/>
          </p:cNvSpPr>
          <p:nvPr/>
        </p:nvSpPr>
        <p:spPr bwMode="auto">
          <a:xfrm>
            <a:off x="7627938" y="472378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Fixed Asset </a:t>
            </a:r>
          </a:p>
          <a:p>
            <a:pPr>
              <a:buClr>
                <a:schemeClr val="accent1"/>
              </a:buClr>
              <a:buSzPct val="80000"/>
              <a:buFont typeface="Wingdings" pitchFamily="2" charset="2"/>
              <a:buNone/>
            </a:pP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grpSp>
        <p:nvGrpSpPr>
          <p:cNvPr id="3" name="Group 2"/>
          <p:cNvGrpSpPr/>
          <p:nvPr/>
        </p:nvGrpSpPr>
        <p:grpSpPr>
          <a:xfrm>
            <a:off x="6894513" y="4462463"/>
            <a:ext cx="407987" cy="407987"/>
            <a:chOff x="6894513" y="4462463"/>
            <a:chExt cx="407987" cy="407987"/>
          </a:xfrm>
        </p:grpSpPr>
        <p:pic>
          <p:nvPicPr>
            <p:cNvPr id="105" name="Picture 74" descr="02"/>
            <p:cNvPicPr>
              <a:picLocks noChangeAspect="1" noChangeArrowheads="1"/>
            </p:cNvPicPr>
            <p:nvPr/>
          </p:nvPicPr>
          <p:blipFill>
            <a:blip r:embed="rId16" cstate="print"/>
            <a:srcRect/>
            <a:stretch>
              <a:fillRect/>
            </a:stretch>
          </p:blipFill>
          <p:spPr bwMode="auto">
            <a:xfrm>
              <a:off x="6896100" y="4465638"/>
              <a:ext cx="401637" cy="401637"/>
            </a:xfrm>
            <a:prstGeom prst="rect">
              <a:avLst/>
            </a:prstGeom>
            <a:noFill/>
            <a:ln w="9525">
              <a:noFill/>
              <a:miter lim="800000"/>
              <a:headEnd/>
              <a:tailEnd/>
            </a:ln>
          </p:spPr>
        </p:pic>
        <p:sp>
          <p:nvSpPr>
            <p:cNvPr id="106"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07"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Fixed Assets  </a:t>
            </a:r>
          </a:p>
        </p:txBody>
      </p:sp>
      <p:sp>
        <p:nvSpPr>
          <p:cNvPr id="53" name="Freeform 69"/>
          <p:cNvSpPr>
            <a:spLocks noChangeArrowheads="1"/>
          </p:cNvSpPr>
          <p:nvPr/>
        </p:nvSpPr>
        <p:spPr bwMode="auto">
          <a:xfrm>
            <a:off x="4350811" y="29640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9" name="Picture 88"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90"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9"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4" name="Picture 6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1"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168891270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75"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3" name="TextBox 6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Valuating Fixed Assets</a:t>
            </a:r>
          </a:p>
        </p:txBody>
      </p:sp>
      <p:sp>
        <p:nvSpPr>
          <p:cNvPr id="21" name="Rectangle 122"/>
          <p:cNvSpPr>
            <a:spLocks noChangeArrowheads="1"/>
          </p:cNvSpPr>
          <p:nvPr/>
        </p:nvSpPr>
        <p:spPr bwMode="auto">
          <a:xfrm>
            <a:off x="1767682" y="4127014"/>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48773" y="2611745"/>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399655"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2" name="Chevron 123">
            <a:hlinkClick r:id="rId7" action="ppaction://hlinksldjump"/>
          </p:cNvPr>
          <p:cNvSpPr>
            <a:spLocks noChangeArrowheads="1"/>
          </p:cNvSpPr>
          <p:nvPr/>
        </p:nvSpPr>
        <p:spPr bwMode="auto">
          <a:xfrm>
            <a:off x="1244855"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6" name="Chevron 123">
            <a:hlinkClick r:id="rId8" action="ppaction://hlinksldjump"/>
          </p:cNvPr>
          <p:cNvSpPr>
            <a:spLocks noChangeArrowheads="1"/>
          </p:cNvSpPr>
          <p:nvPr/>
        </p:nvSpPr>
        <p:spPr bwMode="auto">
          <a:xfrm>
            <a:off x="4543771" y="115829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9" name="Chevron 123">
            <a:hlinkClick r:id="rId9" action="ppaction://hlinksldjump"/>
          </p:cNvPr>
          <p:cNvSpPr>
            <a:spLocks noChangeArrowheads="1"/>
          </p:cNvSpPr>
          <p:nvPr/>
        </p:nvSpPr>
        <p:spPr bwMode="auto">
          <a:xfrm>
            <a:off x="399653"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10" action="ppaction://hlinksldjump"/>
          </p:cNvPr>
          <p:cNvSpPr>
            <a:spLocks noChangeArrowheads="1"/>
          </p:cNvSpPr>
          <p:nvPr/>
        </p:nvSpPr>
        <p:spPr bwMode="auto">
          <a:xfrm>
            <a:off x="4543771" y="210324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7" name="Chevron 123">
            <a:hlinkClick r:id="rId11" action="ppaction://hlinksldjump"/>
          </p:cNvPr>
          <p:cNvSpPr>
            <a:spLocks noChangeArrowheads="1"/>
          </p:cNvSpPr>
          <p:nvPr/>
        </p:nvSpPr>
        <p:spPr bwMode="auto">
          <a:xfrm>
            <a:off x="4563335" y="302913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85" name="Chevron 123">
            <a:hlinkClick r:id="rId12" action="ppaction://hlinksldjump"/>
          </p:cNvPr>
          <p:cNvSpPr>
            <a:spLocks noChangeArrowheads="1"/>
          </p:cNvSpPr>
          <p:nvPr/>
        </p:nvSpPr>
        <p:spPr bwMode="auto">
          <a:xfrm>
            <a:off x="5387515" y="210422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7" name="Chevron 44">
            <a:hlinkClick r:id="rId13" action="ppaction://hlinksldjump"/>
          </p:cNvPr>
          <p:cNvSpPr>
            <a:spLocks noChangeArrowheads="1"/>
          </p:cNvSpPr>
          <p:nvPr/>
        </p:nvSpPr>
        <p:spPr bwMode="auto">
          <a:xfrm>
            <a:off x="2066267" y="1842226"/>
            <a:ext cx="2527957" cy="1263885"/>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Valuating Fixed Assets</a:t>
            </a:r>
          </a:p>
        </p:txBody>
      </p:sp>
      <p:sp>
        <p:nvSpPr>
          <p:cNvPr id="92" name="Chevron 91"/>
          <p:cNvSpPr>
            <a:spLocks noChangeArrowheads="1"/>
          </p:cNvSpPr>
          <p:nvPr>
            <p:custDataLst>
              <p:tags r:id="rId1"/>
            </p:custDataLst>
          </p:nvPr>
        </p:nvSpPr>
        <p:spPr bwMode="auto">
          <a:xfrm>
            <a:off x="2165867" y="21509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Post a </a:t>
            </a:r>
            <a:r>
              <a:rPr lang="de-DE" sz="800" dirty="0" err="1">
                <a:solidFill>
                  <a:srgbClr val="404040"/>
                </a:solidFill>
              </a:rPr>
              <a:t>write-up</a:t>
            </a:r>
            <a:r>
              <a:rPr lang="de-DE" sz="800" dirty="0">
                <a:solidFill>
                  <a:srgbClr val="404040"/>
                </a:solidFill>
              </a:rPr>
              <a:t> </a:t>
            </a:r>
            <a:r>
              <a:rPr lang="de-DE" sz="800" dirty="0" err="1">
                <a:solidFill>
                  <a:srgbClr val="404040"/>
                </a:solidFill>
              </a:rPr>
              <a:t>manually</a:t>
            </a:r>
            <a:endParaRPr lang="de-DE" sz="800" dirty="0">
              <a:solidFill>
                <a:srgbClr val="404040"/>
              </a:solidFill>
            </a:endParaRPr>
          </a:p>
          <a:p>
            <a:pPr>
              <a:lnSpc>
                <a:spcPct val="90000"/>
              </a:lnSpc>
              <a:buClr>
                <a:schemeClr val="accent1"/>
              </a:buClr>
              <a:buSzPct val="80000"/>
            </a:pPr>
            <a:endParaRPr lang="en-US" sz="800" dirty="0">
              <a:solidFill>
                <a:srgbClr val="404040"/>
              </a:solidFill>
            </a:endParaRPr>
          </a:p>
        </p:txBody>
      </p:sp>
      <p:sp>
        <p:nvSpPr>
          <p:cNvPr id="96" name="Rectangle 77"/>
          <p:cNvSpPr>
            <a:spLocks noChangeArrowheads="1"/>
          </p:cNvSpPr>
          <p:nvPr/>
        </p:nvSpPr>
        <p:spPr bwMode="auto">
          <a:xfrm>
            <a:off x="2054786" y="2888546"/>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4" action="ppaction://hlinksldjump"/>
              </a:rPr>
              <a:t>Click here</a:t>
            </a:r>
            <a:r>
              <a:rPr lang="en-US" sz="900" dirty="0">
                <a:solidFill>
                  <a:schemeClr val="bg1"/>
                </a:solidFill>
              </a:rPr>
              <a:t> to hide process variants</a:t>
            </a:r>
          </a:p>
        </p:txBody>
      </p:sp>
      <p:sp>
        <p:nvSpPr>
          <p:cNvPr id="97" name="Oval 96">
            <a:hlinkClick r:id="rId15" action="ppaction://hlinksldjump" tooltip="The Valuating Fixed Assets with Write-Ups process variant allows you to manually reverse depreciation posted in a previous fiscal year."/>
          </p:cNvPr>
          <p:cNvSpPr>
            <a:spLocks noChangeAspect="1"/>
          </p:cNvSpPr>
          <p:nvPr/>
        </p:nvSpPr>
        <p:spPr bwMode="gray">
          <a:xfrm>
            <a:off x="2738838" y="27441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Rectangle 78">
            <a:hlinkClick r:id="rId9"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6"/>
          <p:cNvSpPr txBox="1">
            <a:spLocks noChangeArrowheads="1"/>
          </p:cNvSpPr>
          <p:nvPr/>
        </p:nvSpPr>
        <p:spPr bwMode="auto">
          <a:xfrm>
            <a:off x="1735138" y="4406900"/>
            <a:ext cx="4960937" cy="2308324"/>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Valuating Fixed Assets </a:t>
            </a:r>
            <a:r>
              <a:rPr lang="en-US" sz="900" dirty="0"/>
              <a:t>business process enables you to value your fixed assets in parallel, in accordance with different accounting principles. Based on acquisition and production costs and regulations on valuation, fixed assets are subject to write-up, write-down, depreciation, accelerated depreciation, or revaluation during their life cycle. </a:t>
            </a:r>
          </a:p>
          <a:p>
            <a:pPr>
              <a:buClr>
                <a:schemeClr val="accent1"/>
              </a:buClr>
              <a:buSzPct val="80000"/>
            </a:pPr>
            <a:endParaRPr lang="en-US" sz="900" dirty="0"/>
          </a:p>
          <a:p>
            <a:pPr>
              <a:buClr>
                <a:schemeClr val="accent1"/>
              </a:buClr>
              <a:buSzPct val="80000"/>
            </a:pPr>
            <a:r>
              <a:rPr lang="en-US" sz="900" dirty="0"/>
              <a:t>Values for depreciation and special tax depreciation are calculated automatically based on the depreciation method entered in the master data record. During the process, you trigger the depreciation run, which posts the automatically calculated values to the corresponding general ledger accounts. You can also manually post a write-down for a fixed asset which decreases in value due to damage or other extraordinary circumstances, as opposed to depreciation due to normal usage. You can post a write-up to reverse</a:t>
            </a:r>
            <a:r>
              <a:rPr lang="en-US" sz="900" b="1" dirty="0"/>
              <a:t> </a:t>
            </a:r>
            <a:r>
              <a:rPr lang="en-US" sz="900" dirty="0"/>
              <a:t>any depreciation posted in a previous fiscal year.</a:t>
            </a:r>
          </a:p>
          <a:p>
            <a:pPr>
              <a:buClr>
                <a:schemeClr val="accent1"/>
              </a:buClr>
              <a:buSzPct val="80000"/>
            </a:pPr>
            <a:endParaRPr lang="en-US" sz="900" dirty="0"/>
          </a:p>
          <a:p>
            <a:pPr>
              <a:buClr>
                <a:schemeClr val="accent1"/>
              </a:buClr>
              <a:buSzPct val="80000"/>
            </a:pPr>
            <a:r>
              <a:rPr lang="en-US" sz="900" dirty="0"/>
              <a:t>Some country-specific and international accounting principles allow you to value fixed assets at fair value, which you can take into account when manually posting revaluation. </a:t>
            </a:r>
          </a:p>
          <a:p>
            <a:pPr>
              <a:buClr>
                <a:schemeClr val="accent1"/>
              </a:buClr>
              <a:buSzPct val="80000"/>
              <a:buFont typeface="Wingdings" pitchFamily="2" charset="2"/>
              <a:buNone/>
            </a:pPr>
            <a:endParaRPr lang="en-US" sz="900" dirty="0"/>
          </a:p>
        </p:txBody>
      </p:sp>
      <p:sp>
        <p:nvSpPr>
          <p:cNvPr id="103" name="Chevron 101"/>
          <p:cNvSpPr>
            <a:spLocks noChangeArrowheads="1"/>
          </p:cNvSpPr>
          <p:nvPr/>
        </p:nvSpPr>
        <p:spPr bwMode="auto">
          <a:xfrm>
            <a:off x="7627938" y="472378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Fixed Asset </a:t>
            </a:r>
          </a:p>
          <a:p>
            <a:pPr>
              <a:buClr>
                <a:schemeClr val="accent1"/>
              </a:buClr>
              <a:buSzPct val="80000"/>
              <a:buFont typeface="Wingdings" pitchFamily="2" charset="2"/>
              <a:buNone/>
            </a:pP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sp>
        <p:nvSpPr>
          <p:cNvPr id="107"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Fixed Assets  </a:t>
            </a:r>
          </a:p>
        </p:txBody>
      </p:sp>
      <p:sp>
        <p:nvSpPr>
          <p:cNvPr id="54" name="Chevron 55"/>
          <p:cNvSpPr>
            <a:spLocks noChangeArrowheads="1"/>
          </p:cNvSpPr>
          <p:nvPr/>
        </p:nvSpPr>
        <p:spPr bwMode="auto">
          <a:xfrm>
            <a:off x="2066266" y="3103358"/>
            <a:ext cx="2406145" cy="101573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en-US" sz="900" dirty="0"/>
              <a:t>Valuating Fixed Assets with Manual Depreciation</a:t>
            </a:r>
          </a:p>
          <a:p>
            <a:pPr marL="252000">
              <a:spcBef>
                <a:spcPts val="300"/>
              </a:spcBef>
            </a:pPr>
            <a:r>
              <a:rPr lang="en-US" sz="900" dirty="0"/>
              <a:t>Valuating Fixed Assets with Depreciation Run</a:t>
            </a:r>
          </a:p>
          <a:p>
            <a:pPr marL="252000">
              <a:spcBef>
                <a:spcPts val="300"/>
              </a:spcBef>
            </a:pPr>
            <a:r>
              <a:rPr lang="en-US" sz="900" dirty="0"/>
              <a:t>Valuating Fixed Assets with Revaluations</a:t>
            </a:r>
          </a:p>
        </p:txBody>
      </p:sp>
      <p:sp>
        <p:nvSpPr>
          <p:cNvPr id="64" name="Oval 63">
            <a:hlinkClick r:id="rId15" action="ppaction://hlinksldjump" tooltip="The Valuating Fixed Assets with Manual Depreciation process variant allows you to manually post depreciation, special depreciation, or write-downs to a fixed asset."/>
          </p:cNvPr>
          <p:cNvSpPr>
            <a:spLocks noChangeAspect="1"/>
          </p:cNvSpPr>
          <p:nvPr/>
        </p:nvSpPr>
        <p:spPr bwMode="gray">
          <a:xfrm>
            <a:off x="2173278" y="3141019"/>
            <a:ext cx="139919"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Oval 70">
            <a:hlinkClick r:id="rId15" action="ppaction://hlinksldjump" tooltip="The fixed assets accountant starts the depreciation run, which automatically posts depreciation and special depreciation to general ledger accounts. Depreciation is also taken into account in asset accounting in the relevant valuation views."/>
          </p:cNvPr>
          <p:cNvSpPr>
            <a:spLocks noChangeAspect="1"/>
          </p:cNvSpPr>
          <p:nvPr/>
        </p:nvSpPr>
        <p:spPr bwMode="gray">
          <a:xfrm>
            <a:off x="2173278" y="3453474"/>
            <a:ext cx="139919"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Oval 71">
            <a:hlinkClick r:id="rId15" action="ppaction://hlinksldjump" tooltip="The Valuating Fixed Assets with Revaluations process variant allows you to adjust the value of individual fixed assets to the fair market value."/>
          </p:cNvPr>
          <p:cNvSpPr>
            <a:spLocks noChangeAspect="1"/>
          </p:cNvSpPr>
          <p:nvPr/>
        </p:nvSpPr>
        <p:spPr bwMode="gray">
          <a:xfrm>
            <a:off x="2173278" y="3728099"/>
            <a:ext cx="139919"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7" name="Freeform 69"/>
          <p:cNvSpPr>
            <a:spLocks noChangeArrowheads="1"/>
          </p:cNvSpPr>
          <p:nvPr/>
        </p:nvSpPr>
        <p:spPr bwMode="auto">
          <a:xfrm>
            <a:off x="1065492"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8" name="Freeform 69"/>
          <p:cNvSpPr>
            <a:spLocks noChangeArrowheads="1"/>
          </p:cNvSpPr>
          <p:nvPr/>
        </p:nvSpPr>
        <p:spPr bwMode="auto">
          <a:xfrm>
            <a:off x="1910692"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Freeform 69"/>
          <p:cNvSpPr>
            <a:spLocks noChangeArrowheads="1"/>
          </p:cNvSpPr>
          <p:nvPr/>
        </p:nvSpPr>
        <p:spPr bwMode="auto">
          <a:xfrm>
            <a:off x="5209608" y="19052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Freeform 93"/>
          <p:cNvSpPr>
            <a:spLocks noChangeArrowheads="1"/>
          </p:cNvSpPr>
          <p:nvPr/>
        </p:nvSpPr>
        <p:spPr bwMode="auto">
          <a:xfrm>
            <a:off x="1065490"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Freeform 69"/>
          <p:cNvSpPr>
            <a:spLocks noChangeArrowheads="1"/>
          </p:cNvSpPr>
          <p:nvPr/>
        </p:nvSpPr>
        <p:spPr bwMode="auto">
          <a:xfrm>
            <a:off x="5209608" y="285020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69"/>
          <p:cNvSpPr>
            <a:spLocks noChangeArrowheads="1"/>
          </p:cNvSpPr>
          <p:nvPr/>
        </p:nvSpPr>
        <p:spPr bwMode="auto">
          <a:xfrm>
            <a:off x="5229172" y="37761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8" name="Freeform 69"/>
          <p:cNvSpPr>
            <a:spLocks noChangeArrowheads="1"/>
          </p:cNvSpPr>
          <p:nvPr/>
        </p:nvSpPr>
        <p:spPr bwMode="auto">
          <a:xfrm>
            <a:off x="6053352" y="285119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Freeform 69"/>
          <p:cNvSpPr>
            <a:spLocks noChangeArrowheads="1"/>
          </p:cNvSpPr>
          <p:nvPr/>
        </p:nvSpPr>
        <p:spPr bwMode="auto">
          <a:xfrm>
            <a:off x="4350811" y="29640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109"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4"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5" name="Picture 7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80" name="Group 79"/>
          <p:cNvGrpSpPr/>
          <p:nvPr/>
        </p:nvGrpSpPr>
        <p:grpSpPr>
          <a:xfrm>
            <a:off x="6894513" y="4462463"/>
            <a:ext cx="407987" cy="407987"/>
            <a:chOff x="6894513" y="4462463"/>
            <a:chExt cx="407987" cy="407987"/>
          </a:xfrm>
        </p:grpSpPr>
        <p:pic>
          <p:nvPicPr>
            <p:cNvPr id="81" name="Picture 74" descr="02"/>
            <p:cNvPicPr>
              <a:picLocks noChangeAspect="1" noChangeArrowheads="1"/>
            </p:cNvPicPr>
            <p:nvPr/>
          </p:nvPicPr>
          <p:blipFill>
            <a:blip r:embed="rId22" cstate="print"/>
            <a:srcRect/>
            <a:stretch>
              <a:fillRect/>
            </a:stretch>
          </p:blipFill>
          <p:spPr bwMode="auto">
            <a:xfrm>
              <a:off x="6896100" y="4465638"/>
              <a:ext cx="401637" cy="401637"/>
            </a:xfrm>
            <a:prstGeom prst="rect">
              <a:avLst/>
            </a:prstGeom>
            <a:noFill/>
            <a:ln w="9525">
              <a:noFill/>
              <a:miter lim="800000"/>
              <a:headEnd/>
              <a:tailEnd/>
            </a:ln>
          </p:spPr>
        </p:pic>
        <p:sp>
          <p:nvSpPr>
            <p:cNvPr id="82"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84"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88" name="TextBox 59">
            <a:hlinkClick r:id="rId13" action="ppaction://hlinksldjump"/>
          </p:cNvPr>
          <p:cNvSpPr txBox="1">
            <a:spLocks noChangeArrowheads="1"/>
          </p:cNvSpPr>
          <p:nvPr/>
        </p:nvSpPr>
        <p:spPr bwMode="auto">
          <a:xfrm>
            <a:off x="4250415" y="1801648"/>
            <a:ext cx="270109" cy="276999"/>
          </a:xfrm>
          <a:prstGeom prst="rect">
            <a:avLst/>
          </a:prstGeom>
          <a:noFill/>
          <a:ln w="9525">
            <a:noFill/>
            <a:miter lim="800000"/>
            <a:headEnd/>
            <a:tailEnd/>
          </a:ln>
        </p:spPr>
        <p:txBody>
          <a:bodyPr wrap="squar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163839933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Creating Customer Invoices Manually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22517" y="2599067"/>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Chevron 123">
            <a:hlinkClick r:id="rId6" action="ppaction://hlinksldjump"/>
          </p:cNvPr>
          <p:cNvSpPr>
            <a:spLocks noChangeArrowheads="1"/>
          </p:cNvSpPr>
          <p:nvPr/>
        </p:nvSpPr>
        <p:spPr bwMode="auto">
          <a:xfrm>
            <a:off x="362244"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87" name="Freeform 69"/>
          <p:cNvSpPr>
            <a:spLocks noChangeArrowheads="1"/>
          </p:cNvSpPr>
          <p:nvPr/>
        </p:nvSpPr>
        <p:spPr bwMode="auto">
          <a:xfrm>
            <a:off x="1030032" y="28404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2" name="Chevron 123">
            <a:hlinkClick r:id="rId7" action="ppaction://hlinksldjump"/>
          </p:cNvPr>
          <p:cNvSpPr>
            <a:spLocks noChangeArrowheads="1"/>
          </p:cNvSpPr>
          <p:nvPr/>
        </p:nvSpPr>
        <p:spPr bwMode="auto">
          <a:xfrm>
            <a:off x="1225550"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93" name="Freeform 69"/>
          <p:cNvSpPr>
            <a:spLocks noChangeArrowheads="1"/>
          </p:cNvSpPr>
          <p:nvPr/>
        </p:nvSpPr>
        <p:spPr bwMode="auto">
          <a:xfrm>
            <a:off x="1890915"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123">
            <a:hlinkClick r:id="rId8" action="ppaction://hlinksldjump"/>
          </p:cNvPr>
          <p:cNvSpPr>
            <a:spLocks noChangeArrowheads="1"/>
          </p:cNvSpPr>
          <p:nvPr/>
        </p:nvSpPr>
        <p:spPr bwMode="auto">
          <a:xfrm>
            <a:off x="206929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95" name="Freeform 69"/>
          <p:cNvSpPr>
            <a:spLocks noChangeArrowheads="1"/>
          </p:cNvSpPr>
          <p:nvPr/>
        </p:nvSpPr>
        <p:spPr bwMode="auto">
          <a:xfrm>
            <a:off x="2726763" y="28404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9" action="ppaction://hlinksldjump"/>
          </p:cNvPr>
          <p:cNvSpPr>
            <a:spLocks noChangeArrowheads="1"/>
          </p:cNvSpPr>
          <p:nvPr/>
        </p:nvSpPr>
        <p:spPr bwMode="auto">
          <a:xfrm>
            <a:off x="2913032"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97" name="Freeform 69">
            <a:hlinkClick r:id="rId10" action="ppaction://hlinksldjump" tooltip="Process is relevant for accounting"/>
          </p:cNvPr>
          <p:cNvSpPr>
            <a:spLocks noChangeArrowheads="1"/>
          </p:cNvSpPr>
          <p:nvPr/>
        </p:nvSpPr>
        <p:spPr bwMode="auto">
          <a:xfrm>
            <a:off x="3587922" y="19224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98" name="Chevron 123">
            <a:hlinkClick r:id="rId11" action="ppaction://hlinksldjump"/>
          </p:cNvPr>
          <p:cNvSpPr>
            <a:spLocks noChangeArrowheads="1"/>
          </p:cNvSpPr>
          <p:nvPr/>
        </p:nvSpPr>
        <p:spPr bwMode="auto">
          <a:xfrm>
            <a:off x="362242"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99" name="Freeform 69"/>
          <p:cNvSpPr>
            <a:spLocks noChangeArrowheads="1"/>
          </p:cNvSpPr>
          <p:nvPr/>
        </p:nvSpPr>
        <p:spPr bwMode="auto">
          <a:xfrm>
            <a:off x="1019714" y="19137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2" name="Chevron 123">
            <a:hlinkClick r:id="rId12" action="ppaction://hlinksldjump"/>
          </p:cNvPr>
          <p:cNvSpPr>
            <a:spLocks noChangeArrowheads="1"/>
          </p:cNvSpPr>
          <p:nvPr/>
        </p:nvSpPr>
        <p:spPr bwMode="auto">
          <a:xfrm>
            <a:off x="2950702"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103" name="Freeform 69"/>
          <p:cNvSpPr>
            <a:spLocks noChangeArrowheads="1"/>
          </p:cNvSpPr>
          <p:nvPr/>
        </p:nvSpPr>
        <p:spPr bwMode="auto">
          <a:xfrm>
            <a:off x="3617699" y="37845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Chevron 123"/>
          <p:cNvSpPr>
            <a:spLocks noChangeArrowheads="1"/>
          </p:cNvSpPr>
          <p:nvPr/>
        </p:nvSpPr>
        <p:spPr bwMode="auto">
          <a:xfrm>
            <a:off x="5260764" y="210335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5" name="Freeform 69">
            <a:hlinkClick r:id="rId10" action="ppaction://hlinksldjump" tooltip="Process is relevant for accounting"/>
          </p:cNvPr>
          <p:cNvSpPr>
            <a:spLocks noChangeArrowheads="1"/>
          </p:cNvSpPr>
          <p:nvPr/>
        </p:nvSpPr>
        <p:spPr bwMode="auto">
          <a:xfrm>
            <a:off x="5926129" y="284984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5" name="Chevron 44">
            <a:hlinkClick r:id="rId10" action="ppaction://hlinksldjump"/>
          </p:cNvPr>
          <p:cNvSpPr>
            <a:spLocks noChangeArrowheads="1"/>
          </p:cNvSpPr>
          <p:nvPr/>
        </p:nvSpPr>
        <p:spPr bwMode="auto">
          <a:xfrm>
            <a:off x="2866057" y="1887588"/>
            <a:ext cx="2446170" cy="13099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 Manually</a:t>
            </a:r>
          </a:p>
        </p:txBody>
      </p:sp>
      <p:sp>
        <p:nvSpPr>
          <p:cNvPr id="116" name="Chevron 115"/>
          <p:cNvSpPr>
            <a:spLocks noChangeArrowheads="1"/>
          </p:cNvSpPr>
          <p:nvPr>
            <p:custDataLst>
              <p:tags r:id="rId1"/>
            </p:custDataLst>
          </p:nvPr>
        </p:nvSpPr>
        <p:spPr bwMode="auto">
          <a:xfrm>
            <a:off x="3004813" y="212918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Transfer </a:t>
            </a:r>
            <a:r>
              <a:rPr lang="de-DE" sz="800" dirty="0" err="1">
                <a:solidFill>
                  <a:srgbClr val="404040"/>
                </a:solidFill>
              </a:rPr>
              <a:t>invoice</a:t>
            </a:r>
            <a:r>
              <a:rPr lang="de-DE" sz="800" dirty="0">
                <a:solidFill>
                  <a:srgbClr val="404040"/>
                </a:solidFill>
              </a:rPr>
              <a:t> </a:t>
            </a:r>
            <a:r>
              <a:rPr lang="de-DE" sz="800" dirty="0" err="1">
                <a:solidFill>
                  <a:srgbClr val="404040"/>
                </a:solidFill>
              </a:rPr>
              <a:t>requests</a:t>
            </a:r>
            <a:endParaRPr lang="de-DE" sz="800" dirty="0">
              <a:solidFill>
                <a:srgbClr val="404040"/>
              </a:solidFill>
            </a:endParaRPr>
          </a:p>
        </p:txBody>
      </p:sp>
      <p:sp>
        <p:nvSpPr>
          <p:cNvPr id="117" name="Chevron 116"/>
          <p:cNvSpPr>
            <a:spLocks noChangeArrowheads="1"/>
          </p:cNvSpPr>
          <p:nvPr>
            <p:custDataLst>
              <p:tags r:id="rId2"/>
            </p:custDataLst>
          </p:nvPr>
        </p:nvSpPr>
        <p:spPr bwMode="auto">
          <a:xfrm>
            <a:off x="3795631" y="212918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Release an </a:t>
            </a:r>
            <a:r>
              <a:rPr lang="de-DE" sz="800" dirty="0" err="1">
                <a:solidFill>
                  <a:srgbClr val="404040"/>
                </a:solidFill>
              </a:rPr>
              <a:t>invoice</a:t>
            </a:r>
            <a:endParaRPr lang="de-DE" sz="800" dirty="0">
              <a:solidFill>
                <a:srgbClr val="404040"/>
              </a:solidFill>
            </a:endParaRPr>
          </a:p>
          <a:p>
            <a:pPr>
              <a:lnSpc>
                <a:spcPct val="90000"/>
              </a:lnSpc>
              <a:buClr>
                <a:schemeClr val="accent1"/>
              </a:buClr>
              <a:buSzPct val="80000"/>
            </a:pPr>
            <a:endParaRPr lang="en-US" sz="800" dirty="0">
              <a:solidFill>
                <a:srgbClr val="404040"/>
              </a:solidFill>
            </a:endParaRPr>
          </a:p>
        </p:txBody>
      </p:sp>
      <p:sp>
        <p:nvSpPr>
          <p:cNvPr id="119" name="TextBox 59">
            <a:hlinkClick r:id="rId10" action="ppaction://hlinksldjump"/>
          </p:cNvPr>
          <p:cNvSpPr txBox="1">
            <a:spLocks noChangeArrowheads="1"/>
          </p:cNvSpPr>
          <p:nvPr/>
        </p:nvSpPr>
        <p:spPr bwMode="auto">
          <a:xfrm>
            <a:off x="4980124" y="1843001"/>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21" name="Oval 120">
            <a:hlinkClick r:id="rId13" action="ppaction://hlinksldjump" tooltip="The accounts receivable accountant creates and saves an invoice, entering an account, products, quantities, and prices. "/>
          </p:cNvPr>
          <p:cNvSpPr>
            <a:spLocks noChangeAspect="1"/>
          </p:cNvSpPr>
          <p:nvPr/>
        </p:nvSpPr>
        <p:spPr bwMode="gray">
          <a:xfrm>
            <a:off x="3577784" y="27224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2" name="Oval 121">
            <a:hlinkClick r:id="rId13" action="ppaction://hlinksldjump" tooltip="After saving the invoice, it is checked for correctness and released for financials and output management. "/>
          </p:cNvPr>
          <p:cNvSpPr>
            <a:spLocks noChangeAspect="1"/>
          </p:cNvSpPr>
          <p:nvPr/>
        </p:nvSpPr>
        <p:spPr bwMode="gray">
          <a:xfrm>
            <a:off x="4365574" y="27224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Freeform 69"/>
          <p:cNvSpPr>
            <a:spLocks noChangeArrowheads="1"/>
          </p:cNvSpPr>
          <p:nvPr/>
        </p:nvSpPr>
        <p:spPr bwMode="auto">
          <a:xfrm>
            <a:off x="5045499" y="306738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6" name="Rectangle 78">
            <a:hlinkClick r:id="rId11"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TextBox 66"/>
          <p:cNvSpPr txBox="1">
            <a:spLocks noChangeArrowheads="1"/>
          </p:cNvSpPr>
          <p:nvPr/>
        </p:nvSpPr>
        <p:spPr bwMode="auto">
          <a:xfrm>
            <a:off x="1735138" y="4406900"/>
            <a:ext cx="4960937" cy="507831"/>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solidFill>
                  <a:srgbClr val="000000"/>
                </a:solidFill>
              </a:rPr>
              <a:t>In the </a:t>
            </a:r>
            <a:r>
              <a:rPr lang="en-US" sz="900" b="1" dirty="0">
                <a:solidFill>
                  <a:srgbClr val="000000"/>
                </a:solidFill>
              </a:rPr>
              <a:t>Creating Customer Invoices Manually </a:t>
            </a:r>
            <a:r>
              <a:rPr lang="en-US" sz="900" dirty="0">
                <a:solidFill>
                  <a:srgbClr val="000000"/>
                </a:solidFill>
              </a:rPr>
              <a:t>process, you enter details for the invoice requests  manually. </a:t>
            </a:r>
            <a:br>
              <a:rPr lang="en-US" sz="900" dirty="0">
                <a:solidFill>
                  <a:srgbClr val="000000"/>
                </a:solidFill>
              </a:rPr>
            </a:br>
            <a:endParaRPr lang="en-US" sz="900" dirty="0">
              <a:solidFill>
                <a:srgbClr val="000000"/>
              </a:solidFill>
            </a:endParaRPr>
          </a:p>
        </p:txBody>
      </p:sp>
      <p:sp>
        <p:nvSpPr>
          <p:cNvPr id="128" name="Chevron 102"/>
          <p:cNvSpPr>
            <a:spLocks noChangeArrowheads="1"/>
          </p:cNvSpPr>
          <p:nvPr/>
        </p:nvSpPr>
        <p:spPr bwMode="auto">
          <a:xfrm>
            <a:off x="7646988" y="5131771"/>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Customer Invoicing  </a:t>
            </a:r>
          </a:p>
        </p:txBody>
      </p:sp>
      <p:sp>
        <p:nvSpPr>
          <p:cNvPr id="129" name="Chevron 101"/>
          <p:cNvSpPr>
            <a:spLocks noChangeArrowheads="1"/>
          </p:cNvSpPr>
          <p:nvPr/>
        </p:nvSpPr>
        <p:spPr bwMode="auto">
          <a:xfrm>
            <a:off x="7627938" y="459043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altLang="zh-CN" sz="800">
                <a:solidFill>
                  <a:srgbClr val="404040"/>
                </a:solidFill>
              </a:rPr>
              <a:t>Accounts Receivable Accountant</a:t>
            </a:r>
            <a:endParaRPr lang="en-US" sz="800">
              <a:solidFill>
                <a:srgbClr val="404040"/>
              </a:solidFill>
            </a:endParaRPr>
          </a:p>
        </p:txBody>
      </p:sp>
      <p:grpSp>
        <p:nvGrpSpPr>
          <p:cNvPr id="3" name="Group 2"/>
          <p:cNvGrpSpPr/>
          <p:nvPr/>
        </p:nvGrpSpPr>
        <p:grpSpPr>
          <a:xfrm>
            <a:off x="6907213" y="4464050"/>
            <a:ext cx="407987" cy="407988"/>
            <a:chOff x="6907213" y="4464050"/>
            <a:chExt cx="407987" cy="407988"/>
          </a:xfrm>
        </p:grpSpPr>
        <p:pic>
          <p:nvPicPr>
            <p:cNvPr id="131" name="Picture 102" descr="47"/>
            <p:cNvPicPr>
              <a:picLocks noChangeAspect="1" noChangeArrowheads="1"/>
            </p:cNvPicPr>
            <p:nvPr/>
          </p:nvPicPr>
          <p:blipFill>
            <a:blip r:embed="rId14" cstate="print"/>
            <a:srcRect/>
            <a:stretch>
              <a:fillRect/>
            </a:stretch>
          </p:blipFill>
          <p:spPr bwMode="auto">
            <a:xfrm>
              <a:off x="6923088" y="4479925"/>
              <a:ext cx="384175" cy="384175"/>
            </a:xfrm>
            <a:prstGeom prst="rect">
              <a:avLst/>
            </a:prstGeom>
            <a:noFill/>
            <a:ln w="9525">
              <a:noFill/>
              <a:miter lim="800000"/>
              <a:headEnd/>
              <a:tailEnd/>
            </a:ln>
          </p:spPr>
        </p:pic>
        <p:sp>
          <p:nvSpPr>
            <p:cNvPr id="132" name="AutoShape 103"/>
            <p:cNvSpPr>
              <a:spLocks noChangeArrowheads="1"/>
            </p:cNvSpPr>
            <p:nvPr/>
          </p:nvSpPr>
          <p:spPr bwMode="auto">
            <a:xfrm>
              <a:off x="6907213" y="44640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73" name="Picture 72"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74"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0"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58"/>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1" name="Picture 60"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pic>
        <p:nvPicPr>
          <p:cNvPr id="63"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390098592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71"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1" name="TextBox 6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Transferring Individual Materials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0" y="260092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63443"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2" name="Chevron 123">
            <a:hlinkClick r:id="rId8" action="ppaction://hlinksldjump"/>
          </p:cNvPr>
          <p:cNvSpPr>
            <a:spLocks noChangeArrowheads="1"/>
          </p:cNvSpPr>
          <p:nvPr/>
        </p:nvSpPr>
        <p:spPr bwMode="auto">
          <a:xfrm>
            <a:off x="1226749"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4" name="Chevron 123">
            <a:hlinkClick r:id="rId9" action="ppaction://hlinksldjump"/>
          </p:cNvPr>
          <p:cNvSpPr>
            <a:spLocks noChangeArrowheads="1"/>
          </p:cNvSpPr>
          <p:nvPr/>
        </p:nvSpPr>
        <p:spPr bwMode="auto">
          <a:xfrm>
            <a:off x="2070490"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0" action="ppaction://hlinksldjump"/>
          </p:cNvPr>
          <p:cNvSpPr>
            <a:spLocks noChangeArrowheads="1"/>
          </p:cNvSpPr>
          <p:nvPr/>
        </p:nvSpPr>
        <p:spPr bwMode="auto">
          <a:xfrm>
            <a:off x="2914231"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9" name="Chevron 123">
            <a:hlinkClick r:id="rId11" action="ppaction://hlinksldjump"/>
          </p:cNvPr>
          <p:cNvSpPr>
            <a:spLocks noChangeArrowheads="1"/>
          </p:cNvSpPr>
          <p:nvPr/>
        </p:nvSpPr>
        <p:spPr bwMode="auto">
          <a:xfrm>
            <a:off x="363441"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12" action="ppaction://hlinksldjump"/>
          </p:cNvPr>
          <p:cNvSpPr>
            <a:spLocks noChangeArrowheads="1"/>
          </p:cNvSpPr>
          <p:nvPr/>
        </p:nvSpPr>
        <p:spPr bwMode="auto">
          <a:xfrm>
            <a:off x="291423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4" name="Freeform 69">
            <a:hlinkClick r:id="rId13" action="ppaction://hlinksldjump" tooltip="Process is relevant for accounting"/>
          </p:cNvPr>
          <p:cNvSpPr>
            <a:spLocks noChangeArrowheads="1"/>
          </p:cNvSpPr>
          <p:nvPr/>
        </p:nvSpPr>
        <p:spPr bwMode="auto">
          <a:xfrm>
            <a:off x="3688704" y="31531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5" name="Chevron 123">
            <a:hlinkClick r:id="rId14" action="ppaction://hlinksldjump"/>
          </p:cNvPr>
          <p:cNvSpPr>
            <a:spLocks noChangeArrowheads="1"/>
          </p:cNvSpPr>
          <p:nvPr/>
        </p:nvSpPr>
        <p:spPr bwMode="auto">
          <a:xfrm>
            <a:off x="3767028"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69">
            <a:hlinkClick r:id="rId13" action="ppaction://hlinksldjump" tooltip="Process is relevant for accounting"/>
          </p:cNvPr>
          <p:cNvSpPr>
            <a:spLocks noChangeArrowheads="1"/>
          </p:cNvSpPr>
          <p:nvPr/>
        </p:nvSpPr>
        <p:spPr bwMode="auto">
          <a:xfrm>
            <a:off x="4541501" y="315410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7" name="Chevron 83">
            <a:hlinkClick r:id="rId13" action="ppaction://hlinksldjump"/>
          </p:cNvPr>
          <p:cNvSpPr>
            <a:spLocks noChangeArrowheads="1"/>
          </p:cNvSpPr>
          <p:nvPr/>
        </p:nvSpPr>
        <p:spPr bwMode="auto">
          <a:xfrm>
            <a:off x="2893444" y="2799318"/>
            <a:ext cx="2719955"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Transferring Individual Materials </a:t>
            </a:r>
          </a:p>
        </p:txBody>
      </p:sp>
      <p:sp>
        <p:nvSpPr>
          <p:cNvPr id="93" name="Chevron 92"/>
          <p:cNvSpPr>
            <a:spLocks noChangeArrowheads="1"/>
          </p:cNvSpPr>
          <p:nvPr>
            <p:custDataLst>
              <p:tags r:id="rId1"/>
            </p:custDataLst>
          </p:nvPr>
        </p:nvSpPr>
        <p:spPr bwMode="auto">
          <a:xfrm>
            <a:off x="3136099" y="30973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Select a fixed asset</a:t>
            </a:r>
          </a:p>
        </p:txBody>
      </p:sp>
      <p:sp>
        <p:nvSpPr>
          <p:cNvPr id="94" name="Chevron 93"/>
          <p:cNvSpPr>
            <a:spLocks noChangeArrowheads="1"/>
          </p:cNvSpPr>
          <p:nvPr>
            <p:custDataLst>
              <p:tags r:id="rId2"/>
            </p:custDataLst>
          </p:nvPr>
        </p:nvSpPr>
        <p:spPr bwMode="auto">
          <a:xfrm>
            <a:off x="3926917" y="30973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an individual material</a:t>
            </a:r>
          </a:p>
        </p:txBody>
      </p:sp>
      <p:sp>
        <p:nvSpPr>
          <p:cNvPr id="95" name="Oval 94">
            <a:hlinkClick r:id="rId15" action="ppaction://hlinksldjump" tooltip="The fixed assets accountant selects the relevant fixed asset and verifies the individual material to be transferred completely."/>
          </p:cNvPr>
          <p:cNvSpPr>
            <a:spLocks noChangeAspect="1"/>
          </p:cNvSpPr>
          <p:nvPr/>
        </p:nvSpPr>
        <p:spPr bwMode="gray">
          <a:xfrm>
            <a:off x="3709070" y="36906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5" action="ppaction://hlinksldjump" tooltip="The fixed assets accountant posts a complete transfer to a new or existing fixed asset in the same company. If the individual material and original fixed asset match exactly, the asset is automatically retired."/>
          </p:cNvPr>
          <p:cNvSpPr>
            <a:spLocks noChangeAspect="1"/>
          </p:cNvSpPr>
          <p:nvPr/>
        </p:nvSpPr>
        <p:spPr bwMode="gray">
          <a:xfrm>
            <a:off x="4496860" y="36906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Rectangle 78">
            <a:hlinkClick r:id="rId11"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 name="TextBox 66"/>
          <p:cNvSpPr txBox="1">
            <a:spLocks noChangeArrowheads="1"/>
          </p:cNvSpPr>
          <p:nvPr/>
        </p:nvSpPr>
        <p:spPr bwMode="auto">
          <a:xfrm>
            <a:off x="1735138" y="4406900"/>
            <a:ext cx="4960937" cy="784830"/>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0" i="0" u="none" strike="noStrike" kern="0" cap="none" spc="0" normalizeH="0" baseline="0" noProof="0" dirty="0">
                <a:ln>
                  <a:noFill/>
                </a:ln>
                <a:solidFill>
                  <a:sysClr val="windowText" lastClr="000000"/>
                </a:solidFill>
                <a:effectLst/>
                <a:uLnTx/>
                <a:uFillTx/>
              </a:rPr>
              <a:t>The </a:t>
            </a:r>
            <a:r>
              <a:rPr kumimoji="0" lang="en-US" sz="900" b="1" i="0" u="none" strike="noStrike" kern="0" cap="none" spc="0" normalizeH="0" baseline="0" noProof="0" dirty="0">
                <a:ln>
                  <a:noFill/>
                </a:ln>
                <a:solidFill>
                  <a:sysClr val="windowText" lastClr="000000"/>
                </a:solidFill>
                <a:effectLst/>
                <a:uLnTx/>
                <a:uFillTx/>
              </a:rPr>
              <a:t>Transferring Individual Materials </a:t>
            </a:r>
            <a:r>
              <a:rPr kumimoji="0" lang="en-US" sz="900" b="0" i="0" u="none" strike="noStrike" kern="0" cap="none" spc="0" normalizeH="0" baseline="0" noProof="0" dirty="0">
                <a:ln>
                  <a:noFill/>
                </a:ln>
                <a:solidFill>
                  <a:sysClr val="windowText" lastClr="000000"/>
                </a:solidFill>
                <a:effectLst/>
                <a:uLnTx/>
                <a:uFillTx/>
              </a:rPr>
              <a:t>business process enables you to transfer individual materials either partially or completely from one fixed asset to another. This might be relevant for assets under construction if you want to manually transfer the acquisition and production costs at the end of the production process from the asset under construction to regular tangible assets.</a:t>
            </a:r>
          </a:p>
        </p:txBody>
      </p:sp>
      <p:sp>
        <p:nvSpPr>
          <p:cNvPr id="99" name="Chevron 101"/>
          <p:cNvSpPr>
            <a:spLocks noChangeArrowheads="1"/>
          </p:cNvSpPr>
          <p:nvPr/>
        </p:nvSpPr>
        <p:spPr bwMode="auto">
          <a:xfrm>
            <a:off x="7627938" y="4723783"/>
            <a:ext cx="1516062" cy="276225"/>
          </a:xfrm>
          <a:prstGeom prst="chevron">
            <a:avLst>
              <a:gd name="adj" fmla="val 10367"/>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a:ln>
                  <a:noFill/>
                </a:ln>
                <a:solidFill>
                  <a:srgbClr val="404040"/>
                </a:solidFill>
                <a:effectLst/>
                <a:uLnTx/>
                <a:uFillTx/>
              </a:rPr>
              <a:t>Performed by</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a:ln>
                  <a:noFill/>
                </a:ln>
                <a:solidFill>
                  <a:srgbClr val="404040"/>
                </a:solidFill>
                <a:effectLst/>
                <a:uLnTx/>
                <a:uFillTx/>
              </a:rPr>
              <a:t>Fixed Asset</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a:ln>
                  <a:noFill/>
                </a:ln>
                <a:solidFill>
                  <a:srgbClr val="404040"/>
                </a:solidFill>
                <a:effectLst/>
                <a:uLnTx/>
                <a:uFillTx/>
              </a:rPr>
              <a:t>Accountant</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800" b="0" i="0" u="none" strike="noStrike" kern="0" cap="none" spc="0" normalizeH="0" baseline="0" noProof="0">
              <a:ln>
                <a:noFill/>
              </a:ln>
              <a:solidFill>
                <a:srgbClr val="404040"/>
              </a:solidFill>
              <a:effectLst/>
              <a:uLnTx/>
              <a:uFillTx/>
            </a:endParaRPr>
          </a:p>
        </p:txBody>
      </p:sp>
      <p:grpSp>
        <p:nvGrpSpPr>
          <p:cNvPr id="3" name="Group 2"/>
          <p:cNvGrpSpPr/>
          <p:nvPr/>
        </p:nvGrpSpPr>
        <p:grpSpPr>
          <a:xfrm>
            <a:off x="6894513" y="4462463"/>
            <a:ext cx="407987" cy="407987"/>
            <a:chOff x="6894513" y="4462463"/>
            <a:chExt cx="407987" cy="407987"/>
          </a:xfrm>
        </p:grpSpPr>
        <p:pic>
          <p:nvPicPr>
            <p:cNvPr id="101" name="Picture 74" descr="02"/>
            <p:cNvPicPr>
              <a:picLocks noChangeAspect="1" noChangeArrowheads="1"/>
            </p:cNvPicPr>
            <p:nvPr/>
          </p:nvPicPr>
          <p:blipFill>
            <a:blip r:embed="rId16" cstate="print"/>
            <a:srcRect/>
            <a:stretch>
              <a:fillRect/>
            </a:stretch>
          </p:blipFill>
          <p:spPr bwMode="auto">
            <a:xfrm>
              <a:off x="6896100" y="4465638"/>
              <a:ext cx="401637" cy="401637"/>
            </a:xfrm>
            <a:prstGeom prst="rect">
              <a:avLst/>
            </a:prstGeom>
            <a:noFill/>
            <a:ln w="9525">
              <a:noFill/>
              <a:miter lim="800000"/>
              <a:headEnd/>
              <a:tailEnd/>
            </a:ln>
          </p:spPr>
        </p:pic>
        <p:sp>
          <p:nvSpPr>
            <p:cNvPr id="102"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sp>
        <p:nvSpPr>
          <p:cNvPr id="103"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a:ln>
                  <a:noFill/>
                </a:ln>
                <a:solidFill>
                  <a:srgbClr val="404040"/>
                </a:solidFill>
                <a:effectLst/>
                <a:uLnTx/>
                <a:uFillTx/>
              </a:rPr>
              <a:t>In the Work Center</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a:ln>
                  <a:noFill/>
                </a:ln>
                <a:solidFill>
                  <a:srgbClr val="404040"/>
                </a:solidFill>
                <a:effectLst/>
                <a:uLnTx/>
                <a:uFillTx/>
              </a:rPr>
              <a:t>Fixed Assets  </a:t>
            </a:r>
          </a:p>
        </p:txBody>
      </p:sp>
      <p:sp>
        <p:nvSpPr>
          <p:cNvPr id="104" name="TextBox 59">
            <a:hlinkClick r:id="rId13" action="ppaction://hlinksldjump"/>
          </p:cNvPr>
          <p:cNvSpPr txBox="1">
            <a:spLocks noChangeArrowheads="1"/>
          </p:cNvSpPr>
          <p:nvPr/>
        </p:nvSpPr>
        <p:spPr bwMode="auto">
          <a:xfrm>
            <a:off x="5235701" y="2748830"/>
            <a:ext cx="270109" cy="276999"/>
          </a:xfrm>
          <a:prstGeom prst="rect">
            <a:avLst/>
          </a:prstGeom>
          <a:noFill/>
          <a:ln w="9525">
            <a:noFill/>
            <a:miter lim="800000"/>
            <a:headEnd/>
            <a:tailEnd/>
          </a:ln>
        </p:spPr>
        <p:txBody>
          <a:bodyPr wrap="square">
            <a:spAutoFit/>
          </a:bodyPr>
          <a:lstStyle/>
          <a:p>
            <a:r>
              <a:rPr lang="en-US" sz="1200" dirty="0">
                <a:solidFill>
                  <a:schemeClr val="bg1"/>
                </a:solidFill>
                <a:latin typeface="BentonSans Light" pitchFamily="2" charset="0"/>
                <a:cs typeface="BrowalliaUPC" pitchFamily="34" charset="-34"/>
              </a:rPr>
              <a:t>X</a:t>
            </a:r>
          </a:p>
        </p:txBody>
      </p:sp>
      <p:sp>
        <p:nvSpPr>
          <p:cNvPr id="105" name="Rectangle 77"/>
          <p:cNvSpPr>
            <a:spLocks noChangeArrowheads="1"/>
          </p:cNvSpPr>
          <p:nvPr/>
        </p:nvSpPr>
        <p:spPr bwMode="auto">
          <a:xfrm>
            <a:off x="2968257" y="3982866"/>
            <a:ext cx="2070100" cy="228600"/>
          </a:xfrm>
          <a:prstGeom prst="rect">
            <a:avLst/>
          </a:prstGeom>
          <a:noFill/>
          <a:ln w="9525">
            <a:noFill/>
            <a:miter lim="800000"/>
            <a:headEnd/>
            <a:tailEnd/>
          </a:ln>
        </p:spPr>
        <p:txBody>
          <a:bodyPr wrap="none" lIns="72000" rIns="36000">
            <a:spAutoFit/>
          </a:bodyPr>
          <a:lstStyle/>
          <a:p>
            <a:pPr>
              <a:buClr>
                <a:schemeClr val="accent1"/>
              </a:buClr>
              <a:buSzPct val="80000"/>
            </a:pPr>
            <a:r>
              <a:rPr lang="en-US" sz="900" dirty="0">
                <a:solidFill>
                  <a:schemeClr val="bg1"/>
                </a:solidFill>
                <a:hlinkClick r:id="rId17" action="ppaction://hlinksldjump"/>
              </a:rPr>
              <a:t>Click here </a:t>
            </a:r>
            <a:r>
              <a:rPr lang="en-US" sz="900" dirty="0">
                <a:solidFill>
                  <a:schemeClr val="bg1"/>
                </a:solidFill>
              </a:rPr>
              <a:t>to display process variants</a:t>
            </a:r>
          </a:p>
        </p:txBody>
      </p:sp>
      <p:sp>
        <p:nvSpPr>
          <p:cNvPr id="55" name="Freeform 69"/>
          <p:cNvSpPr>
            <a:spLocks noChangeArrowheads="1"/>
          </p:cNvSpPr>
          <p:nvPr/>
        </p:nvSpPr>
        <p:spPr bwMode="auto">
          <a:xfrm>
            <a:off x="1030032" y="28404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Freeform 69"/>
          <p:cNvSpPr>
            <a:spLocks noChangeArrowheads="1"/>
          </p:cNvSpPr>
          <p:nvPr/>
        </p:nvSpPr>
        <p:spPr bwMode="auto">
          <a:xfrm>
            <a:off x="1890915"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7" name="Freeform 69"/>
          <p:cNvSpPr>
            <a:spLocks noChangeArrowheads="1"/>
          </p:cNvSpPr>
          <p:nvPr/>
        </p:nvSpPr>
        <p:spPr bwMode="auto">
          <a:xfrm>
            <a:off x="2726763" y="28404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8" name="Freeform 69"/>
          <p:cNvSpPr>
            <a:spLocks noChangeArrowheads="1"/>
          </p:cNvSpPr>
          <p:nvPr/>
        </p:nvSpPr>
        <p:spPr bwMode="auto">
          <a:xfrm>
            <a:off x="1019714" y="19137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1" name="Freeform 69"/>
          <p:cNvSpPr>
            <a:spLocks noChangeArrowheads="1"/>
          </p:cNvSpPr>
          <p:nvPr/>
        </p:nvSpPr>
        <p:spPr bwMode="auto">
          <a:xfrm>
            <a:off x="3578117" y="19137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Freeform 69"/>
          <p:cNvSpPr>
            <a:spLocks noChangeArrowheads="1"/>
          </p:cNvSpPr>
          <p:nvPr/>
        </p:nvSpPr>
        <p:spPr bwMode="auto">
          <a:xfrm>
            <a:off x="5326612" y="40495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89" name="Picture 88"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90"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9"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1" name="Picture 70"/>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5"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45607630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75"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Transferring Individual Materials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0" y="2602784"/>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63443"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2" name="Chevron 123">
            <a:hlinkClick r:id="rId8" action="ppaction://hlinksldjump"/>
          </p:cNvPr>
          <p:cNvSpPr>
            <a:spLocks noChangeArrowheads="1"/>
          </p:cNvSpPr>
          <p:nvPr/>
        </p:nvSpPr>
        <p:spPr bwMode="auto">
          <a:xfrm>
            <a:off x="1226749"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4" name="Chevron 123">
            <a:hlinkClick r:id="rId9" action="ppaction://hlinksldjump"/>
          </p:cNvPr>
          <p:cNvSpPr>
            <a:spLocks noChangeArrowheads="1"/>
          </p:cNvSpPr>
          <p:nvPr/>
        </p:nvSpPr>
        <p:spPr bwMode="auto">
          <a:xfrm>
            <a:off x="2070490"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0" action="ppaction://hlinksldjump"/>
          </p:cNvPr>
          <p:cNvSpPr>
            <a:spLocks noChangeArrowheads="1"/>
          </p:cNvSpPr>
          <p:nvPr/>
        </p:nvSpPr>
        <p:spPr bwMode="auto">
          <a:xfrm>
            <a:off x="2914231"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9" name="Chevron 123">
            <a:hlinkClick r:id="rId11" action="ppaction://hlinksldjump"/>
          </p:cNvPr>
          <p:cNvSpPr>
            <a:spLocks noChangeArrowheads="1"/>
          </p:cNvSpPr>
          <p:nvPr/>
        </p:nvSpPr>
        <p:spPr bwMode="auto">
          <a:xfrm>
            <a:off x="363441"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12" action="ppaction://hlinksldjump"/>
          </p:cNvPr>
          <p:cNvSpPr>
            <a:spLocks noChangeArrowheads="1"/>
          </p:cNvSpPr>
          <p:nvPr/>
        </p:nvSpPr>
        <p:spPr bwMode="auto">
          <a:xfrm>
            <a:off x="291423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4" name="Freeform 69">
            <a:hlinkClick r:id="rId13" action="ppaction://hlinksldjump" tooltip="Process is relevant for accounting"/>
          </p:cNvPr>
          <p:cNvSpPr>
            <a:spLocks noChangeArrowheads="1"/>
          </p:cNvSpPr>
          <p:nvPr/>
        </p:nvSpPr>
        <p:spPr bwMode="auto">
          <a:xfrm>
            <a:off x="3688704" y="31531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5" name="Chevron 123">
            <a:hlinkClick r:id="rId14" action="ppaction://hlinksldjump"/>
          </p:cNvPr>
          <p:cNvSpPr>
            <a:spLocks noChangeArrowheads="1"/>
          </p:cNvSpPr>
          <p:nvPr/>
        </p:nvSpPr>
        <p:spPr bwMode="auto">
          <a:xfrm>
            <a:off x="3767028"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69">
            <a:hlinkClick r:id="rId13" action="ppaction://hlinksldjump" tooltip="Process is relevant for accounting"/>
          </p:cNvPr>
          <p:cNvSpPr>
            <a:spLocks noChangeArrowheads="1"/>
          </p:cNvSpPr>
          <p:nvPr/>
        </p:nvSpPr>
        <p:spPr bwMode="auto">
          <a:xfrm>
            <a:off x="4541501" y="315410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7" name="Chevron 83">
            <a:hlinkClick r:id="rId13" action="ppaction://hlinksldjump"/>
          </p:cNvPr>
          <p:cNvSpPr>
            <a:spLocks noChangeArrowheads="1"/>
          </p:cNvSpPr>
          <p:nvPr/>
        </p:nvSpPr>
        <p:spPr bwMode="auto">
          <a:xfrm>
            <a:off x="2893444" y="2799318"/>
            <a:ext cx="2719955"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Transferring Individual Materials </a:t>
            </a:r>
          </a:p>
        </p:txBody>
      </p:sp>
      <p:sp>
        <p:nvSpPr>
          <p:cNvPr id="93" name="Chevron 92"/>
          <p:cNvSpPr>
            <a:spLocks noChangeArrowheads="1"/>
          </p:cNvSpPr>
          <p:nvPr>
            <p:custDataLst>
              <p:tags r:id="rId1"/>
            </p:custDataLst>
          </p:nvPr>
        </p:nvSpPr>
        <p:spPr bwMode="auto">
          <a:xfrm>
            <a:off x="3136099" y="30973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Select a fixed asset</a:t>
            </a:r>
          </a:p>
        </p:txBody>
      </p:sp>
      <p:sp>
        <p:nvSpPr>
          <p:cNvPr id="94" name="Chevron 93"/>
          <p:cNvSpPr>
            <a:spLocks noChangeArrowheads="1"/>
          </p:cNvSpPr>
          <p:nvPr>
            <p:custDataLst>
              <p:tags r:id="rId2"/>
            </p:custDataLst>
          </p:nvPr>
        </p:nvSpPr>
        <p:spPr bwMode="auto">
          <a:xfrm>
            <a:off x="3926917" y="30973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an individual material</a:t>
            </a:r>
          </a:p>
        </p:txBody>
      </p:sp>
      <p:sp>
        <p:nvSpPr>
          <p:cNvPr id="95" name="Oval 94">
            <a:hlinkClick r:id="rId15" action="ppaction://hlinksldjump" tooltip="The fixed assets accountant selects the relevant fixed asset and verifies the individual material to be transferred completely."/>
          </p:cNvPr>
          <p:cNvSpPr>
            <a:spLocks noChangeAspect="1"/>
          </p:cNvSpPr>
          <p:nvPr/>
        </p:nvSpPr>
        <p:spPr bwMode="gray">
          <a:xfrm>
            <a:off x="3709070" y="36906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5" action="ppaction://hlinksldjump" tooltip="The fixed assets accountant posts a complete transfer to a new or existing fixed asset in the same company. If the individual material and original fixed asset match exactly, the asset is automatically retired."/>
          </p:cNvPr>
          <p:cNvSpPr>
            <a:spLocks noChangeAspect="1"/>
          </p:cNvSpPr>
          <p:nvPr/>
        </p:nvSpPr>
        <p:spPr bwMode="gray">
          <a:xfrm>
            <a:off x="4496860" y="36906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Rectangle 78">
            <a:hlinkClick r:id="rId11"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 name="TextBox 66"/>
          <p:cNvSpPr txBox="1">
            <a:spLocks noChangeArrowheads="1"/>
          </p:cNvSpPr>
          <p:nvPr/>
        </p:nvSpPr>
        <p:spPr bwMode="auto">
          <a:xfrm>
            <a:off x="1735138" y="4406900"/>
            <a:ext cx="4960937" cy="784830"/>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0" i="0" u="none" strike="noStrike" kern="0" cap="none" spc="0" normalizeH="0" baseline="0" noProof="0" dirty="0">
                <a:ln>
                  <a:noFill/>
                </a:ln>
                <a:solidFill>
                  <a:sysClr val="windowText" lastClr="000000"/>
                </a:solidFill>
                <a:effectLst/>
                <a:uLnTx/>
                <a:uFillTx/>
              </a:rPr>
              <a:t>The </a:t>
            </a:r>
            <a:r>
              <a:rPr kumimoji="0" lang="en-US" sz="900" b="1" i="0" u="none" strike="noStrike" kern="0" cap="none" spc="0" normalizeH="0" baseline="0" noProof="0" dirty="0">
                <a:ln>
                  <a:noFill/>
                </a:ln>
                <a:solidFill>
                  <a:sysClr val="windowText" lastClr="000000"/>
                </a:solidFill>
                <a:effectLst/>
                <a:uLnTx/>
                <a:uFillTx/>
              </a:rPr>
              <a:t>Transferring Individual Materials </a:t>
            </a:r>
            <a:r>
              <a:rPr kumimoji="0" lang="en-US" sz="900" b="0" i="0" u="none" strike="noStrike" kern="0" cap="none" spc="0" normalizeH="0" baseline="0" noProof="0" dirty="0">
                <a:ln>
                  <a:noFill/>
                </a:ln>
                <a:solidFill>
                  <a:sysClr val="windowText" lastClr="000000"/>
                </a:solidFill>
                <a:effectLst/>
                <a:uLnTx/>
                <a:uFillTx/>
              </a:rPr>
              <a:t>business process enables you to transfer individual materials either partially or completely from one fixed asset to another. This might be relevant for assets under construction if you want to manually transfer the acquisition and production costs at the end of the production process from the asset under construction to regular tangible assets.</a:t>
            </a:r>
          </a:p>
        </p:txBody>
      </p:sp>
      <p:sp>
        <p:nvSpPr>
          <p:cNvPr id="99" name="Chevron 101"/>
          <p:cNvSpPr>
            <a:spLocks noChangeArrowheads="1"/>
          </p:cNvSpPr>
          <p:nvPr/>
        </p:nvSpPr>
        <p:spPr bwMode="auto">
          <a:xfrm>
            <a:off x="7627938" y="4723783"/>
            <a:ext cx="1516062" cy="276225"/>
          </a:xfrm>
          <a:prstGeom prst="chevron">
            <a:avLst>
              <a:gd name="adj" fmla="val 10367"/>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a:ln>
                  <a:noFill/>
                </a:ln>
                <a:solidFill>
                  <a:srgbClr val="404040"/>
                </a:solidFill>
                <a:effectLst/>
                <a:uLnTx/>
                <a:uFillTx/>
              </a:rPr>
              <a:t>Performed by</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a:ln>
                  <a:noFill/>
                </a:ln>
                <a:solidFill>
                  <a:srgbClr val="404040"/>
                </a:solidFill>
                <a:effectLst/>
                <a:uLnTx/>
                <a:uFillTx/>
              </a:rPr>
              <a:t>Fixed Asset</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a:ln>
                  <a:noFill/>
                </a:ln>
                <a:solidFill>
                  <a:srgbClr val="404040"/>
                </a:solidFill>
                <a:effectLst/>
                <a:uLnTx/>
                <a:uFillTx/>
              </a:rPr>
              <a:t>Accountant</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800" b="0" i="0" u="none" strike="noStrike" kern="0" cap="none" spc="0" normalizeH="0" baseline="0" noProof="0">
              <a:ln>
                <a:noFill/>
              </a:ln>
              <a:solidFill>
                <a:srgbClr val="404040"/>
              </a:solidFill>
              <a:effectLst/>
              <a:uLnTx/>
              <a:uFillTx/>
            </a:endParaRPr>
          </a:p>
        </p:txBody>
      </p:sp>
      <p:sp>
        <p:nvSpPr>
          <p:cNvPr id="103"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a:ln>
                  <a:noFill/>
                </a:ln>
                <a:solidFill>
                  <a:srgbClr val="404040"/>
                </a:solidFill>
                <a:effectLst/>
                <a:uLnTx/>
                <a:uFillTx/>
              </a:rPr>
              <a:t>In the Work Center</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a:ln>
                  <a:noFill/>
                </a:ln>
                <a:solidFill>
                  <a:srgbClr val="404040"/>
                </a:solidFill>
                <a:effectLst/>
                <a:uLnTx/>
                <a:uFillTx/>
              </a:rPr>
              <a:t>Fixed Assets  </a:t>
            </a:r>
          </a:p>
        </p:txBody>
      </p:sp>
      <p:sp>
        <p:nvSpPr>
          <p:cNvPr id="105" name="Rectangle 77"/>
          <p:cNvSpPr>
            <a:spLocks noChangeArrowheads="1"/>
          </p:cNvSpPr>
          <p:nvPr/>
        </p:nvSpPr>
        <p:spPr bwMode="auto">
          <a:xfrm>
            <a:off x="2968257" y="3982866"/>
            <a:ext cx="1872358" cy="230832"/>
          </a:xfrm>
          <a:prstGeom prst="rect">
            <a:avLst/>
          </a:prstGeom>
          <a:noFill/>
          <a:ln w="9525">
            <a:noFill/>
            <a:miter lim="800000"/>
            <a:headEnd/>
            <a:tailEnd/>
          </a:ln>
        </p:spPr>
        <p:txBody>
          <a:bodyPr wrap="none" lIns="72000" rIns="36000">
            <a:spAutoFit/>
          </a:bodyPr>
          <a:lstStyle/>
          <a:p>
            <a:pPr>
              <a:buClr>
                <a:schemeClr val="accent1"/>
              </a:buClr>
              <a:buSzPct val="80000"/>
            </a:pPr>
            <a:r>
              <a:rPr lang="en-US" sz="900" dirty="0">
                <a:solidFill>
                  <a:schemeClr val="bg1"/>
                </a:solidFill>
                <a:hlinkClick r:id="rId16" action="ppaction://hlinksldjump"/>
              </a:rPr>
              <a:t>Click here </a:t>
            </a:r>
            <a:r>
              <a:rPr lang="en-US" sz="900" dirty="0">
                <a:solidFill>
                  <a:schemeClr val="bg1"/>
                </a:solidFill>
              </a:rPr>
              <a:t>to hide process variants</a:t>
            </a:r>
          </a:p>
        </p:txBody>
      </p:sp>
      <p:sp>
        <p:nvSpPr>
          <p:cNvPr id="110" name="Freeform 69"/>
          <p:cNvSpPr>
            <a:spLocks noChangeArrowheads="1"/>
          </p:cNvSpPr>
          <p:nvPr/>
        </p:nvSpPr>
        <p:spPr bwMode="auto">
          <a:xfrm>
            <a:off x="1030032" y="28404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Freeform 69"/>
          <p:cNvSpPr>
            <a:spLocks noChangeArrowheads="1"/>
          </p:cNvSpPr>
          <p:nvPr/>
        </p:nvSpPr>
        <p:spPr bwMode="auto">
          <a:xfrm>
            <a:off x="1890915"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2" name="Freeform 69"/>
          <p:cNvSpPr>
            <a:spLocks noChangeArrowheads="1"/>
          </p:cNvSpPr>
          <p:nvPr/>
        </p:nvSpPr>
        <p:spPr bwMode="auto">
          <a:xfrm>
            <a:off x="2726763" y="28404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3" name="Freeform 69"/>
          <p:cNvSpPr>
            <a:spLocks noChangeArrowheads="1"/>
          </p:cNvSpPr>
          <p:nvPr/>
        </p:nvSpPr>
        <p:spPr bwMode="auto">
          <a:xfrm>
            <a:off x="1019714" y="19137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4" name="Freeform 69"/>
          <p:cNvSpPr>
            <a:spLocks noChangeArrowheads="1"/>
          </p:cNvSpPr>
          <p:nvPr/>
        </p:nvSpPr>
        <p:spPr bwMode="auto">
          <a:xfrm>
            <a:off x="3578117" y="19137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7" name="Freeform 69"/>
          <p:cNvSpPr>
            <a:spLocks noChangeArrowheads="1"/>
          </p:cNvSpPr>
          <p:nvPr/>
        </p:nvSpPr>
        <p:spPr bwMode="auto">
          <a:xfrm>
            <a:off x="5326612" y="40495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 name="TextBox 3"/>
          <p:cNvSpPr txBox="1"/>
          <p:nvPr/>
        </p:nvSpPr>
        <p:spPr>
          <a:xfrm>
            <a:off x="2873960" y="4184997"/>
            <a:ext cx="2579895" cy="205162"/>
          </a:xfrm>
          <a:prstGeom prst="rect">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defPPr>
              <a:defRPr lang="de-DE"/>
            </a:defPPr>
            <a:lvl1pPr marL="142875" indent="142875">
              <a:spcBef>
                <a:spcPts val="300"/>
              </a:spcBef>
              <a:defRPr sz="400"/>
            </a:lvl1pPr>
          </a:lstStyle>
          <a:p>
            <a:pPr indent="0"/>
            <a:r>
              <a:rPr lang="en-US" sz="900" dirty="0"/>
              <a:t>Transferring Individual Materials Partially</a:t>
            </a:r>
          </a:p>
        </p:txBody>
      </p:sp>
      <p:sp>
        <p:nvSpPr>
          <p:cNvPr id="6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70" name="Picture 69"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71"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8"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5" name="Picture 7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77" name="Group 76"/>
          <p:cNvGrpSpPr/>
          <p:nvPr/>
        </p:nvGrpSpPr>
        <p:grpSpPr>
          <a:xfrm>
            <a:off x="6894513" y="4462463"/>
            <a:ext cx="407987" cy="407987"/>
            <a:chOff x="6894513" y="4462463"/>
            <a:chExt cx="407987" cy="407987"/>
          </a:xfrm>
        </p:grpSpPr>
        <p:pic>
          <p:nvPicPr>
            <p:cNvPr id="79" name="Picture 74" descr="02"/>
            <p:cNvPicPr>
              <a:picLocks noChangeAspect="1" noChangeArrowheads="1"/>
            </p:cNvPicPr>
            <p:nvPr/>
          </p:nvPicPr>
          <p:blipFill>
            <a:blip r:embed="rId23" cstate="print"/>
            <a:srcRect/>
            <a:stretch>
              <a:fillRect/>
            </a:stretch>
          </p:blipFill>
          <p:spPr bwMode="auto">
            <a:xfrm>
              <a:off x="6896100" y="4465638"/>
              <a:ext cx="401637" cy="401637"/>
            </a:xfrm>
            <a:prstGeom prst="rect">
              <a:avLst/>
            </a:prstGeom>
            <a:noFill/>
            <a:ln w="9525">
              <a:noFill/>
              <a:miter lim="800000"/>
              <a:headEnd/>
              <a:tailEnd/>
            </a:ln>
          </p:spPr>
        </p:pic>
        <p:sp>
          <p:nvSpPr>
            <p:cNvPr id="80"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pic>
        <p:nvPicPr>
          <p:cNvPr id="81"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82" name="TextBox 59">
            <a:hlinkClick r:id="rId13" action="ppaction://hlinksldjump"/>
          </p:cNvPr>
          <p:cNvSpPr txBox="1">
            <a:spLocks noChangeArrowheads="1"/>
          </p:cNvSpPr>
          <p:nvPr/>
        </p:nvSpPr>
        <p:spPr bwMode="auto">
          <a:xfrm>
            <a:off x="5235701" y="2748830"/>
            <a:ext cx="270109" cy="276999"/>
          </a:xfrm>
          <a:prstGeom prst="rect">
            <a:avLst/>
          </a:prstGeom>
          <a:noFill/>
          <a:ln w="9525">
            <a:noFill/>
            <a:miter lim="800000"/>
            <a:headEnd/>
            <a:tailEnd/>
          </a:ln>
        </p:spPr>
        <p:txBody>
          <a:bodyPr wrap="squar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316281727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Retiring Fixed Assets Completely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0" y="2598624"/>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7" action="ppaction://hlinksldjump"/>
          </p:cNvPr>
          <p:cNvSpPr>
            <a:spLocks noChangeArrowheads="1"/>
          </p:cNvSpPr>
          <p:nvPr/>
        </p:nvSpPr>
        <p:spPr bwMode="auto">
          <a:xfrm>
            <a:off x="344826"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70" name="Freeform 69"/>
          <p:cNvSpPr>
            <a:spLocks noChangeArrowheads="1"/>
          </p:cNvSpPr>
          <p:nvPr/>
        </p:nvSpPr>
        <p:spPr bwMode="auto">
          <a:xfrm>
            <a:off x="1002298"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123">
            <a:hlinkClick r:id="rId8" action="ppaction://hlinksldjump"/>
          </p:cNvPr>
          <p:cNvSpPr>
            <a:spLocks noChangeArrowheads="1"/>
          </p:cNvSpPr>
          <p:nvPr/>
        </p:nvSpPr>
        <p:spPr bwMode="auto">
          <a:xfrm>
            <a:off x="1208132"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74" name="Freeform 69"/>
          <p:cNvSpPr>
            <a:spLocks noChangeArrowheads="1"/>
          </p:cNvSpPr>
          <p:nvPr/>
        </p:nvSpPr>
        <p:spPr bwMode="auto">
          <a:xfrm>
            <a:off x="1865604" y="28423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Chevron 123">
            <a:hlinkClick r:id="rId9" action="ppaction://hlinksldjump"/>
          </p:cNvPr>
          <p:cNvSpPr>
            <a:spLocks noChangeArrowheads="1"/>
          </p:cNvSpPr>
          <p:nvPr/>
        </p:nvSpPr>
        <p:spPr bwMode="auto">
          <a:xfrm>
            <a:off x="2051873"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79" name="Freeform 69"/>
          <p:cNvSpPr>
            <a:spLocks noChangeArrowheads="1"/>
          </p:cNvSpPr>
          <p:nvPr/>
        </p:nvSpPr>
        <p:spPr bwMode="auto">
          <a:xfrm>
            <a:off x="2709345"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123">
            <a:hlinkClick r:id="rId10" action="ppaction://hlinksldjump"/>
          </p:cNvPr>
          <p:cNvSpPr>
            <a:spLocks noChangeArrowheads="1"/>
          </p:cNvSpPr>
          <p:nvPr/>
        </p:nvSpPr>
        <p:spPr bwMode="auto">
          <a:xfrm>
            <a:off x="344824" y="11587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92" name="Freeform 69"/>
          <p:cNvSpPr>
            <a:spLocks noChangeArrowheads="1"/>
          </p:cNvSpPr>
          <p:nvPr/>
        </p:nvSpPr>
        <p:spPr bwMode="auto">
          <a:xfrm>
            <a:off x="1003112" y="18982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Chevron 123">
            <a:hlinkClick r:id="rId11" action="ppaction://hlinksldjump"/>
          </p:cNvPr>
          <p:cNvSpPr>
            <a:spLocks noChangeArrowheads="1"/>
          </p:cNvSpPr>
          <p:nvPr/>
        </p:nvSpPr>
        <p:spPr bwMode="auto">
          <a:xfrm>
            <a:off x="2895614"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94" name="Freeform 69"/>
          <p:cNvSpPr>
            <a:spLocks noChangeArrowheads="1"/>
          </p:cNvSpPr>
          <p:nvPr/>
        </p:nvSpPr>
        <p:spPr bwMode="auto">
          <a:xfrm>
            <a:off x="3553086"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Chevron 123">
            <a:hlinkClick r:id="rId12" action="ppaction://hlinksldjump"/>
          </p:cNvPr>
          <p:cNvSpPr>
            <a:spLocks noChangeArrowheads="1"/>
          </p:cNvSpPr>
          <p:nvPr/>
        </p:nvSpPr>
        <p:spPr bwMode="auto">
          <a:xfrm>
            <a:off x="2933284" y="303915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96" name="Freeform 69"/>
          <p:cNvSpPr>
            <a:spLocks noChangeArrowheads="1"/>
          </p:cNvSpPr>
          <p:nvPr/>
        </p:nvSpPr>
        <p:spPr bwMode="auto">
          <a:xfrm>
            <a:off x="3599465" y="378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Chevron 123">
            <a:hlinkClick r:id="rId13" action="ppaction://hlinksldjump"/>
          </p:cNvPr>
          <p:cNvSpPr>
            <a:spLocks noChangeArrowheads="1"/>
          </p:cNvSpPr>
          <p:nvPr/>
        </p:nvSpPr>
        <p:spPr bwMode="auto">
          <a:xfrm>
            <a:off x="3748411" y="211424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8" name="Freeform 69"/>
          <p:cNvSpPr>
            <a:spLocks noChangeArrowheads="1"/>
          </p:cNvSpPr>
          <p:nvPr/>
        </p:nvSpPr>
        <p:spPr bwMode="auto">
          <a:xfrm>
            <a:off x="4413776" y="286074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8" name="Chevron 44">
            <a:hlinkClick r:id="rId14" action="ppaction://hlinksldjump"/>
          </p:cNvPr>
          <p:cNvSpPr>
            <a:spLocks noChangeArrowheads="1"/>
          </p:cNvSpPr>
          <p:nvPr/>
        </p:nvSpPr>
        <p:spPr bwMode="auto">
          <a:xfrm>
            <a:off x="2533532" y="1032016"/>
            <a:ext cx="2112989" cy="1285521"/>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Retiring Fixed Assets Completely </a:t>
            </a:r>
          </a:p>
        </p:txBody>
      </p:sp>
      <p:sp>
        <p:nvSpPr>
          <p:cNvPr id="109" name="Chevron 108"/>
          <p:cNvSpPr>
            <a:spLocks noChangeArrowheads="1"/>
          </p:cNvSpPr>
          <p:nvPr>
            <p:custDataLst>
              <p:tags r:id="rId1"/>
            </p:custDataLst>
          </p:nvPr>
        </p:nvSpPr>
        <p:spPr bwMode="auto">
          <a:xfrm>
            <a:off x="2638698" y="124916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Select a fixed asset</a:t>
            </a:r>
          </a:p>
        </p:txBody>
      </p:sp>
      <p:sp>
        <p:nvSpPr>
          <p:cNvPr id="110" name="Chevron 109"/>
          <p:cNvSpPr>
            <a:spLocks noChangeArrowheads="1"/>
          </p:cNvSpPr>
          <p:nvPr>
            <p:custDataLst>
              <p:tags r:id="rId2"/>
            </p:custDataLst>
          </p:nvPr>
        </p:nvSpPr>
        <p:spPr bwMode="auto">
          <a:xfrm>
            <a:off x="3429516" y="124916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scrapping of a fixed asset</a:t>
            </a:r>
          </a:p>
        </p:txBody>
      </p:sp>
      <p:sp>
        <p:nvSpPr>
          <p:cNvPr id="113" name="Rectangle 77"/>
          <p:cNvSpPr>
            <a:spLocks noChangeArrowheads="1"/>
          </p:cNvSpPr>
          <p:nvPr/>
        </p:nvSpPr>
        <p:spPr bwMode="auto">
          <a:xfrm>
            <a:off x="2476894" y="2088937"/>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5" action="ppaction://hlinksldjump"/>
              </a:rPr>
              <a:t>Click here</a:t>
            </a:r>
            <a:r>
              <a:rPr lang="en-US" sz="900" dirty="0">
                <a:solidFill>
                  <a:schemeClr val="bg1"/>
                </a:solidFill>
              </a:rPr>
              <a:t> to display process variants</a:t>
            </a:r>
          </a:p>
        </p:txBody>
      </p:sp>
      <p:sp>
        <p:nvSpPr>
          <p:cNvPr id="114" name="Oval 113">
            <a:hlinkClick r:id="rId16" action="ppaction://hlinksldjump" tooltip="The fixed assets accountant selects a fixed asset to be retired completely."/>
          </p:cNvPr>
          <p:cNvSpPr>
            <a:spLocks noChangeAspect="1"/>
          </p:cNvSpPr>
          <p:nvPr/>
        </p:nvSpPr>
        <p:spPr bwMode="gray">
          <a:xfrm>
            <a:off x="3211669" y="18424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Oval 114">
            <a:hlinkClick r:id="rId16" action="ppaction://hlinksldjump" tooltip="The fixed assets accountant posts the scrapping of the fixed asset, which is portrayed by an automatic journal entry in the general ledger."/>
          </p:cNvPr>
          <p:cNvSpPr>
            <a:spLocks noChangeAspect="1"/>
          </p:cNvSpPr>
          <p:nvPr/>
        </p:nvSpPr>
        <p:spPr bwMode="gray">
          <a:xfrm>
            <a:off x="3999459" y="18424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7" name="Freeform 69"/>
          <p:cNvSpPr>
            <a:spLocks noChangeArrowheads="1"/>
          </p:cNvSpPr>
          <p:nvPr/>
        </p:nvSpPr>
        <p:spPr bwMode="auto">
          <a:xfrm>
            <a:off x="4399421" y="218817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8" name="Rectangle 78">
            <a:hlinkClick r:id="rId10"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9" name="TextBox 66"/>
          <p:cNvSpPr txBox="1">
            <a:spLocks noChangeArrowheads="1"/>
          </p:cNvSpPr>
          <p:nvPr/>
        </p:nvSpPr>
        <p:spPr bwMode="auto">
          <a:xfrm>
            <a:off x="1735138" y="4406900"/>
            <a:ext cx="4960937" cy="161582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Retiring Fixed Assets Completely </a:t>
            </a:r>
            <a:r>
              <a:rPr lang="en-US" sz="900" dirty="0"/>
              <a:t>business process allows you to manually retire fixed assets from your company.</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de-AT" sz="900" dirty="0"/>
              <a:t>As </a:t>
            </a:r>
            <a:r>
              <a:rPr lang="en-US" sz="900" dirty="0"/>
              <a:t>described</a:t>
            </a:r>
            <a:r>
              <a:rPr lang="de-AT" sz="900" dirty="0"/>
              <a:t> in </a:t>
            </a:r>
            <a:r>
              <a:rPr lang="en-US" sz="900" dirty="0"/>
              <a:t>the</a:t>
            </a:r>
            <a:r>
              <a:rPr lang="de-AT" sz="900" dirty="0"/>
              <a:t> Creating </a:t>
            </a:r>
            <a:r>
              <a:rPr lang="en-US" sz="900" dirty="0"/>
              <a:t>Customer Invoices process,</a:t>
            </a:r>
            <a:r>
              <a:rPr lang="de-AT" sz="900" dirty="0"/>
              <a:t> </a:t>
            </a:r>
            <a:r>
              <a:rPr lang="en-US" sz="900" dirty="0"/>
              <a:t>you </a:t>
            </a:r>
            <a:r>
              <a:rPr lang="de-DE" sz="900" dirty="0"/>
              <a:t>can also</a:t>
            </a:r>
            <a:r>
              <a:rPr lang="en-US" sz="900" dirty="0"/>
              <a:t> sell a fixed asset in the integrated sales process. By assigning an individual material in a customer invoice item, you can post the retirement of an individual material together with the sales revenue and receivables in one easy step. If the individual material and fixed asset are uniquely assigned, the fixed asset is retired as well. Depending on whether the asset sale results in a profit or loss, the system posts the retiring net book value and the revenue to different accounts.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endParaRPr lang="en-US" sz="900" dirty="0"/>
          </a:p>
        </p:txBody>
      </p:sp>
      <p:sp>
        <p:nvSpPr>
          <p:cNvPr id="120" name="Chevron 101"/>
          <p:cNvSpPr>
            <a:spLocks noChangeArrowheads="1"/>
          </p:cNvSpPr>
          <p:nvPr/>
        </p:nvSpPr>
        <p:spPr bwMode="auto">
          <a:xfrm>
            <a:off x="7627938" y="472378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Fixed Asset</a:t>
            </a:r>
          </a:p>
          <a:p>
            <a:pPr>
              <a:buClr>
                <a:schemeClr val="accent1"/>
              </a:buClr>
              <a:buSzPct val="80000"/>
              <a:buFont typeface="Wingdings" pitchFamily="2" charset="2"/>
              <a:buNone/>
            </a:pP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sp>
        <p:nvSpPr>
          <p:cNvPr id="124"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Fixed Assets  </a:t>
            </a:r>
          </a:p>
        </p:txBody>
      </p:sp>
      <p:sp>
        <p:nvSpPr>
          <p:cNvPr id="59" name="TextBox 59">
            <a:hlinkClick r:id="rId14" action="ppaction://hlinksldjump"/>
          </p:cNvPr>
          <p:cNvSpPr txBox="1">
            <a:spLocks noChangeArrowheads="1"/>
          </p:cNvSpPr>
          <p:nvPr/>
        </p:nvSpPr>
        <p:spPr bwMode="auto">
          <a:xfrm>
            <a:off x="4332814" y="96992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2"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1" name="Picture 60"/>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63" name="Group 62"/>
          <p:cNvGrpSpPr/>
          <p:nvPr/>
        </p:nvGrpSpPr>
        <p:grpSpPr>
          <a:xfrm>
            <a:off x="6894513" y="4462463"/>
            <a:ext cx="407987" cy="407987"/>
            <a:chOff x="6894513" y="4462463"/>
            <a:chExt cx="407987" cy="407987"/>
          </a:xfrm>
        </p:grpSpPr>
        <p:pic>
          <p:nvPicPr>
            <p:cNvPr id="64" name="Picture 74" descr="02"/>
            <p:cNvPicPr>
              <a:picLocks noChangeAspect="1" noChangeArrowheads="1"/>
            </p:cNvPicPr>
            <p:nvPr/>
          </p:nvPicPr>
          <p:blipFill>
            <a:blip r:embed="rId23" cstate="print"/>
            <a:srcRect/>
            <a:stretch>
              <a:fillRect/>
            </a:stretch>
          </p:blipFill>
          <p:spPr bwMode="auto">
            <a:xfrm>
              <a:off x="6896100" y="4465638"/>
              <a:ext cx="401637" cy="401637"/>
            </a:xfrm>
            <a:prstGeom prst="rect">
              <a:avLst/>
            </a:prstGeom>
            <a:noFill/>
            <a:ln w="9525">
              <a:noFill/>
              <a:miter lim="800000"/>
              <a:headEnd/>
              <a:tailEnd/>
            </a:ln>
          </p:spPr>
        </p:pic>
        <p:sp>
          <p:nvSpPr>
            <p:cNvPr id="65"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pic>
        <p:nvPicPr>
          <p:cNvPr id="66"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415136724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70" name="TextBox 6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Retiring Fixed Assets Completely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0" y="2598623"/>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7" action="ppaction://hlinksldjump"/>
          </p:cNvPr>
          <p:cNvSpPr>
            <a:spLocks noChangeArrowheads="1"/>
          </p:cNvSpPr>
          <p:nvPr/>
        </p:nvSpPr>
        <p:spPr bwMode="auto">
          <a:xfrm>
            <a:off x="344826"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73" name="Chevron 123">
            <a:hlinkClick r:id="rId8" action="ppaction://hlinksldjump"/>
          </p:cNvPr>
          <p:cNvSpPr>
            <a:spLocks noChangeArrowheads="1"/>
          </p:cNvSpPr>
          <p:nvPr/>
        </p:nvSpPr>
        <p:spPr bwMode="auto">
          <a:xfrm>
            <a:off x="1208132"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77" name="Chevron 123">
            <a:hlinkClick r:id="rId9" action="ppaction://hlinksldjump"/>
          </p:cNvPr>
          <p:cNvSpPr>
            <a:spLocks noChangeArrowheads="1"/>
          </p:cNvSpPr>
          <p:nvPr/>
        </p:nvSpPr>
        <p:spPr bwMode="auto">
          <a:xfrm>
            <a:off x="2051873"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87" name="Chevron 123">
            <a:hlinkClick r:id="rId10" action="ppaction://hlinksldjump"/>
          </p:cNvPr>
          <p:cNvSpPr>
            <a:spLocks noChangeArrowheads="1"/>
          </p:cNvSpPr>
          <p:nvPr/>
        </p:nvSpPr>
        <p:spPr bwMode="auto">
          <a:xfrm>
            <a:off x="344824" y="11587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93" name="Chevron 123">
            <a:hlinkClick r:id="rId11" action="ppaction://hlinksldjump"/>
          </p:cNvPr>
          <p:cNvSpPr>
            <a:spLocks noChangeArrowheads="1"/>
          </p:cNvSpPr>
          <p:nvPr/>
        </p:nvSpPr>
        <p:spPr bwMode="auto">
          <a:xfrm>
            <a:off x="2895614"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95" name="Chevron 123">
            <a:hlinkClick r:id="rId11" action="ppaction://hlinksldjump"/>
          </p:cNvPr>
          <p:cNvSpPr>
            <a:spLocks noChangeArrowheads="1"/>
          </p:cNvSpPr>
          <p:nvPr/>
        </p:nvSpPr>
        <p:spPr bwMode="auto">
          <a:xfrm>
            <a:off x="2933284" y="303915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97" name="Chevron 123">
            <a:hlinkClick r:id="rId12" action="ppaction://hlinksldjump"/>
          </p:cNvPr>
          <p:cNvSpPr>
            <a:spLocks noChangeArrowheads="1"/>
          </p:cNvSpPr>
          <p:nvPr/>
        </p:nvSpPr>
        <p:spPr bwMode="auto">
          <a:xfrm>
            <a:off x="3748411" y="211424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8" name="Rectangle 78">
            <a:hlinkClick r:id="rId10"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9" name="TextBox 66"/>
          <p:cNvSpPr txBox="1">
            <a:spLocks noChangeArrowheads="1"/>
          </p:cNvSpPr>
          <p:nvPr/>
        </p:nvSpPr>
        <p:spPr bwMode="auto">
          <a:xfrm>
            <a:off x="1735138" y="4406900"/>
            <a:ext cx="4960937" cy="161582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Retiring Fixed Assets Completely </a:t>
            </a:r>
            <a:r>
              <a:rPr lang="en-US" sz="900" dirty="0"/>
              <a:t>business process allows you to manually retire fixed assets from your company.</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de-AT" sz="900" dirty="0"/>
              <a:t>As </a:t>
            </a:r>
            <a:r>
              <a:rPr lang="en-US" sz="900" dirty="0"/>
              <a:t>described</a:t>
            </a:r>
            <a:r>
              <a:rPr lang="de-AT" sz="900" dirty="0"/>
              <a:t> in </a:t>
            </a:r>
            <a:r>
              <a:rPr lang="en-US" sz="900" dirty="0"/>
              <a:t>the</a:t>
            </a:r>
            <a:r>
              <a:rPr lang="de-AT" sz="900" dirty="0"/>
              <a:t> Creating </a:t>
            </a:r>
            <a:r>
              <a:rPr lang="en-US" sz="900" dirty="0"/>
              <a:t>Customer Invoices process,</a:t>
            </a:r>
            <a:r>
              <a:rPr lang="de-AT" sz="900" dirty="0"/>
              <a:t> </a:t>
            </a:r>
            <a:r>
              <a:rPr lang="en-US" sz="900" dirty="0"/>
              <a:t>you </a:t>
            </a:r>
            <a:r>
              <a:rPr lang="de-DE" sz="900" dirty="0"/>
              <a:t>can also</a:t>
            </a:r>
            <a:r>
              <a:rPr lang="en-US" sz="900" dirty="0"/>
              <a:t> sell a fixed asset in the integrated sales process. By assigning an individual material in a customer invoice item, you can post the retirement of an individual material together with the sales revenue and receivables in one easy step. If the individual material and fixed asset are uniquely assigned, the fixed asset is retired as well. Depending on whether the asset sale results in a profit or loss, the system posts the retiring net book value and the revenue to different accounts.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endParaRPr lang="en-US" sz="900" dirty="0"/>
          </a:p>
        </p:txBody>
      </p:sp>
      <p:sp>
        <p:nvSpPr>
          <p:cNvPr id="120" name="Chevron 101"/>
          <p:cNvSpPr>
            <a:spLocks noChangeArrowheads="1"/>
          </p:cNvSpPr>
          <p:nvPr/>
        </p:nvSpPr>
        <p:spPr bwMode="auto">
          <a:xfrm>
            <a:off x="7627938" y="472378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Fixed Asset</a:t>
            </a:r>
          </a:p>
          <a:p>
            <a:pPr>
              <a:buClr>
                <a:schemeClr val="accent1"/>
              </a:buClr>
              <a:buSzPct val="80000"/>
              <a:buFont typeface="Wingdings" pitchFamily="2" charset="2"/>
              <a:buNone/>
            </a:pP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sp>
        <p:nvSpPr>
          <p:cNvPr id="124"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Fixed Assets  </a:t>
            </a:r>
          </a:p>
        </p:txBody>
      </p:sp>
      <p:sp>
        <p:nvSpPr>
          <p:cNvPr id="61" name="Chevron 55"/>
          <p:cNvSpPr>
            <a:spLocks noChangeArrowheads="1"/>
          </p:cNvSpPr>
          <p:nvPr/>
        </p:nvSpPr>
        <p:spPr bwMode="auto">
          <a:xfrm>
            <a:off x="2532561" y="2309293"/>
            <a:ext cx="1973171" cy="38064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Retiring Individual Materials</a:t>
            </a:r>
          </a:p>
        </p:txBody>
      </p:sp>
      <p:sp>
        <p:nvSpPr>
          <p:cNvPr id="62" name="Oval 61">
            <a:hlinkClick r:id="rId13" action="ppaction://hlinksldjump" tooltip="The Retiring Individual Materials process variant enables you to remove an individual material from a fixed asset."/>
          </p:cNvPr>
          <p:cNvSpPr>
            <a:spLocks noChangeAspect="1"/>
          </p:cNvSpPr>
          <p:nvPr/>
        </p:nvSpPr>
        <p:spPr bwMode="gray">
          <a:xfrm>
            <a:off x="2633411" y="243954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Chevron 44">
            <a:hlinkClick r:id="rId14" action="ppaction://hlinksldjump"/>
          </p:cNvPr>
          <p:cNvSpPr>
            <a:spLocks noChangeArrowheads="1"/>
          </p:cNvSpPr>
          <p:nvPr/>
        </p:nvSpPr>
        <p:spPr bwMode="auto">
          <a:xfrm>
            <a:off x="2533532" y="1032016"/>
            <a:ext cx="2112989" cy="1285521"/>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Retiring Fixed Assets Completely </a:t>
            </a:r>
          </a:p>
        </p:txBody>
      </p:sp>
      <p:sp>
        <p:nvSpPr>
          <p:cNvPr id="63" name="Chevron 108"/>
          <p:cNvSpPr>
            <a:spLocks noChangeArrowheads="1"/>
          </p:cNvSpPr>
          <p:nvPr>
            <p:custDataLst>
              <p:tags r:id="rId1"/>
            </p:custDataLst>
          </p:nvPr>
        </p:nvSpPr>
        <p:spPr bwMode="auto">
          <a:xfrm>
            <a:off x="2638698" y="124916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Select a fixed asset</a:t>
            </a:r>
          </a:p>
        </p:txBody>
      </p:sp>
      <p:sp>
        <p:nvSpPr>
          <p:cNvPr id="64" name="Chevron 109"/>
          <p:cNvSpPr>
            <a:spLocks noChangeArrowheads="1"/>
          </p:cNvSpPr>
          <p:nvPr>
            <p:custDataLst>
              <p:tags r:id="rId2"/>
            </p:custDataLst>
          </p:nvPr>
        </p:nvSpPr>
        <p:spPr bwMode="auto">
          <a:xfrm>
            <a:off x="3429516" y="124916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scrapping of a fixed asset</a:t>
            </a:r>
          </a:p>
        </p:txBody>
      </p:sp>
      <p:sp>
        <p:nvSpPr>
          <p:cNvPr id="66" name="Rectangle 77"/>
          <p:cNvSpPr>
            <a:spLocks noChangeArrowheads="1"/>
          </p:cNvSpPr>
          <p:nvPr/>
        </p:nvSpPr>
        <p:spPr bwMode="auto">
          <a:xfrm>
            <a:off x="2543569" y="2088937"/>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5" action="ppaction://hlinksldjump"/>
              </a:rPr>
              <a:t>Click here</a:t>
            </a:r>
            <a:r>
              <a:rPr lang="en-US" sz="900" dirty="0">
                <a:solidFill>
                  <a:schemeClr val="bg1"/>
                </a:solidFill>
              </a:rPr>
              <a:t> to hide process variants</a:t>
            </a:r>
          </a:p>
        </p:txBody>
      </p:sp>
      <p:sp>
        <p:nvSpPr>
          <p:cNvPr id="68" name="Oval 113">
            <a:hlinkClick r:id="rId13" action="ppaction://hlinksldjump" tooltip="The fixed assets accountant selects a fixed asset to be retired completely."/>
          </p:cNvPr>
          <p:cNvSpPr>
            <a:spLocks noChangeAspect="1"/>
          </p:cNvSpPr>
          <p:nvPr/>
        </p:nvSpPr>
        <p:spPr bwMode="gray">
          <a:xfrm>
            <a:off x="3211669" y="18424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Oval 114">
            <a:hlinkClick r:id="rId13" action="ppaction://hlinksldjump" tooltip="The fixed assets accountant posts the scrapping of the fixed asset, which is portrayed by an automatic journal entry in the general ledger."/>
          </p:cNvPr>
          <p:cNvSpPr>
            <a:spLocks noChangeAspect="1"/>
          </p:cNvSpPr>
          <p:nvPr/>
        </p:nvSpPr>
        <p:spPr bwMode="gray">
          <a:xfrm>
            <a:off x="3999459" y="18424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7" name="Freeform 56"/>
          <p:cNvSpPr>
            <a:spLocks noChangeArrowheads="1"/>
          </p:cNvSpPr>
          <p:nvPr/>
        </p:nvSpPr>
        <p:spPr bwMode="auto">
          <a:xfrm>
            <a:off x="1002298"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8" name="Freeform 69"/>
          <p:cNvSpPr>
            <a:spLocks noChangeArrowheads="1"/>
          </p:cNvSpPr>
          <p:nvPr/>
        </p:nvSpPr>
        <p:spPr bwMode="auto">
          <a:xfrm>
            <a:off x="1865604" y="28423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Freeform 69"/>
          <p:cNvSpPr>
            <a:spLocks noChangeArrowheads="1"/>
          </p:cNvSpPr>
          <p:nvPr/>
        </p:nvSpPr>
        <p:spPr bwMode="auto">
          <a:xfrm>
            <a:off x="2709345"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69"/>
          <p:cNvSpPr>
            <a:spLocks noChangeArrowheads="1"/>
          </p:cNvSpPr>
          <p:nvPr/>
        </p:nvSpPr>
        <p:spPr bwMode="auto">
          <a:xfrm>
            <a:off x="1003112" y="18982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Freeform 69"/>
          <p:cNvSpPr>
            <a:spLocks noChangeArrowheads="1"/>
          </p:cNvSpPr>
          <p:nvPr/>
        </p:nvSpPr>
        <p:spPr bwMode="auto">
          <a:xfrm>
            <a:off x="3553086"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3599465" y="378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2" name="Freeform 69"/>
          <p:cNvSpPr>
            <a:spLocks noChangeArrowheads="1"/>
          </p:cNvSpPr>
          <p:nvPr/>
        </p:nvSpPr>
        <p:spPr bwMode="auto">
          <a:xfrm>
            <a:off x="4413776" y="286074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Freeform 69"/>
          <p:cNvSpPr>
            <a:spLocks noChangeArrowheads="1"/>
          </p:cNvSpPr>
          <p:nvPr/>
        </p:nvSpPr>
        <p:spPr bwMode="auto">
          <a:xfrm>
            <a:off x="4399421" y="218817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2" name="Picture 91"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96"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7"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6" name="Picture 7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81" name="Group 80"/>
          <p:cNvGrpSpPr/>
          <p:nvPr/>
        </p:nvGrpSpPr>
        <p:grpSpPr>
          <a:xfrm>
            <a:off x="6894513" y="4462463"/>
            <a:ext cx="407987" cy="407987"/>
            <a:chOff x="6894513" y="4462463"/>
            <a:chExt cx="407987" cy="407987"/>
          </a:xfrm>
        </p:grpSpPr>
        <p:pic>
          <p:nvPicPr>
            <p:cNvPr id="82" name="Picture 74" descr="02"/>
            <p:cNvPicPr>
              <a:picLocks noChangeAspect="1" noChangeArrowheads="1"/>
            </p:cNvPicPr>
            <p:nvPr/>
          </p:nvPicPr>
          <p:blipFill>
            <a:blip r:embed="rId22" cstate="print"/>
            <a:srcRect/>
            <a:stretch>
              <a:fillRect/>
            </a:stretch>
          </p:blipFill>
          <p:spPr bwMode="auto">
            <a:xfrm>
              <a:off x="6896100" y="4465638"/>
              <a:ext cx="401637" cy="401637"/>
            </a:xfrm>
            <a:prstGeom prst="rect">
              <a:avLst/>
            </a:prstGeom>
            <a:noFill/>
            <a:ln w="9525">
              <a:noFill/>
              <a:miter lim="800000"/>
              <a:headEnd/>
              <a:tailEnd/>
            </a:ln>
          </p:spPr>
        </p:pic>
        <p:sp>
          <p:nvSpPr>
            <p:cNvPr id="84"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pic>
        <p:nvPicPr>
          <p:cNvPr id="85"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86" name="TextBox 59">
            <a:hlinkClick r:id="rId14" action="ppaction://hlinksldjump"/>
          </p:cNvPr>
          <p:cNvSpPr txBox="1">
            <a:spLocks noChangeArrowheads="1"/>
          </p:cNvSpPr>
          <p:nvPr/>
        </p:nvSpPr>
        <p:spPr bwMode="auto">
          <a:xfrm>
            <a:off x="4332814" y="96992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228986414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145" name="Group 144"/>
          <p:cNvGrpSpPr/>
          <p:nvPr/>
        </p:nvGrpSpPr>
        <p:grpSpPr>
          <a:xfrm>
            <a:off x="6523990" y="6342063"/>
            <a:ext cx="407988" cy="407987"/>
            <a:chOff x="6523990" y="6342063"/>
            <a:chExt cx="407988" cy="407987"/>
          </a:xfrm>
        </p:grpSpPr>
        <p:pic>
          <p:nvPicPr>
            <p:cNvPr id="146" name="Picture 92" descr="47"/>
            <p:cNvPicPr>
              <a:picLocks noChangeAspect="1" noChangeArrowheads="1"/>
            </p:cNvPicPr>
            <p:nvPr/>
          </p:nvPicPr>
          <p:blipFill>
            <a:blip r:embed="rId3" cstate="print"/>
            <a:srcRect/>
            <a:stretch>
              <a:fillRect/>
            </a:stretch>
          </p:blipFill>
          <p:spPr bwMode="auto">
            <a:xfrm>
              <a:off x="6539865" y="6357938"/>
              <a:ext cx="384175" cy="384175"/>
            </a:xfrm>
            <a:prstGeom prst="rect">
              <a:avLst/>
            </a:prstGeom>
            <a:noFill/>
            <a:ln w="9525">
              <a:noFill/>
              <a:miter lim="800000"/>
              <a:headEnd/>
              <a:tailEnd/>
            </a:ln>
          </p:spPr>
        </p:pic>
        <p:sp>
          <p:nvSpPr>
            <p:cNvPr id="147" name="AutoShape 93"/>
            <p:cNvSpPr>
              <a:spLocks noChangeArrowheads="1"/>
            </p:cNvSpPr>
            <p:nvPr/>
          </p:nvSpPr>
          <p:spPr bwMode="auto">
            <a:xfrm>
              <a:off x="6523990" y="634206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83" name="Picture 82"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156" name="TextBox 15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Scenario Overview</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66"/>
          <p:cNvSpPr txBox="1">
            <a:spLocks noChangeArrowheads="1"/>
          </p:cNvSpPr>
          <p:nvPr/>
        </p:nvSpPr>
        <p:spPr bwMode="auto">
          <a:xfrm>
            <a:off x="1735138" y="597693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following business roles are involved in this scenario:</a:t>
            </a:r>
          </a:p>
        </p:txBody>
      </p:sp>
      <p:sp>
        <p:nvSpPr>
          <p:cNvPr id="60" name="TextBox 66"/>
          <p:cNvSpPr txBox="1">
            <a:spLocks noChangeArrowheads="1"/>
          </p:cNvSpPr>
          <p:nvPr/>
        </p:nvSpPr>
        <p:spPr bwMode="auto">
          <a:xfrm>
            <a:off x="1735138" y="4406900"/>
            <a:ext cx="7256462" cy="78483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Fixed Asset Management </a:t>
            </a:r>
            <a:r>
              <a:rPr lang="en-US" sz="900" dirty="0"/>
              <a:t>business scenario allows you to manage your fixed asset accounting. It covers the entire life cycle of your fixed assets, from purchasing, including fixed assets under construction, through to asset retirement or sale. The solution enables you to value your fixed assets in parallel, in accordance with local and international valuation principles, tax-based valuation principles, or for statistical or cost-accounting purposes. This ensures continuous compliance with country-specific regulations. Throughout the fixed asset lifecycle the values for depreciation are calculated and posted automatically and provided in various reports. </a:t>
            </a:r>
          </a:p>
        </p:txBody>
      </p:sp>
      <p:sp>
        <p:nvSpPr>
          <p:cNvPr id="72" name="Chevron 79"/>
          <p:cNvSpPr>
            <a:spLocks noChangeArrowheads="1"/>
          </p:cNvSpPr>
          <p:nvPr/>
        </p:nvSpPr>
        <p:spPr bwMode="auto">
          <a:xfrm>
            <a:off x="5849303" y="631190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solidFill>
                  <a:srgbClr val="404040"/>
                </a:solidFill>
              </a:rPr>
              <a:t>Fixed Asset </a:t>
            </a:r>
          </a:p>
          <a:p>
            <a:pPr>
              <a:buClr>
                <a:schemeClr val="accent1"/>
              </a:buClr>
              <a:buSzPct val="80000"/>
              <a:buFont typeface="Wingdings" pitchFamily="2" charset="2"/>
              <a:buNone/>
            </a:pPr>
            <a:r>
              <a:rPr lang="en-US" sz="700">
                <a:solidFill>
                  <a:srgbClr val="404040"/>
                </a:solidFill>
              </a:rPr>
              <a:t>Accountant</a:t>
            </a:r>
          </a:p>
        </p:txBody>
      </p:sp>
      <p:sp>
        <p:nvSpPr>
          <p:cNvPr id="86" name="Chevron 79"/>
          <p:cNvSpPr>
            <a:spLocks noChangeArrowheads="1"/>
          </p:cNvSpPr>
          <p:nvPr/>
        </p:nvSpPr>
        <p:spPr bwMode="auto">
          <a:xfrm>
            <a:off x="4639628" y="62960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Accounts </a:t>
            </a:r>
          </a:p>
          <a:p>
            <a:pPr>
              <a:buClr>
                <a:schemeClr val="accent1"/>
              </a:buClr>
              <a:buSzPct val="80000"/>
              <a:buFont typeface="Wingdings" pitchFamily="2" charset="2"/>
              <a:buNone/>
            </a:pPr>
            <a:r>
              <a:rPr lang="en-US" sz="700">
                <a:solidFill>
                  <a:srgbClr val="404040"/>
                </a:solidFill>
              </a:rPr>
              <a:t>Payable</a:t>
            </a:r>
          </a:p>
          <a:p>
            <a:pPr>
              <a:buClr>
                <a:schemeClr val="accent1"/>
              </a:buClr>
              <a:buSzPct val="80000"/>
              <a:buFont typeface="Wingdings" pitchFamily="2" charset="2"/>
              <a:buNone/>
            </a:pPr>
            <a:r>
              <a:rPr lang="en-US" sz="700">
                <a:solidFill>
                  <a:srgbClr val="404040"/>
                </a:solidFill>
              </a:rPr>
              <a:t>Accountant</a:t>
            </a:r>
          </a:p>
        </p:txBody>
      </p:sp>
      <p:sp>
        <p:nvSpPr>
          <p:cNvPr id="98"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Employee</a:t>
            </a:r>
          </a:p>
        </p:txBody>
      </p:sp>
      <p:sp>
        <p:nvSpPr>
          <p:cNvPr id="99" name="AutoShape 46"/>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Operational Buyer</a:t>
            </a:r>
          </a:p>
        </p:txBody>
      </p:sp>
      <p:sp>
        <p:nvSpPr>
          <p:cNvPr id="104"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105" name="Picture 68"/>
          <p:cNvPicPr>
            <a:picLocks noChangeAspect="1" noChangeArrowheads="1"/>
          </p:cNvPicPr>
          <p:nvPr/>
        </p:nvPicPr>
        <p:blipFill>
          <a:blip r:embed="rId7" cstate="print"/>
          <a:srcRect/>
          <a:stretch>
            <a:fillRect/>
          </a:stretch>
        </p:blipFill>
        <p:spPr bwMode="auto">
          <a:xfrm>
            <a:off x="6735763" y="4122738"/>
            <a:ext cx="2470150" cy="2809875"/>
          </a:xfrm>
          <a:prstGeom prst="rect">
            <a:avLst/>
          </a:prstGeom>
          <a:noFill/>
          <a:ln w="9525">
            <a:noFill/>
            <a:miter lim="800000"/>
            <a:headEnd/>
            <a:tailEnd/>
          </a:ln>
        </p:spPr>
      </p:pic>
      <p:sp>
        <p:nvSpPr>
          <p:cNvPr id="107"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09"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110"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11"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14" name="Rectangle 76">
            <a:hlinkClick r:id="rId8"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Close Legend</a:t>
            </a:r>
            <a:endParaRPr lang="en-US" sz="800" dirty="0">
              <a:solidFill>
                <a:srgbClr val="44697D"/>
              </a:solidFill>
            </a:endParaRPr>
          </a:p>
        </p:txBody>
      </p:sp>
      <p:sp>
        <p:nvSpPr>
          <p:cNvPr id="115"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16"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8"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9"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24" name="Rectangle 74"/>
          <p:cNvSpPr>
            <a:spLocks noChangeArrowheads="1"/>
          </p:cNvSpPr>
          <p:nvPr/>
        </p:nvSpPr>
        <p:spPr bwMode="auto">
          <a:xfrm>
            <a:off x="7134225" y="4646612"/>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1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60" name="Picture 159"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161" name="Picture 160"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162"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6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64"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6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67"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1" name="Picture 8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85" name="Chevron 123">
            <a:hlinkClick r:id="rId15" action="ppaction://hlinksldjump"/>
          </p:cNvPr>
          <p:cNvSpPr>
            <a:spLocks noChangeArrowheads="1"/>
          </p:cNvSpPr>
          <p:nvPr/>
        </p:nvSpPr>
        <p:spPr bwMode="auto">
          <a:xfrm>
            <a:off x="1164075"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88" name="Chevron 123">
            <a:hlinkClick r:id="rId16" action="ppaction://hlinksldjump"/>
          </p:cNvPr>
          <p:cNvSpPr>
            <a:spLocks noChangeArrowheads="1"/>
          </p:cNvSpPr>
          <p:nvPr/>
        </p:nvSpPr>
        <p:spPr bwMode="auto">
          <a:xfrm>
            <a:off x="32297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90" name="Freeform 69"/>
          <p:cNvSpPr>
            <a:spLocks noChangeArrowheads="1"/>
          </p:cNvSpPr>
          <p:nvPr/>
        </p:nvSpPr>
        <p:spPr bwMode="auto">
          <a:xfrm>
            <a:off x="1833679" y="28525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2" name="Chevron 123">
            <a:hlinkClick r:id="rId17" action="ppaction://hlinksldjump"/>
          </p:cNvPr>
          <p:cNvSpPr>
            <a:spLocks noChangeArrowheads="1"/>
          </p:cNvSpPr>
          <p:nvPr/>
        </p:nvSpPr>
        <p:spPr bwMode="auto">
          <a:xfrm>
            <a:off x="2007817"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Returning Goods</a:t>
            </a:r>
          </a:p>
        </p:txBody>
      </p:sp>
      <p:sp>
        <p:nvSpPr>
          <p:cNvPr id="97" name="Freeform 69"/>
          <p:cNvSpPr>
            <a:spLocks noChangeArrowheads="1"/>
          </p:cNvSpPr>
          <p:nvPr/>
        </p:nvSpPr>
        <p:spPr bwMode="auto">
          <a:xfrm>
            <a:off x="2674326" y="28525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6" name="Chevron 123">
            <a:hlinkClick r:id="rId18" action="ppaction://hlinksldjump"/>
          </p:cNvPr>
          <p:cNvSpPr>
            <a:spLocks noChangeArrowheads="1"/>
          </p:cNvSpPr>
          <p:nvPr/>
        </p:nvSpPr>
        <p:spPr bwMode="auto">
          <a:xfrm>
            <a:off x="2853018"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08" name="Freeform 69"/>
          <p:cNvSpPr>
            <a:spLocks noChangeArrowheads="1"/>
          </p:cNvSpPr>
          <p:nvPr/>
        </p:nvSpPr>
        <p:spPr bwMode="auto">
          <a:xfrm>
            <a:off x="3522622" y="285506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2" name="Chevron 123">
            <a:hlinkClick r:id="rId19" action="ppaction://hlinksldjump"/>
          </p:cNvPr>
          <p:cNvSpPr>
            <a:spLocks noChangeArrowheads="1"/>
          </p:cNvSpPr>
          <p:nvPr/>
        </p:nvSpPr>
        <p:spPr bwMode="auto">
          <a:xfrm>
            <a:off x="3716324"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21" name="Freeform 69"/>
          <p:cNvSpPr>
            <a:spLocks noChangeArrowheads="1"/>
          </p:cNvSpPr>
          <p:nvPr/>
        </p:nvSpPr>
        <p:spPr bwMode="auto">
          <a:xfrm>
            <a:off x="4379578" y="28525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2" name="Chevron 123">
            <a:hlinkClick r:id="rId20" action="ppaction://hlinksldjump"/>
          </p:cNvPr>
          <p:cNvSpPr>
            <a:spLocks noChangeArrowheads="1"/>
          </p:cNvSpPr>
          <p:nvPr/>
        </p:nvSpPr>
        <p:spPr bwMode="auto">
          <a:xfrm>
            <a:off x="4560065"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123" name="Freeform 69"/>
          <p:cNvSpPr>
            <a:spLocks noChangeArrowheads="1"/>
          </p:cNvSpPr>
          <p:nvPr/>
        </p:nvSpPr>
        <p:spPr bwMode="auto">
          <a:xfrm>
            <a:off x="5229669" y="28525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5" name="Chevron 123">
            <a:hlinkClick r:id="rId21" action="ppaction://hlinksldjump"/>
          </p:cNvPr>
          <p:cNvSpPr>
            <a:spLocks noChangeArrowheads="1"/>
          </p:cNvSpPr>
          <p:nvPr/>
        </p:nvSpPr>
        <p:spPr bwMode="auto">
          <a:xfrm>
            <a:off x="5403806" y="116640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126" name="Freeform 69"/>
          <p:cNvSpPr>
            <a:spLocks noChangeArrowheads="1"/>
          </p:cNvSpPr>
          <p:nvPr/>
        </p:nvSpPr>
        <p:spPr bwMode="auto">
          <a:xfrm>
            <a:off x="6073410" y="19171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7" name="Chevron 123">
            <a:hlinkClick r:id="rId22" action="ppaction://hlinksldjump"/>
          </p:cNvPr>
          <p:cNvSpPr>
            <a:spLocks noChangeArrowheads="1"/>
          </p:cNvSpPr>
          <p:nvPr/>
        </p:nvSpPr>
        <p:spPr bwMode="auto">
          <a:xfrm>
            <a:off x="2853016" y="116640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128" name="Freeform 69"/>
          <p:cNvSpPr>
            <a:spLocks noChangeArrowheads="1"/>
          </p:cNvSpPr>
          <p:nvPr/>
        </p:nvSpPr>
        <p:spPr bwMode="auto">
          <a:xfrm>
            <a:off x="3522620" y="19171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9" name="Chevron 123">
            <a:hlinkClick r:id="rId23" action="ppaction://hlinksldjump"/>
          </p:cNvPr>
          <p:cNvSpPr>
            <a:spLocks noChangeArrowheads="1"/>
          </p:cNvSpPr>
          <p:nvPr/>
        </p:nvSpPr>
        <p:spPr bwMode="auto">
          <a:xfrm>
            <a:off x="5403806" y="210182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130" name="Freeform 69"/>
          <p:cNvSpPr>
            <a:spLocks noChangeArrowheads="1"/>
          </p:cNvSpPr>
          <p:nvPr/>
        </p:nvSpPr>
        <p:spPr bwMode="auto">
          <a:xfrm>
            <a:off x="6073410" y="28525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1" name="Chevron 123">
            <a:hlinkClick r:id="rId24" action="ppaction://hlinksldjump" tooltip="Click here for process details"/>
          </p:cNvPr>
          <p:cNvSpPr>
            <a:spLocks noChangeArrowheads="1"/>
          </p:cNvSpPr>
          <p:nvPr/>
        </p:nvSpPr>
        <p:spPr bwMode="auto">
          <a:xfrm>
            <a:off x="5441476" y="3037245"/>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142" name="Freeform 69"/>
          <p:cNvSpPr>
            <a:spLocks noChangeArrowheads="1"/>
          </p:cNvSpPr>
          <p:nvPr/>
        </p:nvSpPr>
        <p:spPr bwMode="auto">
          <a:xfrm>
            <a:off x="6111080" y="378938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3" name="Chevron 123">
            <a:hlinkClick r:id="rId25" action="ppaction://hlinksldjump"/>
          </p:cNvPr>
          <p:cNvSpPr>
            <a:spLocks noChangeArrowheads="1"/>
          </p:cNvSpPr>
          <p:nvPr/>
        </p:nvSpPr>
        <p:spPr bwMode="auto">
          <a:xfrm>
            <a:off x="6256603" y="209643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44" name="Freeform 69"/>
          <p:cNvSpPr>
            <a:spLocks noChangeArrowheads="1"/>
          </p:cNvSpPr>
          <p:nvPr/>
        </p:nvSpPr>
        <p:spPr bwMode="auto">
          <a:xfrm>
            <a:off x="6922166" y="28431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148" name="Group 147"/>
          <p:cNvGrpSpPr/>
          <p:nvPr/>
        </p:nvGrpSpPr>
        <p:grpSpPr>
          <a:xfrm>
            <a:off x="5368290" y="6342063"/>
            <a:ext cx="407988" cy="407987"/>
            <a:chOff x="5368290" y="6342063"/>
            <a:chExt cx="407988" cy="407987"/>
          </a:xfrm>
        </p:grpSpPr>
        <p:pic>
          <p:nvPicPr>
            <p:cNvPr id="149" name="Picture 74" descr="02"/>
            <p:cNvPicPr>
              <a:picLocks noChangeAspect="1" noChangeArrowheads="1"/>
            </p:cNvPicPr>
            <p:nvPr/>
          </p:nvPicPr>
          <p:blipFill>
            <a:blip r:embed="rId26" cstate="print"/>
            <a:srcRect/>
            <a:stretch>
              <a:fillRect/>
            </a:stretch>
          </p:blipFill>
          <p:spPr bwMode="auto">
            <a:xfrm>
              <a:off x="5369878" y="6345238"/>
              <a:ext cx="401638" cy="401637"/>
            </a:xfrm>
            <a:prstGeom prst="rect">
              <a:avLst/>
            </a:prstGeom>
            <a:noFill/>
            <a:ln w="9525">
              <a:noFill/>
              <a:miter lim="800000"/>
              <a:headEnd/>
              <a:tailEnd/>
            </a:ln>
          </p:spPr>
        </p:pic>
        <p:sp>
          <p:nvSpPr>
            <p:cNvPr id="150" name="AutoShape 82"/>
            <p:cNvSpPr>
              <a:spLocks noChangeArrowheads="1"/>
            </p:cNvSpPr>
            <p:nvPr/>
          </p:nvSpPr>
          <p:spPr bwMode="auto">
            <a:xfrm>
              <a:off x="5368290" y="634206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grpSp>
        <p:nvGrpSpPr>
          <p:cNvPr id="151" name="Group 150"/>
          <p:cNvGrpSpPr/>
          <p:nvPr/>
        </p:nvGrpSpPr>
        <p:grpSpPr>
          <a:xfrm>
            <a:off x="4157028" y="6337300"/>
            <a:ext cx="407987" cy="407988"/>
            <a:chOff x="4157028" y="6337300"/>
            <a:chExt cx="407987" cy="407988"/>
          </a:xfrm>
        </p:grpSpPr>
        <p:pic>
          <p:nvPicPr>
            <p:cNvPr id="152" name="Picture 98" descr="49"/>
            <p:cNvPicPr>
              <a:picLocks noChangeAspect="1" noChangeArrowheads="1"/>
            </p:cNvPicPr>
            <p:nvPr/>
          </p:nvPicPr>
          <p:blipFill>
            <a:blip r:embed="rId27" cstate="print"/>
            <a:srcRect/>
            <a:stretch>
              <a:fillRect/>
            </a:stretch>
          </p:blipFill>
          <p:spPr bwMode="auto">
            <a:xfrm>
              <a:off x="4166553" y="6346825"/>
              <a:ext cx="384175" cy="384175"/>
            </a:xfrm>
            <a:prstGeom prst="rect">
              <a:avLst/>
            </a:prstGeom>
            <a:noFill/>
            <a:ln w="9525">
              <a:noFill/>
              <a:miter lim="800000"/>
              <a:headEnd/>
              <a:tailEnd/>
            </a:ln>
          </p:spPr>
        </p:pic>
        <p:sp>
          <p:nvSpPr>
            <p:cNvPr id="153" name="AutoShape 99"/>
            <p:cNvSpPr>
              <a:spLocks noChangeArrowheads="1"/>
            </p:cNvSpPr>
            <p:nvPr/>
          </p:nvSpPr>
          <p:spPr bwMode="auto">
            <a:xfrm>
              <a:off x="4157028" y="63373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54" name="Picture 96"/>
          <p:cNvPicPr>
            <a:picLocks noChangeAspect="1" noChangeArrowheads="1"/>
          </p:cNvPicPr>
          <p:nvPr/>
        </p:nvPicPr>
        <p:blipFill>
          <a:blip r:embed="rId28" cstate="print">
            <a:extLst>
              <a:ext uri="{28A0092B-C50C-407E-A947-70E740481C1C}">
                <a14:useLocalDpi xmlns:a14="http://schemas.microsoft.com/office/drawing/2010/main" val="0"/>
              </a:ext>
            </a:extLst>
          </a:blip>
          <a:stretch>
            <a:fillRect/>
          </a:stretch>
        </p:blipFill>
        <p:spPr bwMode="auto">
          <a:xfrm>
            <a:off x="3030538" y="6323036"/>
            <a:ext cx="401637" cy="400004"/>
          </a:xfrm>
          <a:prstGeom prst="rect">
            <a:avLst/>
          </a:prstGeom>
          <a:noFill/>
          <a:ln w="9525">
            <a:noFill/>
            <a:miter lim="800000"/>
            <a:headEnd/>
            <a:tailEnd/>
          </a:ln>
        </p:spPr>
      </p:pic>
      <p:pic>
        <p:nvPicPr>
          <p:cNvPr id="155" name="Picture 143"/>
          <p:cNvPicPr>
            <a:picLocks noChangeAspect="1"/>
          </p:cNvPicPr>
          <p:nvPr/>
        </p:nvPicPr>
        <p:blipFill>
          <a:blip r:embed="rId29">
            <a:extLst>
              <a:ext uri="{28A0092B-C50C-407E-A947-70E740481C1C}">
                <a14:useLocalDpi xmlns:a14="http://schemas.microsoft.com/office/drawing/2010/main" val="0"/>
              </a:ext>
            </a:extLst>
          </a:blip>
          <a:stretch>
            <a:fillRect/>
          </a:stretch>
        </p:blipFill>
        <p:spPr bwMode="auto">
          <a:xfrm>
            <a:off x="1831975" y="6343650"/>
            <a:ext cx="411163" cy="411163"/>
          </a:xfrm>
          <a:prstGeom prst="rect">
            <a:avLst/>
          </a:prstGeom>
          <a:noFill/>
          <a:ln w="9525">
            <a:noFill/>
            <a:miter lim="800000"/>
            <a:headEnd/>
            <a:tailEnd/>
          </a:ln>
        </p:spPr>
      </p:pic>
      <p:pic>
        <p:nvPicPr>
          <p:cNvPr id="168" name="Picture 75"/>
          <p:cNvPicPr>
            <a:picLocks noChangeAspect="1" noChangeArrowheads="1"/>
          </p:cNvPicPr>
          <p:nvPr/>
        </p:nvPicPr>
        <p:blipFill>
          <a:blip r:embed="rId30" cstate="print">
            <a:extLst>
              <a:ext uri="{28A0092B-C50C-407E-A947-70E740481C1C}">
                <a14:useLocalDpi xmlns:a14="http://schemas.microsoft.com/office/drawing/2010/main" val="0"/>
              </a:ext>
            </a:extLst>
          </a:blip>
          <a:stretch>
            <a:fillRect/>
          </a:stretch>
        </p:blipFill>
        <p:spPr bwMode="auto">
          <a:xfrm>
            <a:off x="6934994" y="6128453"/>
            <a:ext cx="127000" cy="94672"/>
          </a:xfrm>
          <a:prstGeom prst="rect">
            <a:avLst/>
          </a:prstGeom>
          <a:noFill/>
          <a:ln w="9525">
            <a:noFill/>
            <a:miter lim="800000"/>
            <a:headEnd/>
            <a:tailEnd/>
          </a:ln>
        </p:spPr>
      </p:pic>
      <p:pic>
        <p:nvPicPr>
          <p:cNvPr id="169" name="Picture 168" descr="i_button_black.psd"/>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6920722" y="6333040"/>
            <a:ext cx="138040" cy="138040"/>
          </a:xfrm>
          <a:prstGeom prst="rect">
            <a:avLst/>
          </a:prstGeom>
        </p:spPr>
      </p:pic>
    </p:spTree>
    <p:extLst>
      <p:ext uri="{BB962C8B-B14F-4D97-AF65-F5344CB8AC3E}">
        <p14:creationId xmlns:p14="http://schemas.microsoft.com/office/powerpoint/2010/main" val="194098728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58" name="TextBox 5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1" name="Chevron 123">
            <a:hlinkClick r:id="rId8" action="ppaction://hlinksldjump"/>
          </p:cNvPr>
          <p:cNvSpPr>
            <a:spLocks noChangeArrowheads="1"/>
          </p:cNvSpPr>
          <p:nvPr/>
        </p:nvSpPr>
        <p:spPr bwMode="auto">
          <a:xfrm>
            <a:off x="2888788" y="115855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115" name="Freeform 69"/>
          <p:cNvSpPr>
            <a:spLocks noChangeArrowheads="1"/>
          </p:cNvSpPr>
          <p:nvPr/>
        </p:nvSpPr>
        <p:spPr bwMode="auto">
          <a:xfrm>
            <a:off x="3554625" y="1905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34196" y="2602629"/>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0" action="ppaction://hlinksldjump"/>
          </p:cNvPr>
          <p:cNvSpPr>
            <a:spLocks noChangeArrowheads="1"/>
          </p:cNvSpPr>
          <p:nvPr/>
        </p:nvSpPr>
        <p:spPr bwMode="auto">
          <a:xfrm>
            <a:off x="344826"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2" name="Chevron 123">
            <a:hlinkClick r:id="rId11" action="ppaction://hlinksldjump"/>
          </p:cNvPr>
          <p:cNvSpPr>
            <a:spLocks noChangeArrowheads="1"/>
          </p:cNvSpPr>
          <p:nvPr/>
        </p:nvSpPr>
        <p:spPr bwMode="auto">
          <a:xfrm>
            <a:off x="1208132"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4" name="Chevron 123">
            <a:hlinkClick r:id="rId12" action="ppaction://hlinksldjump"/>
          </p:cNvPr>
          <p:cNvSpPr>
            <a:spLocks noChangeArrowheads="1"/>
          </p:cNvSpPr>
          <p:nvPr/>
        </p:nvSpPr>
        <p:spPr bwMode="auto">
          <a:xfrm>
            <a:off x="2051873"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3" action="ppaction://hlinksldjump"/>
          </p:cNvPr>
          <p:cNvSpPr>
            <a:spLocks noChangeArrowheads="1"/>
          </p:cNvSpPr>
          <p:nvPr/>
        </p:nvSpPr>
        <p:spPr bwMode="auto">
          <a:xfrm>
            <a:off x="344824" y="11587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69" name="Chevron 123">
            <a:hlinkClick r:id="rId14" action="ppaction://hlinksldjump"/>
          </p:cNvPr>
          <p:cNvSpPr>
            <a:spLocks noChangeArrowheads="1"/>
          </p:cNvSpPr>
          <p:nvPr/>
        </p:nvSpPr>
        <p:spPr bwMode="auto">
          <a:xfrm>
            <a:off x="2895614"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3" name="Chevron 123">
            <a:hlinkClick r:id="rId15" action="ppaction://hlinksldjump"/>
          </p:cNvPr>
          <p:cNvSpPr>
            <a:spLocks noChangeArrowheads="1"/>
          </p:cNvSpPr>
          <p:nvPr/>
        </p:nvSpPr>
        <p:spPr bwMode="auto">
          <a:xfrm>
            <a:off x="2915866" y="303915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103" name="Chevron 45">
            <a:hlinkClick r:id="rId16" action="ppaction://hlinksldjump"/>
          </p:cNvPr>
          <p:cNvSpPr>
            <a:spLocks noChangeArrowheads="1"/>
          </p:cNvSpPr>
          <p:nvPr/>
        </p:nvSpPr>
        <p:spPr bwMode="auto">
          <a:xfrm>
            <a:off x="3666655" y="1848359"/>
            <a:ext cx="363108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The Processing Receivables and Payments</a:t>
            </a:r>
          </a:p>
        </p:txBody>
      </p:sp>
      <p:sp>
        <p:nvSpPr>
          <p:cNvPr id="104" name="Chevron 103"/>
          <p:cNvSpPr>
            <a:spLocks noChangeArrowheads="1"/>
          </p:cNvSpPr>
          <p:nvPr>
            <p:custDataLst>
              <p:tags r:id="rId1"/>
            </p:custDataLst>
          </p:nvPr>
        </p:nvSpPr>
        <p:spPr bwMode="auto">
          <a:xfrm>
            <a:off x="3818703"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a:t>
            </a:r>
          </a:p>
        </p:txBody>
      </p:sp>
      <p:sp>
        <p:nvSpPr>
          <p:cNvPr id="105" name="Chevron 104"/>
          <p:cNvSpPr>
            <a:spLocks noChangeArrowheads="1"/>
          </p:cNvSpPr>
          <p:nvPr>
            <p:custDataLst>
              <p:tags r:id="rId2"/>
            </p:custDataLst>
          </p:nvPr>
        </p:nvSpPr>
        <p:spPr bwMode="auto">
          <a:xfrm>
            <a:off x="4609521"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06" name="Chevron 105"/>
          <p:cNvSpPr>
            <a:spLocks noChangeArrowheads="1"/>
          </p:cNvSpPr>
          <p:nvPr>
            <p:custDataLst>
              <p:tags r:id="rId3"/>
            </p:custDataLst>
          </p:nvPr>
        </p:nvSpPr>
        <p:spPr bwMode="auto">
          <a:xfrm>
            <a:off x="5400339"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a:p>
            <a:pPr>
              <a:lnSpc>
                <a:spcPct val="90000"/>
              </a:lnSpc>
              <a:buClr>
                <a:schemeClr val="accent1"/>
              </a:buClr>
              <a:buSzPct val="80000"/>
            </a:pPr>
            <a:endParaRPr lang="en-US" sz="800" dirty="0">
              <a:solidFill>
                <a:srgbClr val="404040"/>
              </a:solidFill>
            </a:endParaRPr>
          </a:p>
        </p:txBody>
      </p:sp>
      <p:sp>
        <p:nvSpPr>
          <p:cNvPr id="107" name="Oval 106">
            <a:hlinkClick r:id="rId17" action="ppaction://hlinksldjump" tooltip="The accountant enters a payment advice received from the customer or supplier upon payment of an invoice or credit memo. "/>
          </p:cNvPr>
          <p:cNvSpPr>
            <a:spLocks noChangeAspect="1"/>
          </p:cNvSpPr>
          <p:nvPr/>
        </p:nvSpPr>
        <p:spPr bwMode="gray">
          <a:xfrm>
            <a:off x="439167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Oval 107">
            <a:hlinkClick r:id="rId17"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517946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08">
            <a:hlinkClick r:id="rId18" action="ppaction://hlinksldjump" tooltip="Click here for more information"/>
          </p:cNvPr>
          <p:cNvSpPr>
            <a:spLocks noChangeAspect="1"/>
          </p:cNvSpPr>
          <p:nvPr/>
        </p:nvSpPr>
        <p:spPr bwMode="gray">
          <a:xfrm>
            <a:off x="596725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1" name="Chevron 110"/>
          <p:cNvSpPr>
            <a:spLocks noChangeArrowheads="1"/>
          </p:cNvSpPr>
          <p:nvPr>
            <p:custDataLst>
              <p:tags r:id="rId4"/>
            </p:custDataLst>
          </p:nvPr>
        </p:nvSpPr>
        <p:spPr bwMode="auto">
          <a:xfrm>
            <a:off x="6195637" y="213113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2" name="Oval 111">
            <a:hlinkClick r:id="rId17" action="ppaction://hlinksldjump" tooltip="The system clears the payment if the items were selected previously. Otherwise, the system generates a task for the accountant to clear. "/>
          </p:cNvPr>
          <p:cNvSpPr>
            <a:spLocks noChangeAspect="1"/>
          </p:cNvSpPr>
          <p:nvPr/>
        </p:nvSpPr>
        <p:spPr bwMode="gray">
          <a:xfrm>
            <a:off x="6762552" y="272437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3" name="Rectangle 77"/>
          <p:cNvSpPr>
            <a:spLocks noChangeArrowheads="1"/>
          </p:cNvSpPr>
          <p:nvPr/>
        </p:nvSpPr>
        <p:spPr bwMode="auto">
          <a:xfrm>
            <a:off x="3818703" y="2979738"/>
            <a:ext cx="2070100" cy="228600"/>
          </a:xfrm>
          <a:prstGeom prst="rect">
            <a:avLst/>
          </a:prstGeom>
          <a:noFill/>
          <a:ln w="9525">
            <a:noFill/>
            <a:miter lim="800000"/>
            <a:headEnd/>
            <a:tailEnd/>
          </a:ln>
        </p:spPr>
        <p:txBody>
          <a:bodyPr wrap="none" lIns="72000" rIns="36000">
            <a:spAutoFit/>
          </a:bodyPr>
          <a:lstStyle/>
          <a:p>
            <a:pPr>
              <a:buClr>
                <a:schemeClr val="accent1"/>
              </a:buClr>
              <a:buSzPct val="80000"/>
            </a:pPr>
            <a:r>
              <a:rPr lang="en-US" sz="900" dirty="0">
                <a:solidFill>
                  <a:schemeClr val="bg1"/>
                </a:solidFill>
                <a:hlinkClick r:id="rId19" action="ppaction://hlinksldjump"/>
              </a:rPr>
              <a:t>Click here </a:t>
            </a:r>
            <a:r>
              <a:rPr lang="en-US" sz="900" dirty="0">
                <a:solidFill>
                  <a:schemeClr val="bg1"/>
                </a:solidFill>
              </a:rPr>
              <a:t>to display process variants</a:t>
            </a:r>
          </a:p>
        </p:txBody>
      </p:sp>
      <p:sp>
        <p:nvSpPr>
          <p:cNvPr id="114" name="Freeform 69"/>
          <p:cNvSpPr>
            <a:spLocks noChangeArrowheads="1"/>
          </p:cNvSpPr>
          <p:nvPr/>
        </p:nvSpPr>
        <p:spPr bwMode="auto">
          <a:xfrm>
            <a:off x="7012749" y="31000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6"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r>
              <a:rPr lang="en-US" sz="900" dirty="0">
                <a:solidFill>
                  <a:srgbClr val="000000"/>
                </a:solidFill>
              </a:rPr>
              <a:t>The </a:t>
            </a:r>
            <a:r>
              <a:rPr lang="en-US" sz="900" b="1" dirty="0">
                <a:solidFill>
                  <a:srgbClr val="000000"/>
                </a:solidFill>
              </a:rPr>
              <a:t>Processing Receivables and Payments </a:t>
            </a:r>
            <a:r>
              <a:rPr lang="en-US" sz="900" dirty="0">
                <a:solidFill>
                  <a:srgbClr val="000000"/>
                </a:solidFill>
              </a:rPr>
              <a:t>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sp>
        <p:nvSpPr>
          <p:cNvPr id="117"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altLang="zh-CN" sz="800">
                <a:solidFill>
                  <a:srgbClr val="404040"/>
                </a:solidFill>
              </a:rPr>
              <a:t>Accounts Receivable Accountant</a:t>
            </a:r>
            <a:endParaRPr lang="en-US" sz="800">
              <a:solidFill>
                <a:srgbClr val="404040"/>
              </a:solidFill>
            </a:endParaRPr>
          </a:p>
        </p:txBody>
      </p:sp>
      <p:grpSp>
        <p:nvGrpSpPr>
          <p:cNvPr id="3" name="Group 2"/>
          <p:cNvGrpSpPr/>
          <p:nvPr/>
        </p:nvGrpSpPr>
        <p:grpSpPr>
          <a:xfrm>
            <a:off x="6907213" y="4464050"/>
            <a:ext cx="407987" cy="407988"/>
            <a:chOff x="6907213" y="4464050"/>
            <a:chExt cx="407987" cy="407988"/>
          </a:xfrm>
        </p:grpSpPr>
        <p:pic>
          <p:nvPicPr>
            <p:cNvPr id="119" name="Picture 102" descr="47"/>
            <p:cNvPicPr>
              <a:picLocks noChangeAspect="1" noChangeArrowheads="1"/>
            </p:cNvPicPr>
            <p:nvPr/>
          </p:nvPicPr>
          <p:blipFill>
            <a:blip r:embed="rId20" cstate="print"/>
            <a:srcRect/>
            <a:stretch>
              <a:fillRect/>
            </a:stretch>
          </p:blipFill>
          <p:spPr bwMode="auto">
            <a:xfrm>
              <a:off x="6923088" y="4479925"/>
              <a:ext cx="384175" cy="384175"/>
            </a:xfrm>
            <a:prstGeom prst="rect">
              <a:avLst/>
            </a:prstGeom>
            <a:noFill/>
            <a:ln w="9525">
              <a:noFill/>
              <a:miter lim="800000"/>
              <a:headEnd/>
              <a:tailEnd/>
            </a:ln>
          </p:spPr>
        </p:pic>
        <p:sp>
          <p:nvSpPr>
            <p:cNvPr id="120" name="AutoShape 103"/>
            <p:cNvSpPr>
              <a:spLocks noChangeArrowheads="1"/>
            </p:cNvSpPr>
            <p:nvPr/>
          </p:nvSpPr>
          <p:spPr bwMode="auto">
            <a:xfrm>
              <a:off x="6907213" y="44640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22" name="Chevron 102"/>
          <p:cNvSpPr>
            <a:spLocks noChangeArrowheads="1"/>
          </p:cNvSpPr>
          <p:nvPr/>
        </p:nvSpPr>
        <p:spPr bwMode="auto">
          <a:xfrm>
            <a:off x="7627938" y="5120636"/>
            <a:ext cx="1516062" cy="643766"/>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endParaRPr lang="en-US" sz="800" dirty="0">
              <a:solidFill>
                <a:srgbClr val="404040"/>
              </a:solidFill>
            </a:endParaRPr>
          </a:p>
        </p:txBody>
      </p:sp>
      <p:sp>
        <p:nvSpPr>
          <p:cNvPr id="71" name="TextBox 59">
            <a:hlinkClick r:id="rId16" action="ppaction://hlinksldjump"/>
          </p:cNvPr>
          <p:cNvSpPr txBox="1">
            <a:spLocks noChangeArrowheads="1"/>
          </p:cNvSpPr>
          <p:nvPr/>
        </p:nvSpPr>
        <p:spPr bwMode="auto">
          <a:xfrm>
            <a:off x="6928924" y="180415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94" name="Freeform 93"/>
          <p:cNvSpPr>
            <a:spLocks noChangeArrowheads="1"/>
          </p:cNvSpPr>
          <p:nvPr/>
        </p:nvSpPr>
        <p:spPr bwMode="auto">
          <a:xfrm>
            <a:off x="1002298"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Freeform 69"/>
          <p:cNvSpPr>
            <a:spLocks noChangeArrowheads="1"/>
          </p:cNvSpPr>
          <p:nvPr/>
        </p:nvSpPr>
        <p:spPr bwMode="auto">
          <a:xfrm>
            <a:off x="1865604" y="28423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Freeform 69"/>
          <p:cNvSpPr>
            <a:spLocks noChangeArrowheads="1"/>
          </p:cNvSpPr>
          <p:nvPr/>
        </p:nvSpPr>
        <p:spPr bwMode="auto">
          <a:xfrm>
            <a:off x="2709345"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Freeform 69"/>
          <p:cNvSpPr>
            <a:spLocks noChangeArrowheads="1"/>
          </p:cNvSpPr>
          <p:nvPr/>
        </p:nvSpPr>
        <p:spPr bwMode="auto">
          <a:xfrm>
            <a:off x="1003112" y="18982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Freeform 69"/>
          <p:cNvSpPr>
            <a:spLocks noChangeArrowheads="1"/>
          </p:cNvSpPr>
          <p:nvPr/>
        </p:nvSpPr>
        <p:spPr bwMode="auto">
          <a:xfrm>
            <a:off x="3553086"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69"/>
          <p:cNvSpPr>
            <a:spLocks noChangeArrowheads="1"/>
          </p:cNvSpPr>
          <p:nvPr/>
        </p:nvSpPr>
        <p:spPr bwMode="auto">
          <a:xfrm>
            <a:off x="3589074" y="378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68" name="Picture 67"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0"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1"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2" name="Picture 7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6" name="Picture 2"/>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234815571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80"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1" name="TextBox 6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1" name="Chevron 123">
            <a:hlinkClick r:id="rId8" action="ppaction://hlinksldjump"/>
          </p:cNvPr>
          <p:cNvSpPr>
            <a:spLocks noChangeArrowheads="1"/>
          </p:cNvSpPr>
          <p:nvPr/>
        </p:nvSpPr>
        <p:spPr bwMode="auto">
          <a:xfrm>
            <a:off x="2888788" y="115855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0" name="Freeform 69"/>
          <p:cNvSpPr>
            <a:spLocks noChangeArrowheads="1"/>
          </p:cNvSpPr>
          <p:nvPr/>
        </p:nvSpPr>
        <p:spPr bwMode="auto">
          <a:xfrm>
            <a:off x="3554625" y="1905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Chevron 123">
            <a:hlinkClick r:id="rId9" action="ppaction://hlinksldjump"/>
          </p:cNvPr>
          <p:cNvSpPr>
            <a:spLocks noChangeArrowheads="1"/>
          </p:cNvSpPr>
          <p:nvPr/>
        </p:nvSpPr>
        <p:spPr bwMode="auto">
          <a:xfrm>
            <a:off x="2895614"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96" name="Freeform 69"/>
          <p:cNvSpPr>
            <a:spLocks noChangeArrowheads="1"/>
          </p:cNvSpPr>
          <p:nvPr/>
        </p:nvSpPr>
        <p:spPr bwMode="auto">
          <a:xfrm>
            <a:off x="3553086"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34196" y="2602629"/>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1" action="ppaction://hlinksldjump"/>
          </p:cNvPr>
          <p:cNvSpPr>
            <a:spLocks noChangeArrowheads="1"/>
          </p:cNvSpPr>
          <p:nvPr/>
        </p:nvSpPr>
        <p:spPr bwMode="auto">
          <a:xfrm>
            <a:off x="344826"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2" name="Chevron 123">
            <a:hlinkClick r:id="rId12" action="ppaction://hlinksldjump"/>
          </p:cNvPr>
          <p:cNvSpPr>
            <a:spLocks noChangeArrowheads="1"/>
          </p:cNvSpPr>
          <p:nvPr/>
        </p:nvSpPr>
        <p:spPr bwMode="auto">
          <a:xfrm>
            <a:off x="1208132"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4" name="Chevron 123">
            <a:hlinkClick r:id="rId13" action="ppaction://hlinksldjump"/>
          </p:cNvPr>
          <p:cNvSpPr>
            <a:spLocks noChangeArrowheads="1"/>
          </p:cNvSpPr>
          <p:nvPr/>
        </p:nvSpPr>
        <p:spPr bwMode="auto">
          <a:xfrm>
            <a:off x="2051873"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4" action="ppaction://hlinksldjump"/>
          </p:cNvPr>
          <p:cNvSpPr>
            <a:spLocks noChangeArrowheads="1"/>
          </p:cNvSpPr>
          <p:nvPr/>
        </p:nvSpPr>
        <p:spPr bwMode="auto">
          <a:xfrm>
            <a:off x="344824" y="11587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3" name="Chevron 123">
            <a:hlinkClick r:id="rId9" action="ppaction://hlinksldjump" tooltip="Click here for process details"/>
          </p:cNvPr>
          <p:cNvSpPr>
            <a:spLocks noChangeArrowheads="1"/>
          </p:cNvSpPr>
          <p:nvPr/>
        </p:nvSpPr>
        <p:spPr bwMode="auto">
          <a:xfrm>
            <a:off x="2915866" y="303915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Fixed Assets</a:t>
            </a:r>
          </a:p>
        </p:txBody>
      </p:sp>
      <p:sp>
        <p:nvSpPr>
          <p:cNvPr id="74" name="Freeform 69">
            <a:hlinkClick r:id="rId15" action="ppaction://hlinksldjump" tooltip="Process is relevant for accounting"/>
          </p:cNvPr>
          <p:cNvSpPr>
            <a:spLocks noChangeArrowheads="1"/>
          </p:cNvSpPr>
          <p:nvPr/>
        </p:nvSpPr>
        <p:spPr bwMode="auto">
          <a:xfrm>
            <a:off x="3582047" y="378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03" name="Chevron 45">
            <a:hlinkClick r:id="rId15" action="ppaction://hlinksldjump"/>
          </p:cNvPr>
          <p:cNvSpPr>
            <a:spLocks noChangeArrowheads="1"/>
          </p:cNvSpPr>
          <p:nvPr/>
        </p:nvSpPr>
        <p:spPr bwMode="auto">
          <a:xfrm>
            <a:off x="3666655" y="1848359"/>
            <a:ext cx="363108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The Processing Receivables and Payments</a:t>
            </a:r>
          </a:p>
        </p:txBody>
      </p:sp>
      <p:sp>
        <p:nvSpPr>
          <p:cNvPr id="104" name="Chevron 103"/>
          <p:cNvSpPr>
            <a:spLocks noChangeArrowheads="1"/>
          </p:cNvSpPr>
          <p:nvPr>
            <p:custDataLst>
              <p:tags r:id="rId1"/>
            </p:custDataLst>
          </p:nvPr>
        </p:nvSpPr>
        <p:spPr bwMode="auto">
          <a:xfrm>
            <a:off x="3818703"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a:t>
            </a:r>
          </a:p>
        </p:txBody>
      </p:sp>
      <p:sp>
        <p:nvSpPr>
          <p:cNvPr id="105" name="Chevron 104"/>
          <p:cNvSpPr>
            <a:spLocks noChangeArrowheads="1"/>
          </p:cNvSpPr>
          <p:nvPr>
            <p:custDataLst>
              <p:tags r:id="rId2"/>
            </p:custDataLst>
          </p:nvPr>
        </p:nvSpPr>
        <p:spPr bwMode="auto">
          <a:xfrm>
            <a:off x="4609521"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06" name="Chevron 105"/>
          <p:cNvSpPr>
            <a:spLocks noChangeArrowheads="1"/>
          </p:cNvSpPr>
          <p:nvPr>
            <p:custDataLst>
              <p:tags r:id="rId3"/>
            </p:custDataLst>
          </p:nvPr>
        </p:nvSpPr>
        <p:spPr bwMode="auto">
          <a:xfrm>
            <a:off x="5400339"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a:p>
            <a:pPr>
              <a:lnSpc>
                <a:spcPct val="90000"/>
              </a:lnSpc>
              <a:buClr>
                <a:schemeClr val="accent1"/>
              </a:buClr>
              <a:buSzPct val="80000"/>
            </a:pPr>
            <a:endParaRPr lang="en-US" sz="800" dirty="0">
              <a:solidFill>
                <a:srgbClr val="404040"/>
              </a:solidFill>
            </a:endParaRPr>
          </a:p>
        </p:txBody>
      </p:sp>
      <p:sp>
        <p:nvSpPr>
          <p:cNvPr id="107" name="Oval 106">
            <a:hlinkClick r:id="rId16" action="ppaction://hlinksldjump" tooltip="The accountant enters a payment advice received from the customer or supplier upon payment of an invoice or credit memo. "/>
          </p:cNvPr>
          <p:cNvSpPr>
            <a:spLocks noChangeAspect="1"/>
          </p:cNvSpPr>
          <p:nvPr/>
        </p:nvSpPr>
        <p:spPr bwMode="gray">
          <a:xfrm>
            <a:off x="439167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Oval 107">
            <a:hlinkClick r:id="rId16"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517946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08">
            <a:hlinkClick r:id="rId16" action="ppaction://hlinksldjump"/>
          </p:cNvPr>
          <p:cNvSpPr>
            <a:spLocks noChangeAspect="1"/>
          </p:cNvSpPr>
          <p:nvPr/>
        </p:nvSpPr>
        <p:spPr bwMode="gray">
          <a:xfrm>
            <a:off x="596725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1" name="Chevron 110"/>
          <p:cNvSpPr>
            <a:spLocks noChangeArrowheads="1"/>
          </p:cNvSpPr>
          <p:nvPr>
            <p:custDataLst>
              <p:tags r:id="rId4"/>
            </p:custDataLst>
          </p:nvPr>
        </p:nvSpPr>
        <p:spPr bwMode="auto">
          <a:xfrm>
            <a:off x="6195637" y="213113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2" name="Oval 111">
            <a:hlinkClick r:id="rId16" action="ppaction://hlinksldjump" tooltip="The system clears the payment if the items were selected previously. Otherwise, the system generates a task for the accountant to clear. "/>
          </p:cNvPr>
          <p:cNvSpPr>
            <a:spLocks noChangeAspect="1"/>
          </p:cNvSpPr>
          <p:nvPr/>
        </p:nvSpPr>
        <p:spPr bwMode="gray">
          <a:xfrm>
            <a:off x="6762552" y="272437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3" name="Rectangle 77"/>
          <p:cNvSpPr>
            <a:spLocks noChangeArrowheads="1"/>
          </p:cNvSpPr>
          <p:nvPr/>
        </p:nvSpPr>
        <p:spPr bwMode="auto">
          <a:xfrm>
            <a:off x="3818703" y="2979738"/>
            <a:ext cx="2070100" cy="228600"/>
          </a:xfrm>
          <a:prstGeom prst="rect">
            <a:avLst/>
          </a:prstGeom>
          <a:noFill/>
          <a:ln w="9525">
            <a:noFill/>
            <a:miter lim="800000"/>
            <a:headEnd/>
            <a:tailEnd/>
          </a:ln>
        </p:spPr>
        <p:txBody>
          <a:bodyPr wrap="none" lIns="72000" rIns="36000">
            <a:spAutoFit/>
          </a:bodyPr>
          <a:lstStyle/>
          <a:p>
            <a:pPr>
              <a:buClr>
                <a:schemeClr val="accent1"/>
              </a:buClr>
              <a:buSzPct val="80000"/>
            </a:pPr>
            <a:r>
              <a:rPr lang="en-US" sz="900">
                <a:solidFill>
                  <a:srgbClr val="44697D"/>
                </a:solidFill>
                <a:hlinkClick r:id="rId17" action="ppaction://hlinksldjump"/>
              </a:rPr>
              <a:t>Click here </a:t>
            </a:r>
            <a:r>
              <a:rPr lang="en-US" sz="900">
                <a:solidFill>
                  <a:srgbClr val="404040"/>
                </a:solidFill>
              </a:rPr>
              <a:t>to display process variants</a:t>
            </a:r>
          </a:p>
        </p:txBody>
      </p:sp>
      <p:sp>
        <p:nvSpPr>
          <p:cNvPr id="116"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r>
              <a:rPr lang="en-US" sz="900" dirty="0">
                <a:solidFill>
                  <a:srgbClr val="000000"/>
                </a:solidFill>
              </a:rPr>
              <a:t>The </a:t>
            </a:r>
            <a:r>
              <a:rPr lang="en-US" sz="900" b="1" dirty="0">
                <a:solidFill>
                  <a:srgbClr val="000000"/>
                </a:solidFill>
              </a:rPr>
              <a:t>Processing Receivables and Payments </a:t>
            </a:r>
            <a:r>
              <a:rPr lang="en-US" sz="900" dirty="0">
                <a:solidFill>
                  <a:srgbClr val="000000"/>
                </a:solidFill>
              </a:rPr>
              <a:t>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sp>
        <p:nvSpPr>
          <p:cNvPr id="117"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altLang="zh-CN" sz="800">
                <a:solidFill>
                  <a:srgbClr val="404040"/>
                </a:solidFill>
              </a:rPr>
              <a:t>Accounts Receivable Accountant</a:t>
            </a:r>
            <a:endParaRPr lang="en-US" sz="800">
              <a:solidFill>
                <a:srgbClr val="404040"/>
              </a:solidFill>
            </a:endParaRPr>
          </a:p>
        </p:txBody>
      </p:sp>
      <p:sp>
        <p:nvSpPr>
          <p:cNvPr id="122" name="Chevron 102"/>
          <p:cNvSpPr>
            <a:spLocks noChangeArrowheads="1"/>
          </p:cNvSpPr>
          <p:nvPr/>
        </p:nvSpPr>
        <p:spPr bwMode="auto">
          <a:xfrm>
            <a:off x="7627938" y="5120636"/>
            <a:ext cx="1516062" cy="643766"/>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endParaRPr lang="en-US" sz="800" dirty="0">
              <a:solidFill>
                <a:srgbClr val="404040"/>
              </a:solidFill>
            </a:endParaRPr>
          </a:p>
        </p:txBody>
      </p:sp>
      <p:sp>
        <p:nvSpPr>
          <p:cNvPr id="71" name="Rectangle 40"/>
          <p:cNvSpPr>
            <a:spLocks noChangeArrowheads="1"/>
          </p:cNvSpPr>
          <p:nvPr/>
        </p:nvSpPr>
        <p:spPr bwMode="auto">
          <a:xfrm>
            <a:off x="2855536" y="2907429"/>
            <a:ext cx="3216275" cy="1195387"/>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a:t>
            </a:r>
          </a:p>
          <a:p>
            <a:r>
              <a:rPr lang="en-US" sz="600" dirty="0"/>
              <a:t>If allocation is not possible, the accountant has to process it manually in a system-generated task. </a:t>
            </a:r>
          </a:p>
        </p:txBody>
      </p:sp>
      <p:sp>
        <p:nvSpPr>
          <p:cNvPr id="72" name="TextBox 59">
            <a:hlinkClick r:id="rId18" action="ppaction://hlinksldjump" tooltip="Click here to close the description"/>
          </p:cNvPr>
          <p:cNvSpPr txBox="1">
            <a:spLocks noChangeArrowheads="1"/>
          </p:cNvSpPr>
          <p:nvPr/>
        </p:nvSpPr>
        <p:spPr bwMode="auto">
          <a:xfrm>
            <a:off x="5841623" y="2886791"/>
            <a:ext cx="176381" cy="276999"/>
          </a:xfrm>
          <a:prstGeom prst="rect">
            <a:avLst/>
          </a:prstGeom>
          <a:noFill/>
          <a:ln w="9525">
            <a:noFill/>
            <a:miter lim="800000"/>
            <a:headEnd/>
            <a:tailEnd/>
          </a:ln>
        </p:spPr>
        <p:txBody>
          <a:bodyPr wrap="none" lIns="72000" rIns="36000">
            <a:spAutoFit/>
          </a:bodyPr>
          <a:lstStyle/>
          <a:p>
            <a:r>
              <a:rPr lang="en-US" sz="1200" dirty="0">
                <a:solidFill>
                  <a:schemeClr val="accent2"/>
                </a:solidFill>
                <a:latin typeface="BrowalliaUPC" pitchFamily="34" charset="-34"/>
                <a:cs typeface="BrowalliaUPC" pitchFamily="34" charset="-34"/>
              </a:rPr>
              <a:t>X</a:t>
            </a:r>
          </a:p>
        </p:txBody>
      </p:sp>
      <p:sp>
        <p:nvSpPr>
          <p:cNvPr id="79" name="Title 1"/>
          <p:cNvSpPr>
            <a:spLocks noGrp="1"/>
          </p:cNvSpPr>
          <p:nvPr>
            <p:ph type="title"/>
          </p:nvPr>
        </p:nvSpPr>
        <p:spPr/>
        <p:txBody>
          <a:bodyPr/>
          <a:lstStyle/>
          <a:p>
            <a:r>
              <a:rPr lang="en-US" dirty="0"/>
              <a:t>Fixed Asset Management</a:t>
            </a:r>
            <a:br>
              <a:rPr lang="en-US" dirty="0"/>
            </a:br>
            <a:r>
              <a:rPr lang="en-US" sz="2000" b="0" dirty="0"/>
              <a:t>Process Details: Processing Receivables and Payments</a:t>
            </a:r>
          </a:p>
        </p:txBody>
      </p:sp>
      <p:sp>
        <p:nvSpPr>
          <p:cNvPr id="75" name="Freeform 69"/>
          <p:cNvSpPr>
            <a:spLocks noChangeArrowheads="1"/>
          </p:cNvSpPr>
          <p:nvPr/>
        </p:nvSpPr>
        <p:spPr bwMode="auto">
          <a:xfrm>
            <a:off x="7012749" y="31000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2" name="Freeform 91"/>
          <p:cNvSpPr>
            <a:spLocks noChangeArrowheads="1"/>
          </p:cNvSpPr>
          <p:nvPr/>
        </p:nvSpPr>
        <p:spPr bwMode="auto">
          <a:xfrm>
            <a:off x="1002298"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Freeform 69"/>
          <p:cNvSpPr>
            <a:spLocks noChangeArrowheads="1"/>
          </p:cNvSpPr>
          <p:nvPr/>
        </p:nvSpPr>
        <p:spPr bwMode="auto">
          <a:xfrm>
            <a:off x="1865604" y="28423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Freeform 69"/>
          <p:cNvSpPr>
            <a:spLocks noChangeArrowheads="1"/>
          </p:cNvSpPr>
          <p:nvPr/>
        </p:nvSpPr>
        <p:spPr bwMode="auto">
          <a:xfrm>
            <a:off x="2709345"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Freeform 69"/>
          <p:cNvSpPr>
            <a:spLocks noChangeArrowheads="1"/>
          </p:cNvSpPr>
          <p:nvPr/>
        </p:nvSpPr>
        <p:spPr bwMode="auto">
          <a:xfrm>
            <a:off x="1003112" y="18982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97" name="Picture 96"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98"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4"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0" name="Picture 7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82" name="Group 81"/>
          <p:cNvGrpSpPr/>
          <p:nvPr/>
        </p:nvGrpSpPr>
        <p:grpSpPr>
          <a:xfrm>
            <a:off x="6907213" y="4464050"/>
            <a:ext cx="407987" cy="407988"/>
            <a:chOff x="6907213" y="4464050"/>
            <a:chExt cx="407987" cy="407988"/>
          </a:xfrm>
        </p:grpSpPr>
        <p:pic>
          <p:nvPicPr>
            <p:cNvPr id="84" name="Picture 102" descr="47"/>
            <p:cNvPicPr>
              <a:picLocks noChangeAspect="1" noChangeArrowheads="1"/>
            </p:cNvPicPr>
            <p:nvPr/>
          </p:nvPicPr>
          <p:blipFill>
            <a:blip r:embed="rId25" cstate="print"/>
            <a:srcRect/>
            <a:stretch>
              <a:fillRect/>
            </a:stretch>
          </p:blipFill>
          <p:spPr bwMode="auto">
            <a:xfrm>
              <a:off x="6923088" y="4479925"/>
              <a:ext cx="384175" cy="384175"/>
            </a:xfrm>
            <a:prstGeom prst="rect">
              <a:avLst/>
            </a:prstGeom>
            <a:noFill/>
            <a:ln w="9525">
              <a:noFill/>
              <a:miter lim="800000"/>
              <a:headEnd/>
              <a:tailEnd/>
            </a:ln>
          </p:spPr>
        </p:pic>
        <p:sp>
          <p:nvSpPr>
            <p:cNvPr id="85" name="AutoShape 103"/>
            <p:cNvSpPr>
              <a:spLocks noChangeArrowheads="1"/>
            </p:cNvSpPr>
            <p:nvPr/>
          </p:nvSpPr>
          <p:spPr bwMode="auto">
            <a:xfrm>
              <a:off x="6907213" y="44640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86"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87" name="TextBox 59">
            <a:hlinkClick r:id="rId15" action="ppaction://hlinksldjump"/>
          </p:cNvPr>
          <p:cNvSpPr txBox="1">
            <a:spLocks noChangeArrowheads="1"/>
          </p:cNvSpPr>
          <p:nvPr/>
        </p:nvSpPr>
        <p:spPr bwMode="auto">
          <a:xfrm>
            <a:off x="6928924" y="180415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135231910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89" name="Group 88"/>
          <p:cNvGrpSpPr/>
          <p:nvPr/>
        </p:nvGrpSpPr>
        <p:grpSpPr>
          <a:xfrm>
            <a:off x="6907213" y="4464050"/>
            <a:ext cx="407987" cy="407988"/>
            <a:chOff x="6907213" y="4464050"/>
            <a:chExt cx="407987" cy="407988"/>
          </a:xfrm>
        </p:grpSpPr>
        <p:pic>
          <p:nvPicPr>
            <p:cNvPr id="90" name="Picture 102" descr="47"/>
            <p:cNvPicPr>
              <a:picLocks noChangeAspect="1" noChangeArrowheads="1"/>
            </p:cNvPicPr>
            <p:nvPr/>
          </p:nvPicPr>
          <p:blipFill>
            <a:blip r:embed="rId7" cstate="print"/>
            <a:srcRect/>
            <a:stretch>
              <a:fillRect/>
            </a:stretch>
          </p:blipFill>
          <p:spPr bwMode="auto">
            <a:xfrm>
              <a:off x="6923088" y="4479925"/>
              <a:ext cx="384175" cy="384175"/>
            </a:xfrm>
            <a:prstGeom prst="rect">
              <a:avLst/>
            </a:prstGeom>
            <a:noFill/>
            <a:ln w="9525">
              <a:noFill/>
              <a:miter lim="800000"/>
              <a:headEnd/>
              <a:tailEnd/>
            </a:ln>
          </p:spPr>
        </p:pic>
        <p:sp>
          <p:nvSpPr>
            <p:cNvPr id="91" name="AutoShape 103"/>
            <p:cNvSpPr>
              <a:spLocks noChangeArrowheads="1"/>
            </p:cNvSpPr>
            <p:nvPr/>
          </p:nvSpPr>
          <p:spPr bwMode="auto">
            <a:xfrm>
              <a:off x="6907213" y="44640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88" name="Picture 87"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8" name="TextBox 6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1" name="Chevron 123">
            <a:hlinkClick r:id="rId9" action="ppaction://hlinksldjump"/>
          </p:cNvPr>
          <p:cNvSpPr>
            <a:spLocks noChangeArrowheads="1"/>
          </p:cNvSpPr>
          <p:nvPr/>
        </p:nvSpPr>
        <p:spPr bwMode="auto">
          <a:xfrm>
            <a:off x="2888788" y="115855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76" name="Freeform 69"/>
          <p:cNvSpPr>
            <a:spLocks noChangeArrowheads="1"/>
          </p:cNvSpPr>
          <p:nvPr/>
        </p:nvSpPr>
        <p:spPr bwMode="auto">
          <a:xfrm>
            <a:off x="3554625" y="19055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123">
            <a:hlinkClick r:id="rId10" action="ppaction://hlinksldjump"/>
          </p:cNvPr>
          <p:cNvSpPr>
            <a:spLocks noChangeArrowheads="1"/>
          </p:cNvSpPr>
          <p:nvPr/>
        </p:nvSpPr>
        <p:spPr bwMode="auto">
          <a:xfrm>
            <a:off x="2915866" y="303915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123" name="Freeform 69"/>
          <p:cNvSpPr>
            <a:spLocks noChangeArrowheads="1"/>
          </p:cNvSpPr>
          <p:nvPr/>
        </p:nvSpPr>
        <p:spPr bwMode="auto">
          <a:xfrm>
            <a:off x="3599465" y="378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34196" y="2602629"/>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2" action="ppaction://hlinksldjump"/>
          </p:cNvPr>
          <p:cNvSpPr>
            <a:spLocks noChangeArrowheads="1"/>
          </p:cNvSpPr>
          <p:nvPr/>
        </p:nvSpPr>
        <p:spPr bwMode="auto">
          <a:xfrm>
            <a:off x="344826"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2" name="Chevron 123">
            <a:hlinkClick r:id="rId13" action="ppaction://hlinksldjump"/>
          </p:cNvPr>
          <p:cNvSpPr>
            <a:spLocks noChangeArrowheads="1"/>
          </p:cNvSpPr>
          <p:nvPr/>
        </p:nvSpPr>
        <p:spPr bwMode="auto">
          <a:xfrm>
            <a:off x="1208132"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4" name="Chevron 123">
            <a:hlinkClick r:id="rId14" action="ppaction://hlinksldjump"/>
          </p:cNvPr>
          <p:cNvSpPr>
            <a:spLocks noChangeArrowheads="1"/>
          </p:cNvSpPr>
          <p:nvPr/>
        </p:nvSpPr>
        <p:spPr bwMode="auto">
          <a:xfrm>
            <a:off x="2051873"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6" name="Chevron 123">
            <a:hlinkClick r:id="rId15" action="ppaction://hlinksldjump"/>
          </p:cNvPr>
          <p:cNvSpPr>
            <a:spLocks noChangeArrowheads="1"/>
          </p:cNvSpPr>
          <p:nvPr/>
        </p:nvSpPr>
        <p:spPr bwMode="auto">
          <a:xfrm>
            <a:off x="344824" y="11587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69" name="Chevron 123">
            <a:hlinkClick r:id="rId16" action="ppaction://hlinksldjump"/>
          </p:cNvPr>
          <p:cNvSpPr>
            <a:spLocks noChangeArrowheads="1"/>
          </p:cNvSpPr>
          <p:nvPr/>
        </p:nvSpPr>
        <p:spPr bwMode="auto">
          <a:xfrm>
            <a:off x="2895614" y="210373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103" name="Chevron 45">
            <a:hlinkClick r:id="rId17" action="ppaction://hlinksldjump"/>
          </p:cNvPr>
          <p:cNvSpPr>
            <a:spLocks noChangeArrowheads="1"/>
          </p:cNvSpPr>
          <p:nvPr/>
        </p:nvSpPr>
        <p:spPr bwMode="auto">
          <a:xfrm>
            <a:off x="3666655" y="1848359"/>
            <a:ext cx="3631083"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The Processing Receivables and Payments</a:t>
            </a:r>
          </a:p>
        </p:txBody>
      </p:sp>
      <p:sp>
        <p:nvSpPr>
          <p:cNvPr id="104" name="Chevron 103"/>
          <p:cNvSpPr>
            <a:spLocks noChangeArrowheads="1"/>
          </p:cNvSpPr>
          <p:nvPr>
            <p:custDataLst>
              <p:tags r:id="rId1"/>
            </p:custDataLst>
          </p:nvPr>
        </p:nvSpPr>
        <p:spPr bwMode="auto">
          <a:xfrm>
            <a:off x="3818703"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a:t>
            </a:r>
          </a:p>
        </p:txBody>
      </p:sp>
      <p:sp>
        <p:nvSpPr>
          <p:cNvPr id="105" name="Chevron 104"/>
          <p:cNvSpPr>
            <a:spLocks noChangeArrowheads="1"/>
          </p:cNvSpPr>
          <p:nvPr>
            <p:custDataLst>
              <p:tags r:id="rId2"/>
            </p:custDataLst>
          </p:nvPr>
        </p:nvSpPr>
        <p:spPr bwMode="auto">
          <a:xfrm>
            <a:off x="4609521"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06" name="Chevron 105"/>
          <p:cNvSpPr>
            <a:spLocks noChangeArrowheads="1"/>
          </p:cNvSpPr>
          <p:nvPr>
            <p:custDataLst>
              <p:tags r:id="rId3"/>
            </p:custDataLst>
          </p:nvPr>
        </p:nvSpPr>
        <p:spPr bwMode="auto">
          <a:xfrm>
            <a:off x="5400339" y="21334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a:p>
            <a:pPr>
              <a:lnSpc>
                <a:spcPct val="90000"/>
              </a:lnSpc>
              <a:buClr>
                <a:schemeClr val="accent1"/>
              </a:buClr>
              <a:buSzPct val="80000"/>
            </a:pPr>
            <a:endParaRPr lang="en-US" sz="800" dirty="0">
              <a:solidFill>
                <a:srgbClr val="404040"/>
              </a:solidFill>
            </a:endParaRPr>
          </a:p>
        </p:txBody>
      </p:sp>
      <p:sp>
        <p:nvSpPr>
          <p:cNvPr id="107" name="Oval 106">
            <a:hlinkClick r:id="rId18" action="ppaction://hlinksldjump" tooltip="The accountant enters a payment advice received from the customer or supplier upon payment of an invoice or credit memo. "/>
          </p:cNvPr>
          <p:cNvSpPr>
            <a:spLocks noChangeAspect="1"/>
          </p:cNvSpPr>
          <p:nvPr/>
        </p:nvSpPr>
        <p:spPr bwMode="gray">
          <a:xfrm>
            <a:off x="439167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Oval 107">
            <a:hlinkClick r:id="rId18"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517946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08">
            <a:hlinkClick r:id="rId19" action="ppaction://hlinksldjump" tooltip="Click here for more information"/>
          </p:cNvPr>
          <p:cNvSpPr>
            <a:spLocks noChangeAspect="1"/>
          </p:cNvSpPr>
          <p:nvPr/>
        </p:nvSpPr>
        <p:spPr bwMode="gray">
          <a:xfrm>
            <a:off x="5967254" y="27267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1" name="Chevron 110"/>
          <p:cNvSpPr>
            <a:spLocks noChangeArrowheads="1"/>
          </p:cNvSpPr>
          <p:nvPr>
            <p:custDataLst>
              <p:tags r:id="rId4"/>
            </p:custDataLst>
          </p:nvPr>
        </p:nvSpPr>
        <p:spPr bwMode="auto">
          <a:xfrm>
            <a:off x="6195637" y="213113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2" name="Oval 111">
            <a:hlinkClick r:id="rId18" action="ppaction://hlinksldjump" tooltip="The system clears the payment if the items were selected previously. Otherwise, the system generates a task for the accountant to clear. "/>
          </p:cNvPr>
          <p:cNvSpPr>
            <a:spLocks noChangeAspect="1"/>
          </p:cNvSpPr>
          <p:nvPr/>
        </p:nvSpPr>
        <p:spPr bwMode="gray">
          <a:xfrm>
            <a:off x="6762552" y="272437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3" name="Rectangle 77"/>
          <p:cNvSpPr>
            <a:spLocks noChangeArrowheads="1"/>
          </p:cNvSpPr>
          <p:nvPr/>
        </p:nvSpPr>
        <p:spPr bwMode="auto">
          <a:xfrm>
            <a:off x="3818703" y="2979738"/>
            <a:ext cx="1872358" cy="230832"/>
          </a:xfrm>
          <a:prstGeom prst="rect">
            <a:avLst/>
          </a:prstGeom>
          <a:noFill/>
          <a:ln w="9525">
            <a:noFill/>
            <a:miter lim="800000"/>
            <a:headEnd/>
            <a:tailEnd/>
          </a:ln>
        </p:spPr>
        <p:txBody>
          <a:bodyPr wrap="none" lIns="72000" rIns="36000">
            <a:spAutoFit/>
          </a:bodyPr>
          <a:lstStyle/>
          <a:p>
            <a:pPr>
              <a:buClr>
                <a:schemeClr val="accent1"/>
              </a:buClr>
              <a:buSzPct val="80000"/>
            </a:pPr>
            <a:r>
              <a:rPr lang="en-US" sz="900" dirty="0">
                <a:solidFill>
                  <a:schemeClr val="bg1"/>
                </a:solidFill>
                <a:hlinkClick r:id="rId20" action="ppaction://hlinksldjump"/>
              </a:rPr>
              <a:t>Click here </a:t>
            </a:r>
            <a:r>
              <a:rPr lang="en-US" sz="900" dirty="0">
                <a:solidFill>
                  <a:schemeClr val="bg1"/>
                </a:solidFill>
              </a:rPr>
              <a:t>to hide process variants</a:t>
            </a:r>
          </a:p>
        </p:txBody>
      </p:sp>
      <p:sp>
        <p:nvSpPr>
          <p:cNvPr id="116"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r>
              <a:rPr lang="en-US" sz="900" dirty="0">
                <a:solidFill>
                  <a:srgbClr val="000000"/>
                </a:solidFill>
              </a:rPr>
              <a:t>The </a:t>
            </a:r>
            <a:r>
              <a:rPr lang="en-US" sz="900" b="1" dirty="0">
                <a:solidFill>
                  <a:srgbClr val="000000"/>
                </a:solidFill>
              </a:rPr>
              <a:t>Processing Receivables and Payments </a:t>
            </a:r>
            <a:r>
              <a:rPr lang="en-US" sz="900" dirty="0">
                <a:solidFill>
                  <a:srgbClr val="000000"/>
                </a:solidFill>
              </a:rPr>
              <a:t>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sp>
        <p:nvSpPr>
          <p:cNvPr id="117"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altLang="zh-CN" sz="800">
                <a:solidFill>
                  <a:srgbClr val="404040"/>
                </a:solidFill>
              </a:rPr>
              <a:t>Accounts Receivable Accountant</a:t>
            </a:r>
            <a:endParaRPr lang="en-US" sz="800">
              <a:solidFill>
                <a:srgbClr val="404040"/>
              </a:solidFill>
            </a:endParaRPr>
          </a:p>
        </p:txBody>
      </p:sp>
      <p:sp>
        <p:nvSpPr>
          <p:cNvPr id="122" name="Chevron 102"/>
          <p:cNvSpPr>
            <a:spLocks noChangeArrowheads="1"/>
          </p:cNvSpPr>
          <p:nvPr/>
        </p:nvSpPr>
        <p:spPr bwMode="auto">
          <a:xfrm>
            <a:off x="7627938" y="5120636"/>
            <a:ext cx="1516062" cy="643766"/>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endParaRPr lang="en-US" sz="800" dirty="0">
              <a:solidFill>
                <a:srgbClr val="404040"/>
              </a:solidFill>
            </a:endParaRPr>
          </a:p>
        </p:txBody>
      </p:sp>
      <p:sp>
        <p:nvSpPr>
          <p:cNvPr id="71" name="Chevron 55"/>
          <p:cNvSpPr>
            <a:spLocks noChangeArrowheads="1"/>
          </p:cNvSpPr>
          <p:nvPr/>
        </p:nvSpPr>
        <p:spPr bwMode="auto">
          <a:xfrm>
            <a:off x="3688067" y="3238924"/>
            <a:ext cx="3471547" cy="168640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en-US" sz="900" dirty="0"/>
              <a:t>Processing Externally-Initiated Payments by Incoming Check</a:t>
            </a:r>
            <a:endParaRPr lang="de-DE" altLang="zh-CN" sz="900" dirty="0"/>
          </a:p>
          <a:p>
            <a:pPr marL="252000">
              <a:spcBef>
                <a:spcPts val="300"/>
              </a:spcBef>
            </a:pPr>
            <a:r>
              <a:rPr lang="en-US" sz="900" dirty="0"/>
              <a:t>Processing Externally-Initiated Payments by Incoming Check with Lockbox</a:t>
            </a:r>
          </a:p>
          <a:p>
            <a:pPr marL="252000">
              <a:spcBef>
                <a:spcPts val="300"/>
              </a:spcBef>
            </a:pPr>
            <a:r>
              <a:rPr lang="en-US" sz="900" dirty="0"/>
              <a:t>Processing Externally-Initiated Payments by Multiple Incoming Checks</a:t>
            </a:r>
            <a:endParaRPr lang="de-DE" altLang="zh-CN" sz="900" dirty="0"/>
          </a:p>
          <a:p>
            <a:pPr marL="252000">
              <a:spcBef>
                <a:spcPts val="300"/>
              </a:spcBef>
            </a:pPr>
            <a:r>
              <a:rPr lang="en-US" sz="900" dirty="0"/>
              <a:t>Processing Incoming Payments by Bill of Exchange </a:t>
            </a:r>
            <a:endParaRPr lang="de-DE" altLang="zh-CN" sz="900" dirty="0"/>
          </a:p>
          <a:p>
            <a:pPr marL="252000">
              <a:spcBef>
                <a:spcPts val="300"/>
              </a:spcBef>
            </a:pPr>
            <a:r>
              <a:rPr lang="en-US" sz="900" dirty="0"/>
              <a:t>Processing Incoming Payments with Petty Cash</a:t>
            </a:r>
            <a:endParaRPr lang="de-DE" altLang="zh-CN" sz="900" dirty="0"/>
          </a:p>
          <a:p>
            <a:pPr marL="252000">
              <a:spcBef>
                <a:spcPts val="300"/>
              </a:spcBef>
            </a:pPr>
            <a:r>
              <a:rPr lang="en-US" sz="900" dirty="0"/>
              <a:t>Processing Internally-Initiated Payments by Credit Card</a:t>
            </a:r>
          </a:p>
          <a:p>
            <a:pPr marL="252000">
              <a:spcBef>
                <a:spcPts val="300"/>
              </a:spcBef>
            </a:pPr>
            <a:r>
              <a:rPr lang="en-US" sz="900" dirty="0"/>
              <a:t>Processing Internally-Initiated Payments by Direct Debit </a:t>
            </a:r>
            <a:endParaRPr lang="de-DE" altLang="zh-CN" sz="900" dirty="0"/>
          </a:p>
          <a:p>
            <a:pPr marL="252000">
              <a:spcBef>
                <a:spcPts val="300"/>
              </a:spcBef>
            </a:pPr>
            <a:endParaRPr lang="de-DE" sz="400" dirty="0"/>
          </a:p>
        </p:txBody>
      </p:sp>
      <p:sp>
        <p:nvSpPr>
          <p:cNvPr id="72" name="Oval 71">
            <a:hlinkClick r:id="rId18" action="ppaction://hlinksldjump" tooltip="The Processing Externally-Initiated  Payments by Incoming Check process variant enables customer invoices, for which payment is initiated externally, to be paid by incoming check. Clearing is performed in the same step. "/>
          </p:cNvPr>
          <p:cNvSpPr>
            <a:spLocks noChangeAspect="1"/>
          </p:cNvSpPr>
          <p:nvPr/>
        </p:nvSpPr>
        <p:spPr bwMode="gray">
          <a:xfrm>
            <a:off x="3774297" y="32756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Oval 74">
            <a:hlinkClick r:id="rId18"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3774297" y="344557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8"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3774297" y="37817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0" name="Oval 79">
            <a:hlinkClick r:id="rId18" action="ppaction://hlinksldjump" tooltip="The Processing Incoming Payments by Bill of Exchange process variant allows you to process different types of bills of exchange."/>
          </p:cNvPr>
          <p:cNvSpPr>
            <a:spLocks noChangeAspect="1"/>
          </p:cNvSpPr>
          <p:nvPr/>
        </p:nvSpPr>
        <p:spPr bwMode="gray">
          <a:xfrm>
            <a:off x="3774297" y="405557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1" name="Oval 80">
            <a:hlinkClick r:id="rId18" action="ppaction://hlinksldjump" tooltip="The Processing Incoming Payments with Petty Cash process variant enables customer invoices to be paid in cash. "/>
          </p:cNvPr>
          <p:cNvSpPr>
            <a:spLocks noChangeAspect="1"/>
          </p:cNvSpPr>
          <p:nvPr/>
        </p:nvSpPr>
        <p:spPr bwMode="gray">
          <a:xfrm>
            <a:off x="3774297" y="424627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Oval 81">
            <a:hlinkClick r:id="rId18"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3774297" y="442658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8"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3774297" y="46069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Title 1"/>
          <p:cNvSpPr>
            <a:spLocks noGrp="1"/>
          </p:cNvSpPr>
          <p:nvPr>
            <p:ph type="title"/>
          </p:nvPr>
        </p:nvSpPr>
        <p:spPr/>
        <p:txBody>
          <a:bodyPr/>
          <a:lstStyle/>
          <a:p>
            <a:r>
              <a:rPr lang="en-US" dirty="0"/>
              <a:t>Fixed Asset Management</a:t>
            </a:r>
            <a:br>
              <a:rPr lang="en-US" dirty="0"/>
            </a:br>
            <a:r>
              <a:rPr lang="en-US" sz="2000" b="0" dirty="0"/>
              <a:t>Process Details: Processing Receivables and Payments</a:t>
            </a:r>
          </a:p>
        </p:txBody>
      </p:sp>
      <p:sp>
        <p:nvSpPr>
          <p:cNvPr id="98" name="Freeform 69"/>
          <p:cNvSpPr>
            <a:spLocks noChangeArrowheads="1"/>
          </p:cNvSpPr>
          <p:nvPr/>
        </p:nvSpPr>
        <p:spPr bwMode="auto">
          <a:xfrm>
            <a:off x="7012749" y="31000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98"/>
          <p:cNvSpPr>
            <a:spLocks noChangeArrowheads="1"/>
          </p:cNvSpPr>
          <p:nvPr/>
        </p:nvSpPr>
        <p:spPr bwMode="auto">
          <a:xfrm>
            <a:off x="1002298"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Freeform 69"/>
          <p:cNvSpPr>
            <a:spLocks noChangeArrowheads="1"/>
          </p:cNvSpPr>
          <p:nvPr/>
        </p:nvSpPr>
        <p:spPr bwMode="auto">
          <a:xfrm>
            <a:off x="1865604" y="28423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0" name="Freeform 69"/>
          <p:cNvSpPr>
            <a:spLocks noChangeArrowheads="1"/>
          </p:cNvSpPr>
          <p:nvPr/>
        </p:nvSpPr>
        <p:spPr bwMode="auto">
          <a:xfrm>
            <a:off x="2709345"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5" name="Freeform 69"/>
          <p:cNvSpPr>
            <a:spLocks noChangeArrowheads="1"/>
          </p:cNvSpPr>
          <p:nvPr/>
        </p:nvSpPr>
        <p:spPr bwMode="auto">
          <a:xfrm>
            <a:off x="1003112" y="18982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Freeform 69"/>
          <p:cNvSpPr>
            <a:spLocks noChangeArrowheads="1"/>
          </p:cNvSpPr>
          <p:nvPr/>
        </p:nvSpPr>
        <p:spPr bwMode="auto">
          <a:xfrm>
            <a:off x="3553086" y="28510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4" name="Picture 113"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124" name="Picture 123"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125"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0"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7" name="Picture 86"/>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2" name="Picture 2"/>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3" name="TextBox 59">
            <a:hlinkClick r:id="rId17" action="ppaction://hlinksldjump"/>
          </p:cNvPr>
          <p:cNvSpPr txBox="1">
            <a:spLocks noChangeArrowheads="1"/>
          </p:cNvSpPr>
          <p:nvPr/>
        </p:nvSpPr>
        <p:spPr bwMode="auto">
          <a:xfrm>
            <a:off x="6928924" y="180415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175060230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3" name="Chevron 43"/>
          <p:cNvSpPr>
            <a:spLocks noChangeArrowheads="1"/>
          </p:cNvSpPr>
          <p:nvPr/>
        </p:nvSpPr>
        <p:spPr bwMode="auto">
          <a:xfrm>
            <a:off x="5313562" y="1838299"/>
            <a:ext cx="1859047"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Deactivate</a:t>
            </a:r>
          </a:p>
          <a:p>
            <a:pPr>
              <a:lnSpc>
                <a:spcPct val="90000"/>
              </a:lnSpc>
            </a:pPr>
            <a:endParaRPr lang="en-US" sz="900" dirty="0">
              <a:solidFill>
                <a:schemeClr val="bg1"/>
              </a:solidFill>
              <a:latin typeface="BentonSans Regular"/>
              <a:cs typeface="BentonSans Regular"/>
            </a:endParaRPr>
          </a:p>
        </p:txBody>
      </p:sp>
      <p:sp>
        <p:nvSpPr>
          <p:cNvPr id="67" name="Chevron 44"/>
          <p:cNvSpPr>
            <a:spLocks noChangeArrowheads="1"/>
          </p:cNvSpPr>
          <p:nvPr/>
        </p:nvSpPr>
        <p:spPr bwMode="auto">
          <a:xfrm>
            <a:off x="7061371" y="1838299"/>
            <a:ext cx="1825177"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a:p>
            <a:pPr>
              <a:lnSpc>
                <a:spcPct val="90000"/>
              </a:lnSpc>
            </a:pPr>
            <a:endParaRPr lang="en-US" sz="900" dirty="0">
              <a:solidFill>
                <a:schemeClr val="bg1"/>
              </a:solidFill>
              <a:latin typeface="BentonSans Regular"/>
              <a:cs typeface="BentonSans Regular"/>
            </a:endParaRPr>
          </a:p>
        </p:txBody>
      </p:sp>
      <p:sp>
        <p:nvSpPr>
          <p:cNvPr id="71" name="Chevron 45"/>
          <p:cNvSpPr>
            <a:spLocks noChangeArrowheads="1"/>
          </p:cNvSpPr>
          <p:nvPr/>
        </p:nvSpPr>
        <p:spPr bwMode="auto">
          <a:xfrm>
            <a:off x="2777944" y="1838299"/>
            <a:ext cx="2675911" cy="1417638"/>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Valuate</a:t>
            </a:r>
          </a:p>
          <a:p>
            <a:pPr>
              <a:lnSpc>
                <a:spcPct val="90000"/>
              </a:lnSpc>
            </a:pPr>
            <a:endParaRPr lang="en-US" sz="900" dirty="0">
              <a:solidFill>
                <a:schemeClr val="bg1"/>
              </a:solidFill>
              <a:latin typeface="BentonSans Regular"/>
              <a:cs typeface="BentonSans Regular"/>
            </a:endParaRPr>
          </a:p>
        </p:txBody>
      </p:sp>
      <p:sp>
        <p:nvSpPr>
          <p:cNvPr id="72" name="Chevron 83"/>
          <p:cNvSpPr>
            <a:spLocks noChangeArrowheads="1"/>
          </p:cNvSpPr>
          <p:nvPr/>
        </p:nvSpPr>
        <p:spPr bwMode="auto">
          <a:xfrm>
            <a:off x="334059" y="1838299"/>
            <a:ext cx="2571860"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Acquire</a:t>
            </a:r>
          </a:p>
        </p:txBody>
      </p:sp>
      <p:sp>
        <p:nvSpPr>
          <p:cNvPr id="75" name="Chevron 84"/>
          <p:cNvSpPr>
            <a:spLocks noChangeArrowheads="1"/>
          </p:cNvSpPr>
          <p:nvPr>
            <p:custDataLst>
              <p:tags r:id="rId1"/>
            </p:custDataLst>
          </p:nvPr>
        </p:nvSpPr>
        <p:spPr bwMode="auto">
          <a:xfrm>
            <a:off x="440726"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Supplier Invoice</a:t>
            </a:r>
          </a:p>
        </p:txBody>
      </p:sp>
      <p:sp>
        <p:nvSpPr>
          <p:cNvPr id="82" name="Chevron 84"/>
          <p:cNvSpPr>
            <a:spLocks noChangeArrowheads="1"/>
          </p:cNvSpPr>
          <p:nvPr>
            <p:custDataLst>
              <p:tags r:id="rId2"/>
            </p:custDataLst>
          </p:nvPr>
        </p:nvSpPr>
        <p:spPr bwMode="auto">
          <a:xfrm>
            <a:off x="1240725"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Fixed Asset Master Data</a:t>
            </a:r>
          </a:p>
          <a:p>
            <a:pPr>
              <a:lnSpc>
                <a:spcPct val="90000"/>
              </a:lnSpc>
              <a:buClr>
                <a:schemeClr val="accent1"/>
              </a:buClr>
              <a:buSzPct val="80000"/>
            </a:pPr>
            <a:r>
              <a:rPr lang="en-US" sz="800" dirty="0">
                <a:solidFill>
                  <a:srgbClr val="404040"/>
                </a:solidFill>
              </a:rPr>
              <a:t> </a:t>
            </a:r>
          </a:p>
        </p:txBody>
      </p:sp>
      <p:sp>
        <p:nvSpPr>
          <p:cNvPr id="83" name="Chevron 84"/>
          <p:cNvSpPr>
            <a:spLocks noChangeArrowheads="1"/>
          </p:cNvSpPr>
          <p:nvPr>
            <p:custDataLst>
              <p:tags r:id="rId3"/>
            </p:custDataLst>
          </p:nvPr>
        </p:nvSpPr>
        <p:spPr bwMode="auto">
          <a:xfrm>
            <a:off x="2908992" y="2209774"/>
            <a:ext cx="2404570"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4" name="Chevron 84"/>
          <p:cNvSpPr>
            <a:spLocks noChangeArrowheads="1"/>
          </p:cNvSpPr>
          <p:nvPr>
            <p:custDataLst>
              <p:tags r:id="rId4"/>
            </p:custDataLst>
          </p:nvPr>
        </p:nvSpPr>
        <p:spPr bwMode="auto">
          <a:xfrm>
            <a:off x="5455277" y="220898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Transfer Individual Materials </a:t>
            </a:r>
          </a:p>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 </a:t>
            </a:r>
          </a:p>
        </p:txBody>
      </p:sp>
      <p:sp>
        <p:nvSpPr>
          <p:cNvPr id="85" name="Chevron 84"/>
          <p:cNvSpPr>
            <a:spLocks noChangeArrowheads="1"/>
          </p:cNvSpPr>
          <p:nvPr>
            <p:custDataLst>
              <p:tags r:id="rId5"/>
            </p:custDataLst>
          </p:nvPr>
        </p:nvSpPr>
        <p:spPr bwMode="auto">
          <a:xfrm>
            <a:off x="7221371"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Invoice</a:t>
            </a:r>
          </a:p>
          <a:p>
            <a:pPr>
              <a:lnSpc>
                <a:spcPct val="90000"/>
              </a:lnSpc>
              <a:buClr>
                <a:schemeClr val="accent1"/>
              </a:buClr>
              <a:buSzPct val="80000"/>
            </a:pPr>
            <a:endParaRPr lang="en-US" sz="800" dirty="0">
              <a:solidFill>
                <a:srgbClr val="404040"/>
              </a:solidFill>
            </a:endParaRPr>
          </a:p>
        </p:txBody>
      </p:sp>
      <p:sp>
        <p:nvSpPr>
          <p:cNvPr id="86" name="Chevron 84"/>
          <p:cNvSpPr>
            <a:spLocks noChangeArrowheads="1"/>
          </p:cNvSpPr>
          <p:nvPr>
            <p:custDataLst>
              <p:tags r:id="rId6"/>
            </p:custDataLst>
          </p:nvPr>
        </p:nvSpPr>
        <p:spPr bwMode="auto">
          <a:xfrm>
            <a:off x="7992418"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Receivables</a:t>
            </a:r>
          </a:p>
          <a:p>
            <a:pPr>
              <a:lnSpc>
                <a:spcPct val="90000"/>
              </a:lnSpc>
              <a:buClr>
                <a:schemeClr val="accent1"/>
              </a:buClr>
              <a:buSzPct val="80000"/>
            </a:pPr>
            <a:r>
              <a:rPr lang="en-US" sz="800" dirty="0">
                <a:solidFill>
                  <a:srgbClr val="404040"/>
                </a:solidFill>
              </a:rPr>
              <a:t>and Post to Ledger </a:t>
            </a:r>
          </a:p>
          <a:p>
            <a:pPr>
              <a:lnSpc>
                <a:spcPct val="90000"/>
              </a:lnSpc>
              <a:buClr>
                <a:schemeClr val="accent1"/>
              </a:buClr>
              <a:buSzPct val="80000"/>
            </a:pPr>
            <a:endParaRPr lang="en-US" sz="800" dirty="0">
              <a:solidFill>
                <a:srgbClr val="404040"/>
              </a:solidFill>
            </a:endParaRPr>
          </a:p>
        </p:txBody>
      </p:sp>
      <p:sp>
        <p:nvSpPr>
          <p:cNvPr id="88" name="Chevron 84"/>
          <p:cNvSpPr>
            <a:spLocks noChangeArrowheads="1"/>
          </p:cNvSpPr>
          <p:nvPr>
            <p:custDataLst>
              <p:tags r:id="rId7"/>
            </p:custDataLst>
          </p:nvPr>
        </p:nvSpPr>
        <p:spPr bwMode="auto">
          <a:xfrm>
            <a:off x="6250705"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Retire Fixed Asset</a:t>
            </a:r>
          </a:p>
        </p:txBody>
      </p:sp>
      <p:sp>
        <p:nvSpPr>
          <p:cNvPr id="119" name="Chevron 84"/>
          <p:cNvSpPr>
            <a:spLocks noChangeArrowheads="1"/>
          </p:cNvSpPr>
          <p:nvPr>
            <p:custDataLst>
              <p:tags r:id="rId8"/>
            </p:custDataLst>
          </p:nvPr>
        </p:nvSpPr>
        <p:spPr bwMode="auto">
          <a:xfrm>
            <a:off x="4551658" y="2209774"/>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700" dirty="0">
                <a:solidFill>
                  <a:srgbClr val="0D0D0D"/>
                </a:solidFill>
              </a:rPr>
              <a:t>Valuate with Revaluations</a:t>
            </a:r>
          </a:p>
          <a:p>
            <a:pPr>
              <a:buClr>
                <a:schemeClr val="accent1"/>
              </a:buClr>
              <a:buSzPct val="80000"/>
            </a:pPr>
            <a:r>
              <a:rPr lang="en-US" sz="700" dirty="0">
                <a:solidFill>
                  <a:srgbClr val="0D0D0D"/>
                </a:solidFill>
              </a:rPr>
              <a:t> </a:t>
            </a:r>
          </a:p>
        </p:txBody>
      </p:sp>
      <p:sp>
        <p:nvSpPr>
          <p:cNvPr id="120" name="Chevron 84"/>
          <p:cNvSpPr>
            <a:spLocks noChangeArrowheads="1"/>
          </p:cNvSpPr>
          <p:nvPr>
            <p:custDataLst>
              <p:tags r:id="rId9"/>
            </p:custDataLst>
          </p:nvPr>
        </p:nvSpPr>
        <p:spPr bwMode="auto">
          <a:xfrm>
            <a:off x="3747086"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Valuate with Write-Ups</a:t>
            </a:r>
          </a:p>
        </p:txBody>
      </p:sp>
      <p:sp>
        <p:nvSpPr>
          <p:cNvPr id="123" name="Chevron 84"/>
          <p:cNvSpPr>
            <a:spLocks noChangeArrowheads="1"/>
          </p:cNvSpPr>
          <p:nvPr>
            <p:custDataLst>
              <p:tags r:id="rId10"/>
            </p:custDataLst>
          </p:nvPr>
        </p:nvSpPr>
        <p:spPr bwMode="auto">
          <a:xfrm>
            <a:off x="2942515"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Valuate with Manual Depreciation</a:t>
            </a:r>
          </a:p>
          <a:p>
            <a:pPr>
              <a:lnSpc>
                <a:spcPct val="90000"/>
              </a:lnSpc>
              <a:buClr>
                <a:schemeClr val="accent1"/>
              </a:buClr>
              <a:buSzPct val="80000"/>
            </a:pPr>
            <a:r>
              <a:rPr lang="en-US" sz="800" dirty="0">
                <a:solidFill>
                  <a:srgbClr val="404040"/>
                </a:solidFill>
              </a:rPr>
              <a:t> </a:t>
            </a:r>
          </a:p>
        </p:txBody>
      </p:sp>
      <p:sp>
        <p:nvSpPr>
          <p:cNvPr id="124" name="Line 45"/>
          <p:cNvSpPr>
            <a:spLocks noChangeShapeType="1"/>
          </p:cNvSpPr>
          <p:nvPr/>
        </p:nvSpPr>
        <p:spPr bwMode="auto">
          <a:xfrm>
            <a:off x="3632801" y="2293912"/>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125" name="Line 46"/>
          <p:cNvSpPr>
            <a:spLocks noChangeShapeType="1"/>
          </p:cNvSpPr>
          <p:nvPr/>
        </p:nvSpPr>
        <p:spPr bwMode="auto">
          <a:xfrm>
            <a:off x="4428229" y="2293912"/>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2" name="Title 1"/>
          <p:cNvSpPr>
            <a:spLocks noGrp="1"/>
          </p:cNvSpPr>
          <p:nvPr>
            <p:ph type="title"/>
          </p:nvPr>
        </p:nvSpPr>
        <p:spPr/>
        <p:txBody>
          <a:bodyPr/>
          <a:lstStyle/>
          <a:p>
            <a:r>
              <a:rPr lang="en-US" dirty="0"/>
              <a:t>Fixed Asset Management  </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9" name="Chevron 84"/>
          <p:cNvSpPr>
            <a:spLocks noChangeArrowheads="1"/>
          </p:cNvSpPr>
          <p:nvPr>
            <p:custDataLst>
              <p:tags r:id="rId11"/>
            </p:custDataLst>
          </p:nvPr>
        </p:nvSpPr>
        <p:spPr bwMode="auto">
          <a:xfrm>
            <a:off x="2022385" y="220898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Payment</a:t>
            </a:r>
          </a:p>
        </p:txBody>
      </p:sp>
      <p:sp>
        <p:nvSpPr>
          <p:cNvPr id="50" name="TextBox 56"/>
          <p:cNvSpPr txBox="1">
            <a:spLocks noChangeArrowheads="1"/>
          </p:cNvSpPr>
          <p:nvPr/>
        </p:nvSpPr>
        <p:spPr bwMode="auto">
          <a:xfrm>
            <a:off x="4325906" y="4184038"/>
            <a:ext cx="4645025" cy="2366802"/>
          </a:xfrm>
          <a:prstGeom prst="rect">
            <a:avLst/>
          </a:prstGeom>
          <a:noFill/>
          <a:ln w="9525">
            <a:noFill/>
            <a:miter lim="800000"/>
            <a:headEnd/>
            <a:tailEnd/>
          </a:ln>
        </p:spPr>
        <p:txBody>
          <a:bodyPr>
            <a:spAutoFit/>
          </a:bodyPr>
          <a:lstStyle/>
          <a:p>
            <a:pPr marL="176213" indent="-176213">
              <a:spcBef>
                <a:spcPct val="10000"/>
              </a:spcBef>
              <a:buClr>
                <a:srgbClr val="F0AB00"/>
              </a:buClr>
              <a:buSzPct val="7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rgbClr val="F0AB00"/>
              </a:buClr>
              <a:buSzPct val="70000"/>
            </a:pPr>
            <a:endParaRPr lang="en-US" sz="900" dirty="0">
              <a:solidFill>
                <a:srgbClr val="000000"/>
              </a:solidFill>
            </a:endParaRPr>
          </a:p>
          <a:p>
            <a:pPr marL="176213" indent="-176213">
              <a:lnSpc>
                <a:spcPct val="90000"/>
              </a:lnSpc>
              <a:spcBef>
                <a:spcPct val="10000"/>
              </a:spcBef>
              <a:spcAft>
                <a:spcPts val="300"/>
              </a:spcAft>
              <a:buClr>
                <a:srgbClr val="4DB6EF"/>
              </a:buClr>
              <a:buFont typeface="Wingdings" pitchFamily="2" charset="2"/>
              <a:buChar char="l"/>
            </a:pPr>
            <a:r>
              <a:rPr lang="en-US" sz="900" dirty="0"/>
              <a:t>Fixed Asset Management reduces the time and energy it takes to manually perform the necessary accounting procedures, allowing you to focus on other tasks</a:t>
            </a:r>
          </a:p>
          <a:p>
            <a:pPr marL="176213" indent="-176213">
              <a:lnSpc>
                <a:spcPct val="90000"/>
              </a:lnSpc>
              <a:spcBef>
                <a:spcPct val="10000"/>
              </a:spcBef>
              <a:spcAft>
                <a:spcPts val="300"/>
              </a:spcAft>
              <a:buClr>
                <a:srgbClr val="4DB6EF"/>
              </a:buClr>
              <a:buFont typeface="Wingdings" pitchFamily="2" charset="2"/>
              <a:buChar char="l"/>
            </a:pPr>
            <a:r>
              <a:rPr lang="en-US" sz="900" dirty="0"/>
              <a:t>You can value your fixed assets quickly and easily </a:t>
            </a:r>
          </a:p>
          <a:p>
            <a:pPr marL="633413" lvl="1" indent="-176213">
              <a:lnSpc>
                <a:spcPct val="90000"/>
              </a:lnSpc>
              <a:spcBef>
                <a:spcPct val="10000"/>
              </a:spcBef>
              <a:spcAft>
                <a:spcPts val="300"/>
              </a:spcAft>
              <a:buClr>
                <a:srgbClr val="4DB6EF"/>
              </a:buClr>
              <a:buFont typeface="Wingdings" pitchFamily="2" charset="2"/>
              <a:buChar char="l"/>
            </a:pPr>
            <a:r>
              <a:rPr lang="en-US" sz="900" dirty="0"/>
              <a:t>In accordance with local book valuation or tax-based valuation </a:t>
            </a:r>
          </a:p>
          <a:p>
            <a:pPr marL="633413" lvl="1" indent="-176213">
              <a:lnSpc>
                <a:spcPct val="90000"/>
              </a:lnSpc>
              <a:spcBef>
                <a:spcPct val="10000"/>
              </a:spcBef>
              <a:spcAft>
                <a:spcPts val="300"/>
              </a:spcAft>
              <a:buClr>
                <a:srgbClr val="4DB6EF"/>
              </a:buClr>
              <a:buFont typeface="Wingdings" pitchFamily="2" charset="2"/>
              <a:buChar char="l"/>
            </a:pPr>
            <a:r>
              <a:rPr lang="en-US" sz="900" dirty="0"/>
              <a:t>In accordance with international accounting principles </a:t>
            </a:r>
          </a:p>
          <a:p>
            <a:pPr marL="633413" lvl="1" indent="-176213">
              <a:lnSpc>
                <a:spcPct val="90000"/>
              </a:lnSpc>
              <a:spcBef>
                <a:spcPct val="10000"/>
              </a:spcBef>
              <a:spcAft>
                <a:spcPts val="300"/>
              </a:spcAft>
              <a:buClr>
                <a:srgbClr val="4DB6EF"/>
              </a:buClr>
              <a:buFont typeface="Wingdings" pitchFamily="2" charset="2"/>
              <a:buChar char="l"/>
            </a:pPr>
            <a:r>
              <a:rPr lang="en-US" sz="900" dirty="0"/>
              <a:t>For statistical or cost-accounting purposes </a:t>
            </a:r>
          </a:p>
          <a:p>
            <a:pPr marL="633413" lvl="1" indent="-176213">
              <a:lnSpc>
                <a:spcPct val="90000"/>
              </a:lnSpc>
              <a:spcBef>
                <a:spcPct val="10000"/>
              </a:spcBef>
              <a:spcAft>
                <a:spcPts val="300"/>
              </a:spcAft>
              <a:buClr>
                <a:srgbClr val="4DB6EF"/>
              </a:buClr>
              <a:buFont typeface="Wingdings" pitchFamily="2" charset="2"/>
              <a:buChar char="l"/>
            </a:pPr>
            <a:r>
              <a:rPr lang="en-US" sz="900" dirty="0"/>
              <a:t>To ensure continuous compliance with country-specific regulations</a:t>
            </a:r>
          </a:p>
          <a:p>
            <a:pPr marL="176213" indent="-176213">
              <a:lnSpc>
                <a:spcPct val="90000"/>
              </a:lnSpc>
              <a:spcBef>
                <a:spcPct val="10000"/>
              </a:spcBef>
              <a:spcAft>
                <a:spcPts val="300"/>
              </a:spcAft>
              <a:buClr>
                <a:srgbClr val="4DB6EF"/>
              </a:buClr>
              <a:buFont typeface="Wingdings" pitchFamily="2" charset="2"/>
              <a:buChar char="l"/>
            </a:pPr>
            <a:r>
              <a:rPr lang="en-US" sz="900" dirty="0"/>
              <a:t>You can track and report assets accurately in a fully-integrated environment </a:t>
            </a:r>
          </a:p>
          <a:p>
            <a:pPr marL="176213" indent="-176213">
              <a:lnSpc>
                <a:spcPct val="90000"/>
              </a:lnSpc>
              <a:spcBef>
                <a:spcPct val="10000"/>
              </a:spcBef>
              <a:spcAft>
                <a:spcPts val="300"/>
              </a:spcAft>
              <a:buClr>
                <a:srgbClr val="4DB6EF"/>
              </a:buClr>
              <a:buFont typeface="Wingdings" pitchFamily="2" charset="2"/>
              <a:buChar char="l"/>
            </a:pPr>
            <a:r>
              <a:rPr lang="en-US" sz="900" dirty="0"/>
              <a:t>The scenario improves efficiency through greater use of automation, such as the creation of fixed asset master data records including the calculation of acquisition costs </a:t>
            </a:r>
          </a:p>
          <a:p>
            <a:pPr marL="176213" indent="-176213">
              <a:lnSpc>
                <a:spcPct val="90000"/>
              </a:lnSpc>
              <a:spcBef>
                <a:spcPct val="10000"/>
              </a:spcBef>
              <a:spcAft>
                <a:spcPts val="300"/>
              </a:spcAft>
              <a:buClr>
                <a:srgbClr val="F0AB00"/>
              </a:buClr>
              <a:buFont typeface="Wingdings" pitchFamily="2" charset="2"/>
              <a:buChar char="l"/>
            </a:pPr>
            <a:endParaRPr lang="en-US" sz="900" dirty="0"/>
          </a:p>
        </p:txBody>
      </p:sp>
      <p:sp>
        <p:nvSpPr>
          <p:cNvPr id="52" name="TextBox 53"/>
          <p:cNvSpPr txBox="1">
            <a:spLocks noChangeArrowheads="1"/>
          </p:cNvSpPr>
          <p:nvPr/>
        </p:nvSpPr>
        <p:spPr bwMode="auto">
          <a:xfrm>
            <a:off x="1752600" y="4410075"/>
            <a:ext cx="2525713" cy="1698625"/>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solidFill>
                  <a:srgbClr val="000000"/>
                </a:solidFill>
              </a:rPr>
              <a:t>This scenario is ideal for financial professionals at midsize companies who want to efficiently manage </a:t>
            </a:r>
            <a:r>
              <a:rPr lang="en-US" sz="900" dirty="0"/>
              <a:t>fixed asset accounting. </a:t>
            </a:r>
            <a:r>
              <a:rPr lang="en-US" sz="900" dirty="0">
                <a:solidFill>
                  <a:srgbClr val="000000"/>
                </a:solidFill>
              </a:rPr>
              <a:t> </a:t>
            </a:r>
          </a:p>
          <a:p>
            <a:pPr>
              <a:lnSpc>
                <a:spcPct val="95000"/>
              </a:lnSpc>
              <a:spcBef>
                <a:spcPts val="600"/>
              </a:spcBef>
              <a:spcAft>
                <a:spcPts val="600"/>
              </a:spcAft>
              <a:buSzPct val="125000"/>
            </a:pPr>
            <a:r>
              <a:rPr lang="en-US" sz="900" dirty="0">
                <a:solidFill>
                  <a:srgbClr val="000000"/>
                </a:solidFill>
              </a:rPr>
              <a:t>You can </a:t>
            </a:r>
            <a:r>
              <a:rPr lang="en-US" sz="900" dirty="0"/>
              <a:t>value your fixed assets in accordance with different accounting principles. </a:t>
            </a:r>
          </a:p>
          <a:p>
            <a:pPr>
              <a:lnSpc>
                <a:spcPct val="95000"/>
              </a:lnSpc>
              <a:spcBef>
                <a:spcPts val="600"/>
              </a:spcBef>
              <a:spcAft>
                <a:spcPts val="600"/>
              </a:spcAft>
              <a:buSzPct val="125000"/>
            </a:pPr>
            <a:r>
              <a:rPr lang="en-US" sz="900" dirty="0">
                <a:solidFill>
                  <a:srgbClr val="000000"/>
                </a:solidFill>
              </a:rPr>
              <a:t>SAP Business </a:t>
            </a:r>
            <a:r>
              <a:rPr lang="en-US" sz="900" dirty="0" err="1">
                <a:solidFill>
                  <a:srgbClr val="000000"/>
                </a:solidFill>
              </a:rPr>
              <a:t>ByDesign</a:t>
            </a:r>
            <a:r>
              <a:rPr lang="en-US" sz="900" dirty="0">
                <a:solidFill>
                  <a:srgbClr val="000000"/>
                </a:solidFill>
              </a:rPr>
              <a:t> helps efficiently manage the </a:t>
            </a:r>
            <a:r>
              <a:rPr lang="en-US" sz="900" dirty="0"/>
              <a:t>entire life cycle of your fixed assets, from their purchase or first acquisition, through to retirement or sale. </a:t>
            </a:r>
            <a:endParaRPr lang="en-US" sz="900" dirty="0">
              <a:solidFill>
                <a:srgbClr val="000000"/>
              </a:solidFill>
            </a:endParaRPr>
          </a:p>
        </p:txBody>
      </p:sp>
      <p:pic>
        <p:nvPicPr>
          <p:cNvPr id="54" name="Picture 34" descr="financial_and_managerial_accounting"/>
          <p:cNvPicPr preferRelativeResize="0">
            <a:picLocks noChangeAspect="1" noChangeArrowheads="1"/>
          </p:cNvPicPr>
          <p:nvPr/>
        </p:nvPicPr>
        <p:blipFill>
          <a:blip r:embed="rId15" cstate="print"/>
          <a:stretch>
            <a:fillRect/>
          </a:stretch>
        </p:blipFill>
        <p:spPr bwMode="auto">
          <a:xfrm>
            <a:off x="5426131" y="2948067"/>
            <a:ext cx="720000" cy="720000"/>
          </a:xfrm>
          <a:prstGeom prst="rect">
            <a:avLst/>
          </a:prstGeom>
          <a:noFill/>
          <a:ln w="9525">
            <a:noFill/>
            <a:miter lim="800000"/>
            <a:headEnd/>
            <a:tailEnd/>
          </a:ln>
        </p:spPr>
      </p:pic>
      <p:pic>
        <p:nvPicPr>
          <p:cNvPr id="59" name="Picture 34" descr="financial_and_managerial_accounting"/>
          <p:cNvPicPr preferRelativeResize="0">
            <a:picLocks noChangeAspect="1" noChangeArrowheads="1"/>
          </p:cNvPicPr>
          <p:nvPr/>
        </p:nvPicPr>
        <p:blipFill>
          <a:blip r:embed="rId15" cstate="print"/>
          <a:stretch>
            <a:fillRect/>
          </a:stretch>
        </p:blipFill>
        <p:spPr bwMode="auto">
          <a:xfrm>
            <a:off x="2866187" y="2974191"/>
            <a:ext cx="720000" cy="720000"/>
          </a:xfrm>
          <a:prstGeom prst="rect">
            <a:avLst/>
          </a:prstGeom>
          <a:noFill/>
          <a:ln w="9525">
            <a:noFill/>
            <a:miter lim="800000"/>
            <a:headEnd/>
            <a:tailEnd/>
          </a:ln>
        </p:spPr>
      </p:pic>
      <p:pic>
        <p:nvPicPr>
          <p:cNvPr id="60" name="Picture 36" descr="financial_value_chain_management"/>
          <p:cNvPicPr preferRelativeResize="0">
            <a:picLocks noChangeAspect="1" noChangeArrowheads="1"/>
          </p:cNvPicPr>
          <p:nvPr/>
        </p:nvPicPr>
        <p:blipFill>
          <a:blip r:embed="rId16" cstate="print"/>
          <a:stretch>
            <a:fillRect/>
          </a:stretch>
        </p:blipFill>
        <p:spPr bwMode="auto">
          <a:xfrm>
            <a:off x="7229997" y="2948068"/>
            <a:ext cx="720000" cy="700693"/>
          </a:xfrm>
          <a:prstGeom prst="rect">
            <a:avLst/>
          </a:prstGeom>
          <a:noFill/>
          <a:ln w="9525">
            <a:noFill/>
            <a:miter lim="800000"/>
            <a:headEnd/>
            <a:tailEnd/>
          </a:ln>
        </p:spPr>
      </p:pic>
      <p:pic>
        <p:nvPicPr>
          <p:cNvPr id="61" name="Picture 36" descr="financial_value_chain_management"/>
          <p:cNvPicPr preferRelativeResize="0">
            <a:picLocks noChangeAspect="1" noChangeArrowheads="1"/>
          </p:cNvPicPr>
          <p:nvPr/>
        </p:nvPicPr>
        <p:blipFill>
          <a:blip r:embed="rId16" cstate="print"/>
          <a:stretch>
            <a:fillRect/>
          </a:stretch>
        </p:blipFill>
        <p:spPr bwMode="auto">
          <a:xfrm>
            <a:off x="491243" y="2884463"/>
            <a:ext cx="720000" cy="700693"/>
          </a:xfrm>
          <a:prstGeom prst="rect">
            <a:avLst/>
          </a:prstGeom>
          <a:noFill/>
          <a:ln w="9525">
            <a:noFill/>
            <a:miter lim="800000"/>
            <a:headEnd/>
            <a:tailEnd/>
          </a:ln>
        </p:spPr>
      </p:pic>
      <p:pic>
        <p:nvPicPr>
          <p:cNvPr id="44" name="Picture 43" descr="scenario_60pxgrün.png"/>
          <p:cNvPicPr>
            <a:picLocks noChangeAspect="1"/>
          </p:cNvPicPr>
          <p:nvPr/>
        </p:nvPicPr>
        <p:blipFill>
          <a:blip r:embed="rId17" cstate="print"/>
          <a:stretch>
            <a:fillRect/>
          </a:stretch>
        </p:blipFill>
        <p:spPr>
          <a:xfrm>
            <a:off x="366458" y="4843266"/>
            <a:ext cx="180000" cy="180000"/>
          </a:xfrm>
          <a:prstGeom prst="rect">
            <a:avLst/>
          </a:prstGeom>
        </p:spPr>
      </p:pic>
      <p:sp>
        <p:nvSpPr>
          <p:cNvPr id="45"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6" name="TextBox 45"/>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1" name="Picture 50"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53" name="Rectangle 57">
            <a:hlinkClick r:id="rId19"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5">
            <a:hlinkClick r:id="rId20"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5" name="Picture 6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9"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Picture 151"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131" name="Chevron 426"/>
          <p:cNvSpPr>
            <a:spLocks noChangeArrowheads="1"/>
          </p:cNvSpPr>
          <p:nvPr/>
        </p:nvSpPr>
        <p:spPr bwMode="auto">
          <a:xfrm>
            <a:off x="1911350" y="6113463"/>
            <a:ext cx="490538" cy="534987"/>
          </a:xfrm>
          <a:prstGeom prst="chevron">
            <a:avLst>
              <a:gd name="adj" fmla="val 10375"/>
            </a:avLst>
          </a:prstGeom>
          <a:solidFill>
            <a:srgbClr val="9EE0FF"/>
          </a:solidFill>
          <a:ln w="6350" cap="rnd" algn="ctr">
            <a:solidFill>
              <a:srgbClr val="F0AB00"/>
            </a:solidFill>
            <a:prstDash val="dash"/>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Dotted line = optional</a:t>
            </a:r>
          </a:p>
          <a:p>
            <a:pPr>
              <a:lnSpc>
                <a:spcPct val="90000"/>
              </a:lnSpc>
              <a:buClr>
                <a:schemeClr val="accent1"/>
              </a:buClr>
              <a:buSzPct val="80000"/>
            </a:pPr>
            <a:endParaRPr lang="en-US" sz="600" dirty="0">
              <a:solidFill>
                <a:schemeClr val="tx1">
                  <a:lumMod val="75000"/>
                  <a:lumOff val="25000"/>
                </a:schemeClr>
              </a:solidFill>
            </a:endParaRPr>
          </a:p>
          <a:p>
            <a:pPr>
              <a:lnSpc>
                <a:spcPct val="90000"/>
              </a:lnSpc>
              <a:buClr>
                <a:schemeClr val="accent1"/>
              </a:buClr>
              <a:buSzPct val="80000"/>
            </a:pPr>
            <a:endParaRPr lang="en-US" sz="600" dirty="0">
              <a:solidFill>
                <a:schemeClr val="tx1">
                  <a:lumMod val="75000"/>
                  <a:lumOff val="25000"/>
                </a:schemeClr>
              </a:solidFill>
            </a:endParaRPr>
          </a:p>
          <a:p>
            <a:pPr>
              <a:lnSpc>
                <a:spcPct val="90000"/>
              </a:lnSpc>
              <a:buClr>
                <a:schemeClr val="accent1"/>
              </a:buClr>
              <a:buSzPct val="80000"/>
            </a:pPr>
            <a:endParaRPr lang="en-US" sz="600" dirty="0">
              <a:solidFill>
                <a:schemeClr val="tx1">
                  <a:lumMod val="75000"/>
                  <a:lumOff val="25000"/>
                </a:schemeClr>
              </a:solidFill>
            </a:endParaRPr>
          </a:p>
        </p:txBody>
      </p:sp>
      <p:sp>
        <p:nvSpPr>
          <p:cNvPr id="2" name="Title 1"/>
          <p:cNvSpPr>
            <a:spLocks noGrp="1"/>
          </p:cNvSpPr>
          <p:nvPr>
            <p:ph type="title"/>
          </p:nvPr>
        </p:nvSpPr>
        <p:spPr/>
        <p:txBody>
          <a:bodyPr/>
          <a:lstStyle/>
          <a:p>
            <a:r>
              <a:rPr lang="en-US" dirty="0"/>
              <a:t>Fixed Asset Management</a:t>
            </a:r>
            <a:br>
              <a:rPr lang="en-US" dirty="0"/>
            </a:br>
            <a:r>
              <a:rPr lang="en-US" sz="2000" b="0" dirty="0"/>
              <a:t>Scenario Flow:</a:t>
            </a: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Bold" pitchFamily="2" charset="0"/>
              </a:rPr>
              <a:t>Legend</a:t>
            </a:r>
            <a:endParaRPr lang="en-US" sz="700" dirty="0">
              <a:solidFill>
                <a:srgbClr val="666666"/>
              </a:solidFill>
              <a:latin typeface="BentonSans Bold" pitchFamily="2" charset="0"/>
            </a:endParaRP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a:hlinkClick r:id="rId6"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sp>
        <p:nvSpPr>
          <p:cNvPr id="47" name="Rectangle 74"/>
          <p:cNvSpPr>
            <a:spLocks noChangeArrowheads="1"/>
          </p:cNvSpPr>
          <p:nvPr/>
        </p:nvSpPr>
        <p:spPr bwMode="auto">
          <a:xfrm>
            <a:off x="4184386" y="640672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grpSp>
        <p:nvGrpSpPr>
          <p:cNvPr id="53" name="Group 60"/>
          <p:cNvGrpSpPr>
            <a:grpSpLocks/>
          </p:cNvGrpSpPr>
          <p:nvPr/>
        </p:nvGrpSpPr>
        <p:grpSpPr bwMode="auto">
          <a:xfrm>
            <a:off x="3428685" y="2911187"/>
            <a:ext cx="896937" cy="884238"/>
            <a:chOff x="1836" y="3915"/>
            <a:chExt cx="453" cy="334"/>
          </a:xfrm>
        </p:grpSpPr>
        <p:sp>
          <p:nvSpPr>
            <p:cNvPr id="5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5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5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with Retroactive Capitalization</a:t>
              </a:r>
            </a:p>
            <a:p>
              <a:pPr marL="57150" indent="-57150">
                <a:buFontTx/>
                <a:buChar char="•"/>
              </a:pPr>
              <a:r>
                <a:rPr lang="en-US" sz="600" dirty="0">
                  <a:solidFill>
                    <a:srgbClr val="404040"/>
                  </a:solidFill>
                </a:rPr>
                <a:t>By Assets under construction</a:t>
              </a:r>
            </a:p>
            <a:p>
              <a:pPr marL="57150" indent="-57150">
                <a:buFontTx/>
                <a:buChar char="•"/>
              </a:pPr>
              <a:r>
                <a:rPr lang="en-US" sz="600" dirty="0">
                  <a:solidFill>
                    <a:srgbClr val="404040"/>
                  </a:solidFill>
                </a:rPr>
                <a:t>Manually</a:t>
              </a:r>
            </a:p>
          </p:txBody>
        </p:sp>
      </p:grpSp>
      <p:sp>
        <p:nvSpPr>
          <p:cNvPr id="57" name="Chevron 1593">
            <a:hlinkClick r:id="rId8" action="ppaction://hlinksldjump" tooltip="Click here for process details"/>
          </p:cNvPr>
          <p:cNvSpPr>
            <a:spLocks noChangeArrowheads="1"/>
          </p:cNvSpPr>
          <p:nvPr/>
        </p:nvSpPr>
        <p:spPr bwMode="auto">
          <a:xfrm>
            <a:off x="3410790" y="2189884"/>
            <a:ext cx="790575" cy="7286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Acquiring Fixed Assets</a:t>
            </a:r>
          </a:p>
        </p:txBody>
      </p:sp>
      <p:sp>
        <p:nvSpPr>
          <p:cNvPr id="58" name="Freeform 69"/>
          <p:cNvSpPr>
            <a:spLocks noChangeAspect="1" noChangeArrowheads="1"/>
          </p:cNvSpPr>
          <p:nvPr/>
        </p:nvSpPr>
        <p:spPr bwMode="auto">
          <a:xfrm>
            <a:off x="4018625" y="2803203"/>
            <a:ext cx="131762"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Text Box 241"/>
          <p:cNvSpPr txBox="1">
            <a:spLocks noChangeArrowheads="1"/>
          </p:cNvSpPr>
          <p:nvPr/>
        </p:nvSpPr>
        <p:spPr bwMode="auto">
          <a:xfrm>
            <a:off x="1181908" y="3965285"/>
            <a:ext cx="933450" cy="184150"/>
          </a:xfrm>
          <a:prstGeom prst="rect">
            <a:avLst/>
          </a:prstGeom>
          <a:noFill/>
          <a:ln w="9525" algn="ctr">
            <a:noFill/>
            <a:miter lim="800000"/>
            <a:headEnd/>
            <a:tailEnd/>
          </a:ln>
        </p:spPr>
        <p:txBody>
          <a:bodyPr lIns="72000" tIns="0" rIns="0" bIns="0">
            <a:spAutoFit/>
          </a:bodyPr>
          <a:lstStyle/>
          <a:p>
            <a:pPr>
              <a:buClr>
                <a:schemeClr val="accent1"/>
              </a:buClr>
              <a:buSzPct val="80000"/>
              <a:buFont typeface="Wingdings" pitchFamily="2" charset="2"/>
              <a:buNone/>
            </a:pPr>
            <a:r>
              <a:rPr lang="de-DE" altLang="zh-CN" sz="600" dirty="0" err="1">
                <a:solidFill>
                  <a:schemeClr val="accent2"/>
                </a:solidFill>
              </a:rPr>
              <a:t>Procure</a:t>
            </a:r>
            <a:r>
              <a:rPr lang="de-DE" altLang="zh-CN" sz="600" dirty="0">
                <a:solidFill>
                  <a:schemeClr val="accent2"/>
                </a:solidFill>
              </a:rPr>
              <a:t>-to-Pay </a:t>
            </a:r>
            <a:br>
              <a:rPr lang="de-DE" altLang="zh-CN" sz="600" dirty="0">
                <a:solidFill>
                  <a:schemeClr val="accent2"/>
                </a:solidFill>
              </a:rPr>
            </a:br>
            <a:r>
              <a:rPr lang="de-DE" altLang="zh-CN" sz="600" dirty="0">
                <a:solidFill>
                  <a:schemeClr val="accent2"/>
                </a:solidFill>
              </a:rPr>
              <a:t>(Non-Stock)</a:t>
            </a:r>
          </a:p>
        </p:txBody>
      </p:sp>
      <p:cxnSp>
        <p:nvCxnSpPr>
          <p:cNvPr id="60" name="Elbow Connector 1597"/>
          <p:cNvCxnSpPr>
            <a:cxnSpLocks noChangeShapeType="1"/>
          </p:cNvCxnSpPr>
          <p:nvPr/>
        </p:nvCxnSpPr>
        <p:spPr bwMode="gray">
          <a:xfrm flipV="1">
            <a:off x="4189850" y="2553494"/>
            <a:ext cx="202577" cy="7144"/>
          </a:xfrm>
          <a:prstGeom prst="straightConnector1">
            <a:avLst/>
          </a:prstGeom>
          <a:noFill/>
          <a:ln w="9525">
            <a:solidFill>
              <a:srgbClr val="7F7F7F"/>
            </a:solidFill>
            <a:round/>
            <a:headEnd/>
            <a:tailEnd type="triangle" w="med" len="med"/>
          </a:ln>
        </p:spPr>
      </p:cxnSp>
      <p:cxnSp>
        <p:nvCxnSpPr>
          <p:cNvPr id="67" name="AutoShape 482"/>
          <p:cNvCxnSpPr>
            <a:cxnSpLocks noChangeShapeType="1"/>
            <a:stCxn id="79" idx="0"/>
          </p:cNvCxnSpPr>
          <p:nvPr/>
        </p:nvCxnSpPr>
        <p:spPr bwMode="auto">
          <a:xfrm flipV="1">
            <a:off x="6396732" y="1602509"/>
            <a:ext cx="1587" cy="587375"/>
          </a:xfrm>
          <a:prstGeom prst="straightConnector1">
            <a:avLst/>
          </a:prstGeom>
          <a:noFill/>
          <a:ln w="9525">
            <a:solidFill>
              <a:srgbClr val="7D96A4"/>
            </a:solidFill>
            <a:prstDash val="sysDot"/>
            <a:round/>
            <a:headEnd/>
            <a:tailEnd/>
          </a:ln>
        </p:spPr>
      </p:cxnSp>
      <p:cxnSp>
        <p:nvCxnSpPr>
          <p:cNvPr id="68" name="AutoShape 203"/>
          <p:cNvCxnSpPr>
            <a:cxnSpLocks noChangeShapeType="1"/>
            <a:stCxn id="125" idx="3"/>
            <a:endCxn id="73" idx="1"/>
          </p:cNvCxnSpPr>
          <p:nvPr/>
        </p:nvCxnSpPr>
        <p:spPr bwMode="gray">
          <a:xfrm>
            <a:off x="5086409" y="2553263"/>
            <a:ext cx="199402" cy="1588"/>
          </a:xfrm>
          <a:prstGeom prst="bentConnector3">
            <a:avLst>
              <a:gd name="adj1" fmla="val 50000"/>
            </a:avLst>
          </a:prstGeom>
          <a:noFill/>
          <a:ln w="9525">
            <a:solidFill>
              <a:srgbClr val="7F7F7F"/>
            </a:solidFill>
            <a:round/>
            <a:headEnd/>
            <a:tailEnd type="triangle" w="med" len="med"/>
          </a:ln>
        </p:spPr>
      </p:cxnSp>
      <p:grpSp>
        <p:nvGrpSpPr>
          <p:cNvPr id="69" name="Group 60"/>
          <p:cNvGrpSpPr>
            <a:grpSpLocks/>
          </p:cNvGrpSpPr>
          <p:nvPr/>
        </p:nvGrpSpPr>
        <p:grpSpPr bwMode="auto">
          <a:xfrm>
            <a:off x="5259447" y="2924810"/>
            <a:ext cx="719137" cy="471488"/>
            <a:chOff x="1836" y="3915"/>
            <a:chExt cx="453" cy="334"/>
          </a:xfrm>
        </p:grpSpPr>
        <p:sp>
          <p:nvSpPr>
            <p:cNvPr id="70" name="Chevron 430"/>
            <p:cNvSpPr>
              <a:spLocks noChangeArrowheads="1"/>
            </p:cNvSpPr>
            <p:nvPr/>
          </p:nvSpPr>
          <p:spPr bwMode="auto">
            <a:xfrm>
              <a:off x="1880" y="3915"/>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a:solidFill>
                  <a:srgbClr val="404040"/>
                </a:solidFill>
              </a:endParaRPr>
            </a:p>
          </p:txBody>
        </p:sp>
        <p:sp>
          <p:nvSpPr>
            <p:cNvPr id="71" name="Chevron 430"/>
            <p:cNvSpPr>
              <a:spLocks noChangeArrowheads="1"/>
            </p:cNvSpPr>
            <p:nvPr/>
          </p:nvSpPr>
          <p:spPr bwMode="auto">
            <a:xfrm>
              <a:off x="1858" y="3932"/>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a:solidFill>
                  <a:srgbClr val="404040"/>
                </a:solidFill>
              </a:endParaRPr>
            </a:p>
          </p:txBody>
        </p:sp>
        <p:sp>
          <p:nvSpPr>
            <p:cNvPr id="72"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de-DE" altLang="zh-CN" sz="600">
                  <a:solidFill>
                    <a:srgbClr val="404040"/>
                  </a:solidFill>
                </a:rPr>
                <a:t>Completely</a:t>
              </a:r>
            </a:p>
            <a:p>
              <a:pPr marL="57150" indent="-57150">
                <a:buFontTx/>
                <a:buChar char="•"/>
              </a:pPr>
              <a:r>
                <a:rPr lang="de-DE" altLang="zh-CN" sz="600">
                  <a:solidFill>
                    <a:srgbClr val="404040"/>
                  </a:solidFill>
                </a:rPr>
                <a:t>Partially</a:t>
              </a:r>
              <a:endParaRPr lang="en-US" sz="600">
                <a:solidFill>
                  <a:srgbClr val="404040"/>
                </a:solidFill>
              </a:endParaRPr>
            </a:p>
          </p:txBody>
        </p:sp>
      </p:grpSp>
      <p:sp>
        <p:nvSpPr>
          <p:cNvPr id="73" name="Chevron 1588">
            <a:hlinkClick r:id="rId9" action="ppaction://hlinksldjump" tooltip="Click here for process details"/>
          </p:cNvPr>
          <p:cNvSpPr>
            <a:spLocks noChangeArrowheads="1"/>
          </p:cNvSpPr>
          <p:nvPr/>
        </p:nvSpPr>
        <p:spPr bwMode="auto">
          <a:xfrm>
            <a:off x="5210234" y="2190519"/>
            <a:ext cx="790575" cy="7286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br>
              <a:rPr lang="en-US" sz="600">
                <a:solidFill>
                  <a:srgbClr val="404040"/>
                </a:solidFill>
              </a:rPr>
            </a:br>
            <a:r>
              <a:rPr lang="en-US" sz="600">
                <a:solidFill>
                  <a:srgbClr val="404040"/>
                </a:solidFill>
              </a:rPr>
              <a:t>Transferring Fixed Asset</a:t>
            </a:r>
          </a:p>
        </p:txBody>
      </p:sp>
      <p:sp>
        <p:nvSpPr>
          <p:cNvPr id="74" name="Freeform 69"/>
          <p:cNvSpPr>
            <a:spLocks noChangeAspect="1" noChangeArrowheads="1"/>
          </p:cNvSpPr>
          <p:nvPr/>
        </p:nvSpPr>
        <p:spPr bwMode="auto">
          <a:xfrm>
            <a:off x="5829887" y="2798532"/>
            <a:ext cx="131763"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75" name="Group 60"/>
          <p:cNvGrpSpPr>
            <a:grpSpLocks/>
          </p:cNvGrpSpPr>
          <p:nvPr/>
        </p:nvGrpSpPr>
        <p:grpSpPr bwMode="auto">
          <a:xfrm>
            <a:off x="6087169" y="2930525"/>
            <a:ext cx="727075" cy="530225"/>
            <a:chOff x="1836" y="3915"/>
            <a:chExt cx="453" cy="334"/>
          </a:xfrm>
        </p:grpSpPr>
        <p:sp>
          <p:nvSpPr>
            <p:cNvPr id="7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7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7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Completely </a:t>
              </a:r>
            </a:p>
            <a:p>
              <a:pPr marL="57150" indent="-57150">
                <a:buFontTx/>
                <a:buChar char="•"/>
              </a:pPr>
              <a:r>
                <a:rPr lang="en-US" sz="600" dirty="0">
                  <a:solidFill>
                    <a:srgbClr val="404040"/>
                  </a:solidFill>
                </a:rPr>
                <a:t>Individual Material</a:t>
              </a:r>
            </a:p>
          </p:txBody>
        </p:sp>
      </p:grpSp>
      <p:sp>
        <p:nvSpPr>
          <p:cNvPr id="79" name="Chevron 58">
            <a:hlinkClick r:id="rId10" action="ppaction://hlinksldjump" tooltip="Click here for process details"/>
          </p:cNvPr>
          <p:cNvSpPr>
            <a:spLocks noChangeArrowheads="1"/>
          </p:cNvSpPr>
          <p:nvPr/>
        </p:nvSpPr>
        <p:spPr bwMode="auto">
          <a:xfrm>
            <a:off x="6039544" y="2189884"/>
            <a:ext cx="790575" cy="7286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Retiring Fixed Assets</a:t>
            </a:r>
          </a:p>
        </p:txBody>
      </p:sp>
      <p:sp>
        <p:nvSpPr>
          <p:cNvPr id="80" name="Freeform 69"/>
          <p:cNvSpPr>
            <a:spLocks noChangeAspect="1" noChangeArrowheads="1"/>
          </p:cNvSpPr>
          <p:nvPr/>
        </p:nvSpPr>
        <p:spPr bwMode="auto">
          <a:xfrm>
            <a:off x="6644415" y="2800383"/>
            <a:ext cx="131762"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87" name="AutoShape 482"/>
          <p:cNvCxnSpPr>
            <a:cxnSpLocks noChangeShapeType="1"/>
            <a:stCxn id="109" idx="0"/>
          </p:cNvCxnSpPr>
          <p:nvPr/>
        </p:nvCxnSpPr>
        <p:spPr bwMode="auto">
          <a:xfrm flipH="1" flipV="1">
            <a:off x="2201782" y="1636136"/>
            <a:ext cx="6350" cy="565150"/>
          </a:xfrm>
          <a:prstGeom prst="straightConnector1">
            <a:avLst/>
          </a:prstGeom>
          <a:noFill/>
          <a:ln w="9525">
            <a:solidFill>
              <a:srgbClr val="7D96A4"/>
            </a:solidFill>
            <a:prstDash val="sysDot"/>
            <a:round/>
            <a:headEnd/>
            <a:tailEnd/>
          </a:ln>
        </p:spPr>
      </p:cxnSp>
      <p:cxnSp>
        <p:nvCxnSpPr>
          <p:cNvPr id="88" name="Elbow Connector 1602"/>
          <p:cNvCxnSpPr>
            <a:cxnSpLocks noChangeShapeType="1"/>
            <a:stCxn id="118" idx="3"/>
          </p:cNvCxnSpPr>
          <p:nvPr/>
        </p:nvCxnSpPr>
        <p:spPr bwMode="auto">
          <a:xfrm flipV="1">
            <a:off x="7607214" y="2553999"/>
            <a:ext cx="173037" cy="938"/>
          </a:xfrm>
          <a:prstGeom prst="straightConnector1">
            <a:avLst/>
          </a:prstGeom>
          <a:noFill/>
          <a:ln w="9525">
            <a:solidFill>
              <a:schemeClr val="tx1">
                <a:lumMod val="50000"/>
                <a:lumOff val="50000"/>
              </a:schemeClr>
            </a:solidFill>
            <a:prstDash val="solid"/>
            <a:round/>
            <a:headEnd type="none" w="med" len="med"/>
            <a:tailEnd type="triangle"/>
          </a:ln>
        </p:spPr>
      </p:cxnSp>
      <p:cxnSp>
        <p:nvCxnSpPr>
          <p:cNvPr id="92" name="AutoShape 482"/>
          <p:cNvCxnSpPr>
            <a:cxnSpLocks noChangeShapeType="1"/>
          </p:cNvCxnSpPr>
          <p:nvPr/>
        </p:nvCxnSpPr>
        <p:spPr bwMode="auto">
          <a:xfrm rot="16200000" flipV="1">
            <a:off x="7801278" y="1932782"/>
            <a:ext cx="538163" cy="12700"/>
          </a:xfrm>
          <a:prstGeom prst="straightConnector1">
            <a:avLst/>
          </a:prstGeom>
          <a:noFill/>
          <a:ln w="9525">
            <a:solidFill>
              <a:srgbClr val="7D96A4"/>
            </a:solidFill>
            <a:prstDash val="sysDot"/>
            <a:round/>
            <a:headEnd/>
            <a:tailEnd/>
          </a:ln>
        </p:spPr>
      </p:cxnSp>
      <p:grpSp>
        <p:nvGrpSpPr>
          <p:cNvPr id="93" name="Group 60"/>
          <p:cNvGrpSpPr>
            <a:grpSpLocks/>
          </p:cNvGrpSpPr>
          <p:nvPr/>
        </p:nvGrpSpPr>
        <p:grpSpPr bwMode="auto">
          <a:xfrm>
            <a:off x="7787784" y="2841624"/>
            <a:ext cx="1347787" cy="1381125"/>
            <a:chOff x="1836" y="3915"/>
            <a:chExt cx="453" cy="334"/>
          </a:xfrm>
        </p:grpSpPr>
        <p:sp>
          <p:nvSpPr>
            <p:cNvPr id="9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9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9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Externally initiated payment by incoming check </a:t>
              </a:r>
            </a:p>
            <a:p>
              <a:pPr marL="57150" indent="-57150">
                <a:buFontTx/>
                <a:buChar char="•"/>
              </a:pPr>
              <a:r>
                <a:rPr lang="en-US" sz="600" dirty="0">
                  <a:solidFill>
                    <a:srgbClr val="404040"/>
                  </a:solidFill>
                </a:rPr>
                <a:t>Externally initiated payment by incoming bank transfer</a:t>
              </a:r>
            </a:p>
            <a:p>
              <a:pPr marL="57150" indent="-57150">
                <a:buFontTx/>
                <a:buChar char="•"/>
              </a:pPr>
              <a:r>
                <a:rPr lang="en-US" sz="600" dirty="0">
                  <a:solidFill>
                    <a:srgbClr val="404040"/>
                  </a:solidFill>
                </a:rPr>
                <a:t>Internally initiated by direct debit </a:t>
              </a:r>
            </a:p>
            <a:p>
              <a:pPr marL="57150" indent="-57150">
                <a:buFontTx/>
                <a:buChar char="•"/>
              </a:pPr>
              <a:r>
                <a:rPr lang="en-US" sz="600" dirty="0">
                  <a:solidFill>
                    <a:srgbClr val="404040"/>
                  </a:solidFill>
                </a:rPr>
                <a:t>Account maintenance - Standard variant</a:t>
              </a:r>
            </a:p>
            <a:p>
              <a:pPr marL="57150" indent="-57150">
                <a:buFontTx/>
                <a:buChar char="•"/>
              </a:pPr>
              <a:endParaRPr lang="en-US" sz="600" dirty="0">
                <a:solidFill>
                  <a:srgbClr val="404040"/>
                </a:solidFill>
              </a:endParaRPr>
            </a:p>
          </p:txBody>
        </p:sp>
      </p:grpSp>
      <p:sp>
        <p:nvSpPr>
          <p:cNvPr id="97" name="Chevron 108">
            <a:hlinkClick r:id="rId11" action="ppaction://hlinksldjump" tooltip="Click here for process details"/>
          </p:cNvPr>
          <p:cNvSpPr>
            <a:spLocks noChangeArrowheads="1"/>
          </p:cNvSpPr>
          <p:nvPr/>
        </p:nvSpPr>
        <p:spPr bwMode="auto">
          <a:xfrm>
            <a:off x="7695710" y="2192915"/>
            <a:ext cx="792162" cy="728662"/>
          </a:xfrm>
          <a:prstGeom prst="chevron">
            <a:avLst>
              <a:gd name="adj" fmla="val 1037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Processing Receivables and Payments</a:t>
            </a:r>
          </a:p>
        </p:txBody>
      </p:sp>
      <p:sp>
        <p:nvSpPr>
          <p:cNvPr id="98" name="Freeform 69"/>
          <p:cNvSpPr>
            <a:spLocks noChangeAspect="1" noChangeArrowheads="1"/>
          </p:cNvSpPr>
          <p:nvPr/>
        </p:nvSpPr>
        <p:spPr bwMode="auto">
          <a:xfrm>
            <a:off x="8306951" y="2819977"/>
            <a:ext cx="131762"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02" name="AutoShape 482"/>
          <p:cNvCxnSpPr>
            <a:cxnSpLocks noChangeShapeType="1"/>
            <a:stCxn id="107" idx="0"/>
          </p:cNvCxnSpPr>
          <p:nvPr/>
        </p:nvCxnSpPr>
        <p:spPr bwMode="auto">
          <a:xfrm rot="5400000" flipH="1">
            <a:off x="2733317" y="1923805"/>
            <a:ext cx="538162" cy="6350"/>
          </a:xfrm>
          <a:prstGeom prst="bentConnector3">
            <a:avLst>
              <a:gd name="adj1" fmla="val 49852"/>
            </a:avLst>
          </a:prstGeom>
          <a:noFill/>
          <a:ln w="9525">
            <a:solidFill>
              <a:srgbClr val="7D96A4"/>
            </a:solidFill>
            <a:prstDash val="sysDot"/>
            <a:miter lim="800000"/>
            <a:headEnd/>
            <a:tailEnd/>
          </a:ln>
        </p:spPr>
      </p:cxnSp>
      <p:grpSp>
        <p:nvGrpSpPr>
          <p:cNvPr id="103" name="Group 60"/>
          <p:cNvGrpSpPr>
            <a:grpSpLocks/>
          </p:cNvGrpSpPr>
          <p:nvPr/>
        </p:nvGrpSpPr>
        <p:grpSpPr bwMode="auto">
          <a:xfrm>
            <a:off x="2653148" y="2895283"/>
            <a:ext cx="830263" cy="727075"/>
            <a:chOff x="1836" y="3915"/>
            <a:chExt cx="453" cy="334"/>
          </a:xfrm>
        </p:grpSpPr>
        <p:sp>
          <p:nvSpPr>
            <p:cNvPr id="10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10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10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dirty="0">
                <a:solidFill>
                  <a:srgbClr val="404040"/>
                </a:solidFill>
              </a:endParaRPr>
            </a:p>
            <a:p>
              <a:pPr marL="57150" indent="-57150">
                <a:buFontTx/>
                <a:buChar char="•"/>
              </a:pPr>
              <a:r>
                <a:rPr lang="en-US" sz="600" dirty="0">
                  <a:solidFill>
                    <a:srgbClr val="404040"/>
                  </a:solidFill>
                </a:rPr>
                <a:t>Manual Payment with Open Item Clearing</a:t>
              </a:r>
            </a:p>
            <a:p>
              <a:pPr marL="57150" indent="-57150">
                <a:buFontTx/>
                <a:buChar char="•"/>
              </a:pPr>
              <a:r>
                <a:rPr lang="en-US" sz="600" dirty="0">
                  <a:solidFill>
                    <a:srgbClr val="404040"/>
                  </a:solidFill>
                </a:rPr>
                <a:t>Payment by Petty Cash</a:t>
              </a:r>
            </a:p>
            <a:p>
              <a:pPr marL="57150" indent="-57150">
                <a:buFontTx/>
                <a:buChar char="•"/>
              </a:pPr>
              <a:r>
                <a:rPr lang="en-US" sz="600" dirty="0">
                  <a:solidFill>
                    <a:srgbClr val="404040"/>
                  </a:solidFill>
                </a:rPr>
                <a:t>….</a:t>
              </a:r>
            </a:p>
          </p:txBody>
        </p:sp>
      </p:grpSp>
      <p:sp>
        <p:nvSpPr>
          <p:cNvPr id="107" name="Chevron 108">
            <a:hlinkClick r:id="rId12" action="ppaction://hlinksldjump" tooltip="Click here for process details"/>
          </p:cNvPr>
          <p:cNvSpPr>
            <a:spLocks noChangeArrowheads="1"/>
          </p:cNvSpPr>
          <p:nvPr/>
        </p:nvSpPr>
        <p:spPr bwMode="auto">
          <a:xfrm>
            <a:off x="2646798" y="2196061"/>
            <a:ext cx="792163" cy="728663"/>
          </a:xfrm>
          <a:prstGeom prst="chevron">
            <a:avLst>
              <a:gd name="adj" fmla="val 1037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Processing Payables and Payments</a:t>
            </a:r>
          </a:p>
        </p:txBody>
      </p:sp>
      <p:sp>
        <p:nvSpPr>
          <p:cNvPr id="108" name="Freeform 69"/>
          <p:cNvSpPr>
            <a:spLocks noChangeAspect="1" noChangeArrowheads="1"/>
          </p:cNvSpPr>
          <p:nvPr/>
        </p:nvSpPr>
        <p:spPr bwMode="auto">
          <a:xfrm>
            <a:off x="3251636" y="2815186"/>
            <a:ext cx="131762"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9" name="Chevron 1593">
            <a:hlinkClick r:id="rId13" action="ppaction://hlinksldjump" tooltip="Click here for process details"/>
          </p:cNvPr>
          <p:cNvSpPr>
            <a:spLocks noChangeArrowheads="1"/>
          </p:cNvSpPr>
          <p:nvPr/>
        </p:nvSpPr>
        <p:spPr bwMode="auto">
          <a:xfrm>
            <a:off x="1850945" y="2201286"/>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Processing Supplier Invoices</a:t>
            </a:r>
          </a:p>
        </p:txBody>
      </p:sp>
      <p:cxnSp>
        <p:nvCxnSpPr>
          <p:cNvPr id="113" name="AutoShape 482"/>
          <p:cNvCxnSpPr>
            <a:cxnSpLocks noChangeShapeType="1"/>
            <a:stCxn id="118" idx="0"/>
          </p:cNvCxnSpPr>
          <p:nvPr/>
        </p:nvCxnSpPr>
        <p:spPr bwMode="auto">
          <a:xfrm flipV="1">
            <a:off x="7173826" y="1619106"/>
            <a:ext cx="1588" cy="571500"/>
          </a:xfrm>
          <a:prstGeom prst="straightConnector1">
            <a:avLst/>
          </a:prstGeom>
          <a:noFill/>
          <a:ln w="9525">
            <a:solidFill>
              <a:srgbClr val="7D96A4"/>
            </a:solidFill>
            <a:prstDash val="sysDot"/>
            <a:round/>
            <a:headEnd/>
            <a:tailEnd/>
          </a:ln>
        </p:spPr>
      </p:cxnSp>
      <p:grpSp>
        <p:nvGrpSpPr>
          <p:cNvPr id="114" name="Group 60"/>
          <p:cNvGrpSpPr>
            <a:grpSpLocks/>
          </p:cNvGrpSpPr>
          <p:nvPr/>
        </p:nvGrpSpPr>
        <p:grpSpPr bwMode="auto">
          <a:xfrm>
            <a:off x="6856326" y="2927350"/>
            <a:ext cx="719138" cy="530225"/>
            <a:chOff x="1836" y="3915"/>
            <a:chExt cx="453" cy="334"/>
          </a:xfrm>
        </p:grpSpPr>
        <p:sp>
          <p:nvSpPr>
            <p:cNvPr id="115" name="Chevron 430"/>
            <p:cNvSpPr>
              <a:spLocks noChangeArrowheads="1"/>
            </p:cNvSpPr>
            <p:nvPr/>
          </p:nvSpPr>
          <p:spPr bwMode="auto">
            <a:xfrm>
              <a:off x="1880" y="3915"/>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a:solidFill>
                  <a:srgbClr val="404040"/>
                </a:solidFill>
              </a:endParaRPr>
            </a:p>
          </p:txBody>
        </p:sp>
        <p:sp>
          <p:nvSpPr>
            <p:cNvPr id="116" name="Chevron 430"/>
            <p:cNvSpPr>
              <a:spLocks noChangeArrowheads="1"/>
            </p:cNvSpPr>
            <p:nvPr/>
          </p:nvSpPr>
          <p:spPr bwMode="auto">
            <a:xfrm>
              <a:off x="1858" y="3932"/>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a:solidFill>
                  <a:srgbClr val="404040"/>
                </a:solidFill>
              </a:endParaRPr>
            </a:p>
          </p:txBody>
        </p:sp>
        <p:sp>
          <p:nvSpPr>
            <p:cNvPr id="117"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Manually</a:t>
              </a:r>
            </a:p>
          </p:txBody>
        </p:sp>
      </p:grpSp>
      <p:sp>
        <p:nvSpPr>
          <p:cNvPr id="118" name="Chevron 58">
            <a:hlinkClick r:id="rId14" action="ppaction://hlinksldjump" tooltip="Click here for process details"/>
          </p:cNvPr>
          <p:cNvSpPr>
            <a:spLocks noChangeArrowheads="1"/>
          </p:cNvSpPr>
          <p:nvPr/>
        </p:nvSpPr>
        <p:spPr bwMode="auto">
          <a:xfrm>
            <a:off x="6816639" y="2190606"/>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Creating Customer Invoice</a:t>
            </a:r>
          </a:p>
        </p:txBody>
      </p:sp>
      <p:sp>
        <p:nvSpPr>
          <p:cNvPr id="119" name="Freeform 69"/>
          <p:cNvSpPr>
            <a:spLocks noChangeAspect="1" noChangeArrowheads="1"/>
          </p:cNvSpPr>
          <p:nvPr/>
        </p:nvSpPr>
        <p:spPr bwMode="auto">
          <a:xfrm>
            <a:off x="7431001" y="2801105"/>
            <a:ext cx="131763"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121" name="Group 60"/>
          <p:cNvGrpSpPr>
            <a:grpSpLocks/>
          </p:cNvGrpSpPr>
          <p:nvPr/>
        </p:nvGrpSpPr>
        <p:grpSpPr bwMode="auto">
          <a:xfrm>
            <a:off x="4308245" y="2900998"/>
            <a:ext cx="946150" cy="1004887"/>
            <a:chOff x="1836" y="3915"/>
            <a:chExt cx="453" cy="334"/>
          </a:xfrm>
        </p:grpSpPr>
        <p:sp>
          <p:nvSpPr>
            <p:cNvPr id="12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12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pPr algn="ctr">
                <a:buClr>
                  <a:schemeClr val="accent1"/>
                </a:buClr>
                <a:buSzPct val="80000"/>
                <a:buFont typeface="Wingdings" pitchFamily="2" charset="2"/>
                <a:buNone/>
              </a:pPr>
              <a:endParaRPr lang="en-US" sz="500">
                <a:solidFill>
                  <a:srgbClr val="404040"/>
                </a:solidFill>
              </a:endParaRPr>
            </a:p>
          </p:txBody>
        </p:sp>
        <p:sp>
          <p:nvSpPr>
            <p:cNvPr id="12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With Deprecation Run</a:t>
              </a:r>
            </a:p>
            <a:p>
              <a:pPr marL="57150" indent="-57150">
                <a:buFontTx/>
                <a:buChar char="•"/>
              </a:pPr>
              <a:r>
                <a:rPr lang="de-DE" altLang="zh-CN" sz="600" dirty="0" err="1">
                  <a:solidFill>
                    <a:srgbClr val="404040"/>
                  </a:solidFill>
                </a:rPr>
                <a:t>By</a:t>
              </a:r>
              <a:r>
                <a:rPr lang="de-DE" altLang="zh-CN" sz="600" dirty="0">
                  <a:solidFill>
                    <a:srgbClr val="404040"/>
                  </a:solidFill>
                </a:rPr>
                <a:t> </a:t>
              </a:r>
              <a:r>
                <a:rPr lang="de-DE" altLang="zh-CN" sz="600" dirty="0" err="1">
                  <a:solidFill>
                    <a:srgbClr val="404040"/>
                  </a:solidFill>
                </a:rPr>
                <a:t>manual</a:t>
              </a:r>
              <a:r>
                <a:rPr lang="de-DE" altLang="zh-CN" sz="600" dirty="0">
                  <a:solidFill>
                    <a:srgbClr val="404040"/>
                  </a:solidFill>
                </a:rPr>
                <a:t> </a:t>
              </a:r>
              <a:r>
                <a:rPr lang="de-DE" altLang="zh-CN" sz="600" dirty="0" err="1">
                  <a:solidFill>
                    <a:srgbClr val="404040"/>
                  </a:solidFill>
                </a:rPr>
                <a:t>Deprecation</a:t>
              </a:r>
              <a:endParaRPr lang="de-DE" altLang="zh-CN" sz="600" dirty="0">
                <a:solidFill>
                  <a:srgbClr val="404040"/>
                </a:solidFill>
              </a:endParaRPr>
            </a:p>
            <a:p>
              <a:pPr marL="57150" indent="-57150">
                <a:buFontTx/>
                <a:buChar char="•"/>
              </a:pPr>
              <a:r>
                <a:rPr lang="de-DE" altLang="zh-CN" sz="600" dirty="0" err="1">
                  <a:solidFill>
                    <a:srgbClr val="404040"/>
                  </a:solidFill>
                </a:rPr>
                <a:t>By</a:t>
              </a:r>
              <a:r>
                <a:rPr lang="de-DE" altLang="zh-CN" sz="600" dirty="0">
                  <a:solidFill>
                    <a:srgbClr val="404040"/>
                  </a:solidFill>
                </a:rPr>
                <a:t> Write-</a:t>
              </a:r>
              <a:r>
                <a:rPr lang="de-DE" altLang="zh-CN" sz="600" dirty="0" err="1">
                  <a:solidFill>
                    <a:srgbClr val="404040"/>
                  </a:solidFill>
                </a:rPr>
                <a:t>Ups</a:t>
              </a:r>
              <a:endParaRPr lang="de-DE" altLang="zh-CN" sz="600" dirty="0">
                <a:solidFill>
                  <a:srgbClr val="404040"/>
                </a:solidFill>
              </a:endParaRPr>
            </a:p>
            <a:p>
              <a:pPr marL="57150" indent="-57150">
                <a:buFontTx/>
                <a:buChar char="•"/>
              </a:pPr>
              <a:r>
                <a:rPr lang="de-DE" altLang="zh-CN" sz="600" dirty="0" err="1">
                  <a:solidFill>
                    <a:srgbClr val="404040"/>
                  </a:solidFill>
                </a:rPr>
                <a:t>By</a:t>
              </a:r>
              <a:r>
                <a:rPr lang="de-DE" altLang="zh-CN" sz="600" dirty="0">
                  <a:solidFill>
                    <a:srgbClr val="404040"/>
                  </a:solidFill>
                </a:rPr>
                <a:t> </a:t>
              </a:r>
              <a:r>
                <a:rPr lang="de-DE" altLang="zh-CN" sz="600" dirty="0" err="1">
                  <a:solidFill>
                    <a:srgbClr val="404040"/>
                  </a:solidFill>
                </a:rPr>
                <a:t>Revaluations</a:t>
              </a:r>
              <a:endParaRPr lang="en-US" sz="600" dirty="0">
                <a:solidFill>
                  <a:srgbClr val="404040"/>
                </a:solidFill>
              </a:endParaRPr>
            </a:p>
          </p:txBody>
        </p:sp>
      </p:grpSp>
      <p:sp>
        <p:nvSpPr>
          <p:cNvPr id="125" name="Chevron 1593">
            <a:hlinkClick r:id="rId15" action="ppaction://hlinksldjump" tooltip="Click here for process details"/>
          </p:cNvPr>
          <p:cNvSpPr>
            <a:spLocks noChangeArrowheads="1"/>
          </p:cNvSpPr>
          <p:nvPr/>
        </p:nvSpPr>
        <p:spPr bwMode="auto">
          <a:xfrm>
            <a:off x="4295834" y="2188932"/>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Valuating Fixed Assets</a:t>
            </a:r>
          </a:p>
        </p:txBody>
      </p:sp>
      <p:cxnSp>
        <p:nvCxnSpPr>
          <p:cNvPr id="126" name="AutoShape 1146"/>
          <p:cNvCxnSpPr>
            <a:cxnSpLocks noChangeShapeType="1"/>
          </p:cNvCxnSpPr>
          <p:nvPr/>
        </p:nvCxnSpPr>
        <p:spPr bwMode="auto">
          <a:xfrm rot="16200000" flipH="1">
            <a:off x="598185" y="3462841"/>
            <a:ext cx="1141412" cy="28575"/>
          </a:xfrm>
          <a:prstGeom prst="bentConnector2">
            <a:avLst/>
          </a:prstGeom>
          <a:noFill/>
          <a:ln w="9525">
            <a:solidFill>
              <a:srgbClr val="7F7F7F"/>
            </a:solidFill>
            <a:miter lim="800000"/>
            <a:headEnd type="triangle" w="med" len="med"/>
            <a:tailEnd/>
          </a:ln>
        </p:spPr>
      </p:cxnSp>
      <p:cxnSp>
        <p:nvCxnSpPr>
          <p:cNvPr id="127" name="AutoShape 130"/>
          <p:cNvCxnSpPr>
            <a:cxnSpLocks noChangeShapeType="1"/>
            <a:endCxn id="125" idx="0"/>
          </p:cNvCxnSpPr>
          <p:nvPr/>
        </p:nvCxnSpPr>
        <p:spPr bwMode="auto">
          <a:xfrm rot="5400000">
            <a:off x="4578409" y="1676170"/>
            <a:ext cx="587375" cy="438150"/>
          </a:xfrm>
          <a:prstGeom prst="bentConnector3">
            <a:avLst>
              <a:gd name="adj1" fmla="val 50000"/>
            </a:avLst>
          </a:prstGeom>
          <a:noFill/>
          <a:ln w="9525">
            <a:solidFill>
              <a:srgbClr val="7D96A4"/>
            </a:solidFill>
            <a:prstDash val="sysDot"/>
            <a:miter lim="800000"/>
            <a:headEnd/>
            <a:tailEnd/>
          </a:ln>
        </p:spPr>
      </p:cxnSp>
      <p:cxnSp>
        <p:nvCxnSpPr>
          <p:cNvPr id="128" name="AutoShape 131"/>
          <p:cNvCxnSpPr>
            <a:cxnSpLocks noChangeShapeType="1"/>
            <a:endCxn id="73" idx="0"/>
          </p:cNvCxnSpPr>
          <p:nvPr/>
        </p:nvCxnSpPr>
        <p:spPr bwMode="auto">
          <a:xfrm rot="16200000" flipH="1">
            <a:off x="5034816" y="1657913"/>
            <a:ext cx="588962" cy="476250"/>
          </a:xfrm>
          <a:prstGeom prst="bentConnector3">
            <a:avLst>
              <a:gd name="adj1" fmla="val 49866"/>
            </a:avLst>
          </a:prstGeom>
          <a:noFill/>
          <a:ln w="9525">
            <a:solidFill>
              <a:srgbClr val="7D96A4"/>
            </a:solidFill>
            <a:prstDash val="sysDot"/>
            <a:miter lim="800000"/>
            <a:headEnd/>
            <a:tailEnd/>
          </a:ln>
        </p:spPr>
      </p:cxnSp>
      <p:cxnSp>
        <p:nvCxnSpPr>
          <p:cNvPr id="129" name="AutoShape 203"/>
          <p:cNvCxnSpPr>
            <a:cxnSpLocks noChangeShapeType="1"/>
            <a:stCxn id="73" idx="3"/>
            <a:endCxn id="79" idx="1"/>
          </p:cNvCxnSpPr>
          <p:nvPr/>
        </p:nvCxnSpPr>
        <p:spPr bwMode="gray">
          <a:xfrm flipV="1">
            <a:off x="6000809" y="2554216"/>
            <a:ext cx="114312" cy="635"/>
          </a:xfrm>
          <a:prstGeom prst="bentConnector3">
            <a:avLst>
              <a:gd name="adj1" fmla="val 50000"/>
            </a:avLst>
          </a:prstGeom>
          <a:noFill/>
          <a:ln w="9525">
            <a:solidFill>
              <a:srgbClr val="7F7F7F"/>
            </a:solidFill>
            <a:round/>
            <a:headEnd/>
            <a:tailEnd type="triangle" w="med" len="med"/>
          </a:ln>
        </p:spPr>
      </p:cxnSp>
      <p:cxnSp>
        <p:nvCxnSpPr>
          <p:cNvPr id="130" name="AutoShape 203"/>
          <p:cNvCxnSpPr>
            <a:cxnSpLocks noChangeShapeType="1"/>
          </p:cNvCxnSpPr>
          <p:nvPr/>
        </p:nvCxnSpPr>
        <p:spPr bwMode="gray">
          <a:xfrm>
            <a:off x="2562516" y="2560638"/>
            <a:ext cx="200025" cy="1588"/>
          </a:xfrm>
          <a:prstGeom prst="bentConnector3">
            <a:avLst>
              <a:gd name="adj1" fmla="val 30954"/>
            </a:avLst>
          </a:prstGeom>
          <a:noFill/>
          <a:ln w="9525">
            <a:solidFill>
              <a:srgbClr val="7F7F7F"/>
            </a:solidFill>
            <a:round/>
            <a:headEnd/>
            <a:tailEnd type="triangle" w="med" len="med"/>
          </a:ln>
        </p:spPr>
      </p:cxnSp>
      <p:cxnSp>
        <p:nvCxnSpPr>
          <p:cNvPr id="138" name="AutoShape 167"/>
          <p:cNvCxnSpPr>
            <a:cxnSpLocks noChangeShapeType="1"/>
            <a:endCxn id="140" idx="0"/>
          </p:cNvCxnSpPr>
          <p:nvPr/>
        </p:nvCxnSpPr>
        <p:spPr bwMode="auto">
          <a:xfrm rot="5400000">
            <a:off x="67787" y="1926720"/>
            <a:ext cx="533400" cy="1587"/>
          </a:xfrm>
          <a:prstGeom prst="bentConnector3">
            <a:avLst>
              <a:gd name="adj1" fmla="val 49704"/>
            </a:avLst>
          </a:prstGeom>
          <a:noFill/>
          <a:ln w="9525">
            <a:solidFill>
              <a:srgbClr val="7D96A4"/>
            </a:solidFill>
            <a:prstDash val="sysDot"/>
            <a:miter lim="800000"/>
            <a:headEnd/>
            <a:tailEnd/>
          </a:ln>
        </p:spPr>
      </p:cxnSp>
      <p:cxnSp>
        <p:nvCxnSpPr>
          <p:cNvPr id="139" name="AutoShape 177"/>
          <p:cNvCxnSpPr>
            <a:cxnSpLocks noChangeShapeType="1"/>
            <a:endCxn id="142" idx="0"/>
          </p:cNvCxnSpPr>
          <p:nvPr/>
        </p:nvCxnSpPr>
        <p:spPr bwMode="auto">
          <a:xfrm rot="5400000">
            <a:off x="1141268" y="1749135"/>
            <a:ext cx="533400" cy="381000"/>
          </a:xfrm>
          <a:prstGeom prst="bentConnector3">
            <a:avLst>
              <a:gd name="adj1" fmla="val 49704"/>
            </a:avLst>
          </a:prstGeom>
          <a:noFill/>
          <a:ln w="9525">
            <a:solidFill>
              <a:srgbClr val="7D96A4"/>
            </a:solidFill>
            <a:prstDash val="sysDot"/>
            <a:miter lim="800000"/>
            <a:headEnd/>
            <a:tailEnd/>
          </a:ln>
        </p:spPr>
      </p:cxnSp>
      <p:sp>
        <p:nvSpPr>
          <p:cNvPr id="140" name="Chevron 58">
            <a:hlinkClick r:id="rId16" action="ppaction://hlinksldjump" tooltip="Click here for process details"/>
          </p:cNvPr>
          <p:cNvSpPr>
            <a:spLocks noChangeArrowheads="1"/>
          </p:cNvSpPr>
          <p:nvPr/>
        </p:nvSpPr>
        <p:spPr bwMode="auto">
          <a:xfrm>
            <a:off x="68580" y="2194214"/>
            <a:ext cx="585788" cy="728663"/>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Purchase Orders</a:t>
            </a:r>
          </a:p>
        </p:txBody>
      </p:sp>
      <p:cxnSp>
        <p:nvCxnSpPr>
          <p:cNvPr id="141" name="AutoShape 205"/>
          <p:cNvCxnSpPr>
            <a:cxnSpLocks noChangeShapeType="1"/>
            <a:stCxn id="140" idx="3"/>
          </p:cNvCxnSpPr>
          <p:nvPr/>
        </p:nvCxnSpPr>
        <p:spPr bwMode="gray">
          <a:xfrm>
            <a:off x="654368" y="2558546"/>
            <a:ext cx="218468" cy="2092"/>
          </a:xfrm>
          <a:prstGeom prst="straightConnector1">
            <a:avLst/>
          </a:prstGeom>
          <a:noFill/>
          <a:ln w="9525">
            <a:solidFill>
              <a:schemeClr val="tx1">
                <a:lumMod val="50000"/>
                <a:lumOff val="50000"/>
              </a:schemeClr>
            </a:solidFill>
            <a:prstDash val="solid"/>
            <a:round/>
            <a:headEnd type="none" w="med" len="med"/>
            <a:tailEnd type="triangle"/>
          </a:ln>
        </p:spPr>
      </p:cxnSp>
      <p:sp>
        <p:nvSpPr>
          <p:cNvPr id="142" name="Chevron 60">
            <a:hlinkClick r:id="rId17" action="ppaction://hlinksldjump" tooltip="Click here for process details"/>
          </p:cNvPr>
          <p:cNvSpPr>
            <a:spLocks noChangeArrowheads="1"/>
          </p:cNvSpPr>
          <p:nvPr/>
        </p:nvSpPr>
        <p:spPr bwMode="auto">
          <a:xfrm>
            <a:off x="952355" y="2206335"/>
            <a:ext cx="587375" cy="728663"/>
          </a:xfrm>
          <a:prstGeom prst="chevron">
            <a:avLst>
              <a:gd name="adj" fmla="val 954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Confirming Goods and Services Receipts</a:t>
            </a:r>
          </a:p>
        </p:txBody>
      </p:sp>
      <p:sp>
        <p:nvSpPr>
          <p:cNvPr id="143" name="Freeform 69"/>
          <p:cNvSpPr>
            <a:spLocks noChangeAspect="1" noChangeArrowheads="1"/>
          </p:cNvSpPr>
          <p:nvPr/>
        </p:nvSpPr>
        <p:spPr bwMode="auto">
          <a:xfrm>
            <a:off x="2455869" y="2810886"/>
            <a:ext cx="131762" cy="111125"/>
          </a:xfrm>
          <a:custGeom>
            <a:avLst/>
            <a:gdLst>
              <a:gd name="T0" fmla="*/ 0 w 155643"/>
              <a:gd name="T1" fmla="*/ 3452 h 131323"/>
              <a:gd name="T2" fmla="*/ 4454 w 155643"/>
              <a:gd name="T3" fmla="*/ 3452 h 131323"/>
              <a:gd name="T4" fmla="*/ 5482 w 155643"/>
              <a:gd name="T5" fmla="*/ 0 h 131323"/>
              <a:gd name="T6" fmla="*/ 0 w 155643"/>
              <a:gd name="T7" fmla="*/ 3452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47" name="AutoShape 284"/>
          <p:cNvCxnSpPr>
            <a:cxnSpLocks noChangeShapeType="1"/>
            <a:endCxn id="142" idx="0"/>
          </p:cNvCxnSpPr>
          <p:nvPr/>
        </p:nvCxnSpPr>
        <p:spPr bwMode="auto">
          <a:xfrm rot="16200000" flipH="1">
            <a:off x="788843" y="1777710"/>
            <a:ext cx="533400" cy="323850"/>
          </a:xfrm>
          <a:prstGeom prst="bentConnector3">
            <a:avLst>
              <a:gd name="adj1" fmla="val 49704"/>
            </a:avLst>
          </a:prstGeom>
          <a:noFill/>
          <a:ln w="9525">
            <a:solidFill>
              <a:srgbClr val="7D96A4"/>
            </a:solidFill>
            <a:prstDash val="sysDot"/>
            <a:miter lim="800000"/>
            <a:headEnd/>
            <a:tailEnd/>
          </a:ln>
        </p:spPr>
      </p:cxnSp>
      <p:pic>
        <p:nvPicPr>
          <p:cNvPr id="158" name="Picture 15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52" y="1244746"/>
            <a:ext cx="589295" cy="428771"/>
          </a:xfrm>
          <a:prstGeom prst="rect">
            <a:avLst/>
          </a:prstGeom>
        </p:spPr>
      </p:pic>
      <p:sp>
        <p:nvSpPr>
          <p:cNvPr id="159" name="Rectangle 74"/>
          <p:cNvSpPr>
            <a:spLocks noChangeArrowheads="1"/>
          </p:cNvSpPr>
          <p:nvPr/>
        </p:nvSpPr>
        <p:spPr bwMode="auto">
          <a:xfrm>
            <a:off x="7368" y="1256025"/>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Purchase</a:t>
            </a:r>
          </a:p>
          <a:p>
            <a:pPr algn="ctr"/>
            <a:r>
              <a:rPr lang="en-US" sz="700" dirty="0">
                <a:solidFill>
                  <a:schemeClr val="bg1"/>
                </a:solidFill>
                <a:latin typeface="BentonSans Book" pitchFamily="2" charset="0"/>
              </a:rPr>
              <a:t>Requests </a:t>
            </a:r>
            <a:br>
              <a:rPr lang="en-US" sz="700" dirty="0">
                <a:solidFill>
                  <a:schemeClr val="bg1"/>
                </a:solidFill>
                <a:latin typeface="BentonSans Book" pitchFamily="2" charset="0"/>
              </a:rPr>
            </a:br>
            <a:r>
              <a:rPr lang="en-US" sz="700" dirty="0">
                <a:solidFill>
                  <a:schemeClr val="bg1"/>
                </a:solidFill>
                <a:latin typeface="BentonSans Book" pitchFamily="2" charset="0"/>
              </a:rPr>
              <a:t>and Orders</a:t>
            </a:r>
          </a:p>
        </p:txBody>
      </p:sp>
      <p:pic>
        <p:nvPicPr>
          <p:cNvPr id="160" name="Picture 15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06405" y="1290780"/>
            <a:ext cx="589295" cy="382737"/>
          </a:xfrm>
          <a:prstGeom prst="rect">
            <a:avLst/>
          </a:prstGeom>
        </p:spPr>
      </p:pic>
      <p:sp>
        <p:nvSpPr>
          <p:cNvPr id="161" name="Rectangle 74"/>
          <p:cNvSpPr>
            <a:spLocks noChangeArrowheads="1"/>
          </p:cNvSpPr>
          <p:nvPr/>
        </p:nvSpPr>
        <p:spPr bwMode="auto">
          <a:xfrm>
            <a:off x="1921025" y="135894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Supplier </a:t>
            </a:r>
          </a:p>
          <a:p>
            <a:pPr algn="ctr"/>
            <a:r>
              <a:rPr lang="en-US" sz="700" dirty="0">
                <a:solidFill>
                  <a:schemeClr val="bg1"/>
                </a:solidFill>
                <a:latin typeface="BentonSans Book" pitchFamily="2" charset="0"/>
              </a:rPr>
              <a:t>Invoicing</a:t>
            </a:r>
          </a:p>
        </p:txBody>
      </p:sp>
      <p:pic>
        <p:nvPicPr>
          <p:cNvPr id="162" name="Picture 16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8353" y="1303377"/>
            <a:ext cx="589295" cy="382737"/>
          </a:xfrm>
          <a:prstGeom prst="rect">
            <a:avLst/>
          </a:prstGeom>
        </p:spPr>
      </p:pic>
      <p:pic>
        <p:nvPicPr>
          <p:cNvPr id="164" name="Picture 16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62724" y="1300362"/>
            <a:ext cx="589295" cy="382737"/>
          </a:xfrm>
          <a:prstGeom prst="rect">
            <a:avLst/>
          </a:prstGeom>
        </p:spPr>
      </p:pic>
      <p:sp>
        <p:nvSpPr>
          <p:cNvPr id="165" name="Rectangle 74"/>
          <p:cNvSpPr>
            <a:spLocks noChangeArrowheads="1"/>
          </p:cNvSpPr>
          <p:nvPr/>
        </p:nvSpPr>
        <p:spPr bwMode="auto">
          <a:xfrm>
            <a:off x="7780251" y="134575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Payment </a:t>
            </a:r>
          </a:p>
          <a:p>
            <a:pPr algn="ctr"/>
            <a:r>
              <a:rPr lang="en-US" sz="700" dirty="0">
                <a:solidFill>
                  <a:schemeClr val="bg1"/>
                </a:solidFill>
                <a:latin typeface="BentonSans Book" pitchFamily="2" charset="0"/>
              </a:rPr>
              <a:t>Management</a:t>
            </a:r>
          </a:p>
        </p:txBody>
      </p:sp>
      <p:pic>
        <p:nvPicPr>
          <p:cNvPr id="166" name="Picture 16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02709" y="1244746"/>
            <a:ext cx="589295" cy="435987"/>
          </a:xfrm>
          <a:prstGeom prst="rect">
            <a:avLst/>
          </a:prstGeom>
        </p:spPr>
      </p:pic>
      <p:sp>
        <p:nvSpPr>
          <p:cNvPr id="167" name="Rectangle 74"/>
          <p:cNvSpPr>
            <a:spLocks noChangeArrowheads="1"/>
          </p:cNvSpPr>
          <p:nvPr/>
        </p:nvSpPr>
        <p:spPr bwMode="auto">
          <a:xfrm>
            <a:off x="1311400" y="1292189"/>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Goods and</a:t>
            </a:r>
          </a:p>
          <a:p>
            <a:pPr algn="ctr"/>
            <a:r>
              <a:rPr lang="en-US" sz="700" dirty="0">
                <a:solidFill>
                  <a:schemeClr val="bg1"/>
                </a:solidFill>
                <a:latin typeface="BentonSans Book" pitchFamily="2" charset="0"/>
              </a:rPr>
              <a:t>Services </a:t>
            </a:r>
          </a:p>
          <a:p>
            <a:pPr algn="ctr"/>
            <a:r>
              <a:rPr lang="en-US" sz="700" dirty="0">
                <a:solidFill>
                  <a:schemeClr val="bg1"/>
                </a:solidFill>
                <a:latin typeface="BentonSans Book" pitchFamily="2" charset="0"/>
              </a:rPr>
              <a:t>Receipts</a:t>
            </a:r>
          </a:p>
        </p:txBody>
      </p:sp>
      <p:pic>
        <p:nvPicPr>
          <p:cNvPr id="168" name="Picture 1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08509" y="1295804"/>
            <a:ext cx="589295" cy="382737"/>
          </a:xfrm>
          <a:prstGeom prst="rect">
            <a:avLst/>
          </a:prstGeom>
        </p:spPr>
      </p:pic>
      <p:sp>
        <p:nvSpPr>
          <p:cNvPr id="169" name="Rectangle 74"/>
          <p:cNvSpPr>
            <a:spLocks noChangeArrowheads="1"/>
          </p:cNvSpPr>
          <p:nvPr/>
        </p:nvSpPr>
        <p:spPr bwMode="auto">
          <a:xfrm>
            <a:off x="2706474" y="134575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Payment </a:t>
            </a:r>
          </a:p>
          <a:p>
            <a:pPr algn="ctr"/>
            <a:r>
              <a:rPr lang="en-US" sz="700" dirty="0">
                <a:solidFill>
                  <a:schemeClr val="bg1"/>
                </a:solidFill>
                <a:latin typeface="BentonSans Book" pitchFamily="2" charset="0"/>
              </a:rPr>
              <a:t>Management</a:t>
            </a:r>
          </a:p>
        </p:txBody>
      </p:sp>
      <p:pic>
        <p:nvPicPr>
          <p:cNvPr id="172" name="Picture 17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03970" y="1296035"/>
            <a:ext cx="589295" cy="382737"/>
          </a:xfrm>
          <a:prstGeom prst="rect">
            <a:avLst/>
          </a:prstGeom>
        </p:spPr>
      </p:pic>
      <p:sp>
        <p:nvSpPr>
          <p:cNvPr id="173" name="Rectangle 74"/>
          <p:cNvSpPr>
            <a:spLocks noChangeArrowheads="1"/>
          </p:cNvSpPr>
          <p:nvPr/>
        </p:nvSpPr>
        <p:spPr bwMode="auto">
          <a:xfrm>
            <a:off x="4811280" y="137692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Fixed </a:t>
            </a:r>
          </a:p>
          <a:p>
            <a:pPr algn="ctr"/>
            <a:r>
              <a:rPr lang="en-US" sz="700" dirty="0">
                <a:solidFill>
                  <a:schemeClr val="bg1"/>
                </a:solidFill>
                <a:latin typeface="BentonSans Book" pitchFamily="2" charset="0"/>
              </a:rPr>
              <a:t>Assets</a:t>
            </a:r>
          </a:p>
        </p:txBody>
      </p:sp>
      <p:pic>
        <p:nvPicPr>
          <p:cNvPr id="174" name="Picture 17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3671" y="1296266"/>
            <a:ext cx="589295" cy="382737"/>
          </a:xfrm>
          <a:prstGeom prst="rect">
            <a:avLst/>
          </a:prstGeom>
        </p:spPr>
      </p:pic>
      <p:pic>
        <p:nvPicPr>
          <p:cNvPr id="176" name="Picture 17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9178" y="1285875"/>
            <a:ext cx="589295" cy="382737"/>
          </a:xfrm>
          <a:prstGeom prst="rect">
            <a:avLst/>
          </a:prstGeom>
        </p:spPr>
      </p:pic>
      <p:sp>
        <p:nvSpPr>
          <p:cNvPr id="177" name="Rectangle 74"/>
          <p:cNvSpPr>
            <a:spLocks noChangeArrowheads="1"/>
          </p:cNvSpPr>
          <p:nvPr/>
        </p:nvSpPr>
        <p:spPr bwMode="auto">
          <a:xfrm>
            <a:off x="6886488" y="134575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a:t>
            </a:r>
          </a:p>
          <a:p>
            <a:pPr algn="ctr"/>
            <a:r>
              <a:rPr lang="en-US" sz="700" dirty="0">
                <a:solidFill>
                  <a:schemeClr val="bg1"/>
                </a:solidFill>
                <a:latin typeface="BentonSans Book" pitchFamily="2" charset="0"/>
              </a:rPr>
              <a:t>Invoicing</a:t>
            </a:r>
          </a:p>
        </p:txBody>
      </p:sp>
      <p:sp>
        <p:nvSpPr>
          <p:cNvPr id="178" name="Freeform 69"/>
          <p:cNvSpPr>
            <a:spLocks noChangeAspect="1" noChangeArrowheads="1"/>
          </p:cNvSpPr>
          <p:nvPr/>
        </p:nvSpPr>
        <p:spPr bwMode="auto">
          <a:xfrm>
            <a:off x="4896825" y="2808057"/>
            <a:ext cx="131762" cy="111125"/>
          </a:xfrm>
          <a:custGeom>
            <a:avLst/>
            <a:gdLst>
              <a:gd name="T0" fmla="*/ 0 w 155643"/>
              <a:gd name="T1" fmla="*/ 4080 h 131323"/>
              <a:gd name="T2" fmla="*/ 5261 w 155643"/>
              <a:gd name="T3" fmla="*/ 4080 h 131323"/>
              <a:gd name="T4" fmla="*/ 6475 w 155643"/>
              <a:gd name="T5" fmla="*/ 0 h 131323"/>
              <a:gd name="T6" fmla="*/ 0 w 155643"/>
              <a:gd name="T7" fmla="*/ 4080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79"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1035088" y="3995910"/>
            <a:ext cx="160337" cy="119523"/>
          </a:xfrm>
          <a:prstGeom prst="rect">
            <a:avLst/>
          </a:prstGeom>
          <a:noFill/>
          <a:ln w="9525">
            <a:noFill/>
            <a:miter lim="800000"/>
            <a:headEnd/>
            <a:tailEnd/>
          </a:ln>
        </p:spPr>
      </p:pic>
      <p:sp>
        <p:nvSpPr>
          <p:cNvPr id="144" name="Rectangle 143"/>
          <p:cNvSpPr/>
          <p:nvPr/>
        </p:nvSpPr>
        <p:spPr>
          <a:xfrm>
            <a:off x="682180" y="1413738"/>
            <a:ext cx="453970" cy="200055"/>
          </a:xfrm>
          <a:prstGeom prst="rect">
            <a:avLst/>
          </a:prstGeom>
        </p:spPr>
        <p:txBody>
          <a:bodyPr wrap="none">
            <a:spAutoFit/>
          </a:bodyPr>
          <a:lstStyle/>
          <a:p>
            <a:r>
              <a:rPr lang="en-US" sz="700" dirty="0">
                <a:solidFill>
                  <a:schemeClr val="bg1"/>
                </a:solidFill>
                <a:latin typeface="BentonSans Book" pitchFamily="2" charset="0"/>
              </a:rPr>
              <a:t>Home </a:t>
            </a:r>
            <a:endParaRPr lang="de-DE" sz="700" dirty="0">
              <a:latin typeface="BentonSans Book" pitchFamily="2" charset="0"/>
            </a:endParaRPr>
          </a:p>
        </p:txBody>
      </p:sp>
      <p:pic>
        <p:nvPicPr>
          <p:cNvPr id="132" name="Picture 131" descr="scenario_60pxgrün.png"/>
          <p:cNvPicPr>
            <a:picLocks noChangeAspect="1"/>
          </p:cNvPicPr>
          <p:nvPr/>
        </p:nvPicPr>
        <p:blipFill>
          <a:blip r:embed="rId18" cstate="print"/>
          <a:stretch>
            <a:fillRect/>
          </a:stretch>
        </p:blipFill>
        <p:spPr>
          <a:xfrm>
            <a:off x="361522" y="4846253"/>
            <a:ext cx="180000" cy="180000"/>
          </a:xfrm>
          <a:prstGeom prst="rect">
            <a:avLst/>
          </a:prstGeom>
        </p:spPr>
      </p:pic>
      <p:sp>
        <p:nvSpPr>
          <p:cNvPr id="13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34" name="TextBox 133"/>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35"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36" name="Picture 135" descr="Calculator_2_60px.png"/>
          <p:cNvPicPr>
            <a:picLocks noChangeAspect="1"/>
          </p:cNvPicPr>
          <p:nvPr/>
        </p:nvPicPr>
        <p:blipFill>
          <a:blip r:embed="rId19" cstate="print"/>
          <a:stretch>
            <a:fillRect/>
          </a:stretch>
        </p:blipFill>
        <p:spPr>
          <a:xfrm>
            <a:off x="366739" y="5245467"/>
            <a:ext cx="180000" cy="180000"/>
          </a:xfrm>
          <a:prstGeom prst="rect">
            <a:avLst/>
          </a:prstGeom>
        </p:spPr>
      </p:pic>
      <p:sp>
        <p:nvSpPr>
          <p:cNvPr id="137"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5"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6" name="Rectangle 57">
            <a:hlinkClick r:id="rId20"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48" name="Picture 147" descr="Monitor_60px.png"/>
          <p:cNvPicPr>
            <a:picLocks noChangeAspect="1"/>
          </p:cNvPicPr>
          <p:nvPr/>
        </p:nvPicPr>
        <p:blipFill>
          <a:blip r:embed="rId21" cstate="print"/>
          <a:stretch>
            <a:fillRect/>
          </a:stretch>
        </p:blipFill>
        <p:spPr>
          <a:xfrm>
            <a:off x="361854" y="5605004"/>
            <a:ext cx="180000" cy="180000"/>
          </a:xfrm>
          <a:prstGeom prst="rect">
            <a:avLst/>
          </a:prstGeom>
        </p:spPr>
      </p:pic>
      <p:sp>
        <p:nvSpPr>
          <p:cNvPr id="15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51"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53" name="AutoShape 482"/>
          <p:cNvCxnSpPr>
            <a:cxnSpLocks noChangeShapeType="1"/>
          </p:cNvCxnSpPr>
          <p:nvPr/>
        </p:nvCxnSpPr>
        <p:spPr bwMode="auto">
          <a:xfrm flipV="1">
            <a:off x="3732022" y="1609619"/>
            <a:ext cx="1587" cy="587375"/>
          </a:xfrm>
          <a:prstGeom prst="straightConnector1">
            <a:avLst/>
          </a:prstGeom>
          <a:noFill/>
          <a:ln w="9525">
            <a:solidFill>
              <a:srgbClr val="7D96A4"/>
            </a:solidFill>
            <a:prstDash val="sysDot"/>
            <a:round/>
            <a:headEnd/>
            <a:tailEnd/>
          </a:ln>
        </p:spPr>
      </p:cxnSp>
      <p:pic>
        <p:nvPicPr>
          <p:cNvPr id="154" name="Picture 15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38961" y="1303376"/>
            <a:ext cx="589295" cy="382737"/>
          </a:xfrm>
          <a:prstGeom prst="rect">
            <a:avLst/>
          </a:prstGeom>
        </p:spPr>
      </p:pic>
      <p:sp>
        <p:nvSpPr>
          <p:cNvPr id="175" name="Rectangle 74"/>
          <p:cNvSpPr>
            <a:spLocks noChangeArrowheads="1"/>
          </p:cNvSpPr>
          <p:nvPr/>
        </p:nvSpPr>
        <p:spPr bwMode="auto">
          <a:xfrm>
            <a:off x="3446271" y="135894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Fixed </a:t>
            </a:r>
          </a:p>
          <a:p>
            <a:pPr algn="ctr"/>
            <a:r>
              <a:rPr lang="en-US" sz="700" dirty="0">
                <a:solidFill>
                  <a:schemeClr val="bg1"/>
                </a:solidFill>
                <a:latin typeface="BentonSans Book" pitchFamily="2" charset="0"/>
              </a:rPr>
              <a:t>Assets</a:t>
            </a:r>
          </a:p>
        </p:txBody>
      </p:sp>
      <p:sp>
        <p:nvSpPr>
          <p:cNvPr id="155" name="Rectangle 74"/>
          <p:cNvSpPr>
            <a:spLocks noChangeArrowheads="1"/>
          </p:cNvSpPr>
          <p:nvPr/>
        </p:nvSpPr>
        <p:spPr bwMode="auto">
          <a:xfrm>
            <a:off x="6096872" y="134575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Fixed </a:t>
            </a:r>
          </a:p>
          <a:p>
            <a:pPr algn="ctr"/>
            <a:r>
              <a:rPr lang="en-US" sz="700" dirty="0">
                <a:solidFill>
                  <a:schemeClr val="bg1"/>
                </a:solidFill>
                <a:latin typeface="BentonSans Book" pitchFamily="2" charset="0"/>
              </a:rPr>
              <a:t>Assets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Fixed Asset Management</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40957920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67"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786668"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78" name="Text Box 129"/>
          <p:cNvSpPr txBox="1">
            <a:spLocks noChangeArrowheads="1"/>
          </p:cNvSpPr>
          <p:nvPr/>
        </p:nvSpPr>
        <p:spPr bwMode="auto">
          <a:xfrm>
            <a:off x="8131971"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690574"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0" action="ppaction://hlinksldjump"/>
          </p:cNvPr>
          <p:cNvSpPr>
            <a:spLocks noChangeArrowheads="1"/>
          </p:cNvSpPr>
          <p:nvPr/>
        </p:nvSpPr>
        <p:spPr bwMode="auto">
          <a:xfrm>
            <a:off x="4565598"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62" name="Freeform 69"/>
          <p:cNvSpPr>
            <a:spLocks noChangeArrowheads="1"/>
          </p:cNvSpPr>
          <p:nvPr/>
        </p:nvSpPr>
        <p:spPr bwMode="auto">
          <a:xfrm>
            <a:off x="5231435" y="28487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1" action="ppaction://hlinksldjump"/>
          </p:cNvPr>
          <p:cNvSpPr>
            <a:spLocks noChangeArrowheads="1"/>
          </p:cNvSpPr>
          <p:nvPr/>
        </p:nvSpPr>
        <p:spPr bwMode="auto">
          <a:xfrm>
            <a:off x="540934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Returning Goods</a:t>
            </a:r>
          </a:p>
        </p:txBody>
      </p:sp>
      <p:sp>
        <p:nvSpPr>
          <p:cNvPr id="64" name="Freeform 69"/>
          <p:cNvSpPr>
            <a:spLocks noChangeArrowheads="1"/>
          </p:cNvSpPr>
          <p:nvPr/>
        </p:nvSpPr>
        <p:spPr bwMode="auto">
          <a:xfrm>
            <a:off x="6066124" y="28487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5" name="Chevron 123">
            <a:hlinkClick r:id="rId12" action="ppaction://hlinksldjump"/>
          </p:cNvPr>
          <p:cNvSpPr>
            <a:spLocks noChangeArrowheads="1"/>
          </p:cNvSpPr>
          <p:nvPr/>
        </p:nvSpPr>
        <p:spPr bwMode="auto">
          <a:xfrm>
            <a:off x="625454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6" name="Freeform 69"/>
          <p:cNvSpPr>
            <a:spLocks noChangeArrowheads="1"/>
          </p:cNvSpPr>
          <p:nvPr/>
        </p:nvSpPr>
        <p:spPr bwMode="auto">
          <a:xfrm>
            <a:off x="6920378"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Chevron 123">
            <a:hlinkClick r:id="rId13" action="ppaction://hlinksldjump"/>
          </p:cNvPr>
          <p:cNvSpPr>
            <a:spLocks noChangeArrowheads="1"/>
          </p:cNvSpPr>
          <p:nvPr/>
        </p:nvSpPr>
        <p:spPr bwMode="auto">
          <a:xfrm>
            <a:off x="6254539"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85" name="Freeform 69"/>
          <p:cNvSpPr>
            <a:spLocks noChangeArrowheads="1"/>
          </p:cNvSpPr>
          <p:nvPr/>
        </p:nvSpPr>
        <p:spPr bwMode="auto">
          <a:xfrm>
            <a:off x="6920376"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Chevron 45">
            <a:hlinkClick r:id="rId14" action="ppaction://hlinksldjump"/>
          </p:cNvPr>
          <p:cNvSpPr>
            <a:spLocks noChangeArrowheads="1"/>
          </p:cNvSpPr>
          <p:nvPr/>
        </p:nvSpPr>
        <p:spPr bwMode="auto">
          <a:xfrm>
            <a:off x="337389" y="1856956"/>
            <a:ext cx="4262544"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Orders</a:t>
            </a:r>
          </a:p>
        </p:txBody>
      </p:sp>
      <p:sp>
        <p:nvSpPr>
          <p:cNvPr id="98" name="Chevron 97"/>
          <p:cNvSpPr>
            <a:spLocks noChangeArrowheads="1"/>
          </p:cNvSpPr>
          <p:nvPr>
            <p:custDataLst>
              <p:tags r:id="rId1"/>
            </p:custDataLst>
          </p:nvPr>
        </p:nvSpPr>
        <p:spPr bwMode="auto">
          <a:xfrm>
            <a:off x="488330" y="215478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a purchase order</a:t>
            </a:r>
          </a:p>
        </p:txBody>
      </p:sp>
      <p:sp>
        <p:nvSpPr>
          <p:cNvPr id="99" name="Oval 98">
            <a:hlinkClick r:id="rId15" action="ppaction://hlinksldjump" tooltip="The buyer responsible either works on automatically created purchase orders or manually creates the purchase order with or without reference to a contract or a list price. He or she can also search in a supplier catalog for the product to be ordered."/>
          </p:cNvPr>
          <p:cNvSpPr>
            <a:spLocks noChangeAspect="1"/>
          </p:cNvSpPr>
          <p:nvPr/>
        </p:nvSpPr>
        <p:spPr bwMode="gray">
          <a:xfrm>
            <a:off x="1061301" y="2748028"/>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00" name="Chevron 99"/>
          <p:cNvSpPr>
            <a:spLocks noChangeArrowheads="1"/>
          </p:cNvSpPr>
          <p:nvPr>
            <p:custDataLst>
              <p:tags r:id="rId2"/>
            </p:custDataLst>
          </p:nvPr>
        </p:nvSpPr>
        <p:spPr bwMode="auto">
          <a:xfrm>
            <a:off x="2875527" y="215226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Acknow-ledge</a:t>
            </a:r>
            <a:r>
              <a:rPr lang="de-DE" sz="800" dirty="0">
                <a:solidFill>
                  <a:srgbClr val="404040"/>
                </a:solidFill>
              </a:rPr>
              <a:t> a </a:t>
            </a:r>
            <a:r>
              <a:rPr lang="de-DE" sz="800" dirty="0" err="1">
                <a:solidFill>
                  <a:srgbClr val="404040"/>
                </a:solidFill>
              </a:rPr>
              <a:t>purchase</a:t>
            </a:r>
            <a:r>
              <a:rPr lang="de-DE" sz="800" dirty="0">
                <a:solidFill>
                  <a:srgbClr val="404040"/>
                </a:solidFill>
              </a:rPr>
              <a:t> order</a:t>
            </a:r>
          </a:p>
        </p:txBody>
      </p:sp>
      <p:sp>
        <p:nvSpPr>
          <p:cNvPr id="101" name="Oval 100">
            <a:hlinkClick r:id="rId15" action="ppaction://hlinksldjump" tooltip="PO acknowledgments can be received automatically or entered manually by the buyer. The buyer has to decide how to deal with deviations from the originally sent purchase order, and either updates or cancels the purchase order."/>
          </p:cNvPr>
          <p:cNvSpPr>
            <a:spLocks noChangeAspect="1"/>
          </p:cNvSpPr>
          <p:nvPr/>
        </p:nvSpPr>
        <p:spPr bwMode="gray">
          <a:xfrm>
            <a:off x="3448498" y="274550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Chevron 101"/>
          <p:cNvSpPr>
            <a:spLocks noChangeArrowheads="1"/>
          </p:cNvSpPr>
          <p:nvPr>
            <p:custDataLst>
              <p:tags r:id="rId3"/>
            </p:custDataLst>
          </p:nvPr>
        </p:nvSpPr>
        <p:spPr bwMode="auto">
          <a:xfrm>
            <a:off x="3671933" y="215007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Monitor a </a:t>
            </a:r>
            <a:r>
              <a:rPr lang="de-DE" sz="800" dirty="0" err="1">
                <a:solidFill>
                  <a:srgbClr val="404040"/>
                </a:solidFill>
              </a:rPr>
              <a:t>purchase</a:t>
            </a:r>
            <a:r>
              <a:rPr lang="de-DE" sz="800" dirty="0">
                <a:solidFill>
                  <a:srgbClr val="404040"/>
                </a:solidFill>
              </a:rPr>
              <a:t> </a:t>
            </a:r>
            <a:r>
              <a:rPr lang="de-DE" sz="800" dirty="0" err="1">
                <a:solidFill>
                  <a:srgbClr val="404040"/>
                </a:solidFill>
              </a:rPr>
              <a:t>order</a:t>
            </a:r>
            <a:endParaRPr lang="de-DE" sz="800" dirty="0">
              <a:solidFill>
                <a:srgbClr val="404040"/>
              </a:solidFill>
            </a:endParaRPr>
          </a:p>
        </p:txBody>
      </p:sp>
      <p:sp>
        <p:nvSpPr>
          <p:cNvPr id="103" name="Oval 102">
            <a:hlinkClick r:id="rId15" action="ppaction://hlinksldjump" tooltip="The buyer responsible monitors the follow-on processes such as dealing with purchase order acknowledgments, deliveries, service confirmations, time recording, and supplier invoicing."/>
          </p:cNvPr>
          <p:cNvSpPr>
            <a:spLocks noChangeAspect="1"/>
          </p:cNvSpPr>
          <p:nvPr/>
        </p:nvSpPr>
        <p:spPr bwMode="gray">
          <a:xfrm>
            <a:off x="4244904" y="27433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Chevron 103"/>
          <p:cNvSpPr>
            <a:spLocks noChangeArrowheads="1"/>
          </p:cNvSpPr>
          <p:nvPr>
            <p:custDataLst>
              <p:tags r:id="rId4"/>
            </p:custDataLst>
          </p:nvPr>
        </p:nvSpPr>
        <p:spPr bwMode="auto">
          <a:xfrm>
            <a:off x="2079121" y="215197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purchase</a:t>
            </a:r>
            <a:r>
              <a:rPr lang="de-DE" sz="800" dirty="0">
                <a:solidFill>
                  <a:srgbClr val="404040"/>
                </a:solidFill>
              </a:rPr>
              <a:t> </a:t>
            </a:r>
            <a:r>
              <a:rPr lang="de-DE" sz="800" dirty="0" err="1">
                <a:solidFill>
                  <a:srgbClr val="404040"/>
                </a:solidFill>
              </a:rPr>
              <a:t>order</a:t>
            </a:r>
            <a:endParaRPr lang="de-DE" sz="800" dirty="0">
              <a:solidFill>
                <a:srgbClr val="404040"/>
              </a:solidFill>
            </a:endParaRPr>
          </a:p>
          <a:p>
            <a:pPr>
              <a:lnSpc>
                <a:spcPct val="90000"/>
              </a:lnSpc>
              <a:buClr>
                <a:schemeClr val="accent1"/>
              </a:buClr>
              <a:buSzPct val="80000"/>
            </a:pPr>
            <a:endParaRPr lang="en-US" sz="800" dirty="0">
              <a:solidFill>
                <a:srgbClr val="404040"/>
              </a:solidFill>
            </a:endParaRPr>
          </a:p>
        </p:txBody>
      </p:sp>
      <p:sp>
        <p:nvSpPr>
          <p:cNvPr id="105" name="Oval 104">
            <a:hlinkClick r:id="rId15" action="ppaction://hlinksldjump" tooltip="If a PO exceeds a predefined order value, it is sent to the manager responsible for approval. Follow-on processes such as handling of PO acknowledgments, deliveries, or service confirmations, and supplier invoicing can only start after the approval."/>
          </p:cNvPr>
          <p:cNvSpPr>
            <a:spLocks noChangeAspect="1"/>
          </p:cNvSpPr>
          <p:nvPr/>
        </p:nvSpPr>
        <p:spPr bwMode="gray">
          <a:xfrm>
            <a:off x="2652092" y="274521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Chevron 105"/>
          <p:cNvSpPr>
            <a:spLocks noChangeArrowheads="1"/>
          </p:cNvSpPr>
          <p:nvPr>
            <p:custDataLst>
              <p:tags r:id="rId5"/>
            </p:custDataLst>
          </p:nvPr>
        </p:nvSpPr>
        <p:spPr bwMode="auto">
          <a:xfrm>
            <a:off x="1283408" y="215260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Send a </a:t>
            </a:r>
            <a:r>
              <a:rPr lang="de-DE" sz="800" dirty="0" err="1">
                <a:solidFill>
                  <a:srgbClr val="404040"/>
                </a:solidFill>
              </a:rPr>
              <a:t>purchase</a:t>
            </a:r>
            <a:r>
              <a:rPr lang="de-DE" sz="800" dirty="0">
                <a:solidFill>
                  <a:srgbClr val="404040"/>
                </a:solidFill>
              </a:rPr>
              <a:t> </a:t>
            </a:r>
            <a:r>
              <a:rPr lang="de-DE" sz="800" dirty="0" err="1">
                <a:solidFill>
                  <a:srgbClr val="404040"/>
                </a:solidFill>
              </a:rPr>
              <a:t>order</a:t>
            </a:r>
            <a:endParaRPr lang="de-DE" sz="800" dirty="0">
              <a:solidFill>
                <a:srgbClr val="404040"/>
              </a:solidFill>
            </a:endParaRPr>
          </a:p>
        </p:txBody>
      </p:sp>
      <p:sp>
        <p:nvSpPr>
          <p:cNvPr id="107" name="Oval 106">
            <a:hlinkClick r:id="rId15" action="ppaction://hlinksldjump" tooltip="When the purchase order contains all necessary data, the buyer sends it to the supplier using different output channels."/>
          </p:cNvPr>
          <p:cNvSpPr>
            <a:spLocks noChangeAspect="1"/>
          </p:cNvSpPr>
          <p:nvPr/>
        </p:nvSpPr>
        <p:spPr bwMode="gray">
          <a:xfrm>
            <a:off x="1856379" y="27458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TextBox 66"/>
          <p:cNvSpPr txBox="1">
            <a:spLocks noChangeArrowheads="1"/>
          </p:cNvSpPr>
          <p:nvPr/>
        </p:nvSpPr>
        <p:spPr bwMode="auto">
          <a:xfrm>
            <a:off x="1788061" y="4406900"/>
            <a:ext cx="4960937" cy="2031325"/>
          </a:xfrm>
          <a:prstGeom prst="rect">
            <a:avLst/>
          </a:prstGeom>
          <a:noFill/>
          <a:ln w="9525">
            <a:noFill/>
            <a:miter lim="800000"/>
            <a:headEnd/>
            <a:tailEnd/>
          </a:ln>
        </p:spPr>
        <p:txBody>
          <a:bodyPr>
            <a:spAutoFit/>
          </a:bodyPr>
          <a:lstStyle/>
          <a:p>
            <a:r>
              <a:rPr lang="en-US" sz="900" dirty="0"/>
              <a:t>The </a:t>
            </a:r>
            <a:r>
              <a:rPr lang="en-US" sz="900" b="1" dirty="0"/>
              <a:t>Processing Purchase Orders</a:t>
            </a:r>
            <a:r>
              <a:rPr lang="en-US" sz="900" dirty="0"/>
              <a:t> business process enables you to work on automatically created purchase orders, or manually create a purchase order with or without reference to a contract or a list price. You can also search in a supplier catalog for the products to be ordered. The purchase order can contain stock material with or without product specification, services, or non-stock material that can be ordered for different purposes (for example, for costs centers, projects, or as an individual material within an asset procurement process).You can also create third-party purchase orders for  materials and services manually, which can be assigned to sales orders, service orders, or customer projects. If all relevant data is maintained, the purchase order is sent to the supplier, which can also be an affiliated company that uses either SAP Business </a:t>
            </a:r>
            <a:r>
              <a:rPr lang="en-US" sz="900" dirty="0" err="1"/>
              <a:t>ByDesign</a:t>
            </a:r>
            <a:r>
              <a:rPr lang="en-US" sz="900" dirty="0"/>
              <a:t> or SAP ERP. It is also possible that an approval procedure depending on the purchase order value is in place. Optionally, a purchase order acknowledgment can be used. The process can have multiple degrees of automation.</a:t>
            </a:r>
          </a:p>
          <a:p>
            <a:endParaRPr lang="en-US" sz="900" dirty="0"/>
          </a:p>
          <a:p>
            <a:endParaRPr lang="en-US" sz="900" dirty="0"/>
          </a:p>
        </p:txBody>
      </p:sp>
      <p:sp>
        <p:nvSpPr>
          <p:cNvPr id="111" name="Chevron 101"/>
          <p:cNvSpPr>
            <a:spLocks noChangeArrowheads="1"/>
          </p:cNvSpPr>
          <p:nvPr/>
        </p:nvSpPr>
        <p:spPr bwMode="auto">
          <a:xfrm>
            <a:off x="7627938" y="4508214"/>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Operational Buyer</a:t>
            </a:r>
          </a:p>
        </p:txBody>
      </p:sp>
      <p:sp>
        <p:nvSpPr>
          <p:cNvPr id="112" name="Chevron 102"/>
          <p:cNvSpPr>
            <a:spLocks noChangeArrowheads="1"/>
          </p:cNvSpPr>
          <p:nvPr/>
        </p:nvSpPr>
        <p:spPr bwMode="auto">
          <a:xfrm>
            <a:off x="7627938" y="5065713"/>
            <a:ext cx="1379537" cy="442912"/>
          </a:xfrm>
          <a:prstGeom prst="chevron">
            <a:avLst>
              <a:gd name="adj" fmla="val 5854"/>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Purchase Requests and Orders  </a:t>
            </a:r>
            <a:endParaRPr lang="en-US" sz="1200" b="1" dirty="0">
              <a:solidFill>
                <a:srgbClr val="EA1A04"/>
              </a:solidFill>
            </a:endParaRPr>
          </a:p>
        </p:txBody>
      </p:sp>
      <p:pic>
        <p:nvPicPr>
          <p:cNvPr id="114" name="Picture 96"/>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6891338" y="4476773"/>
            <a:ext cx="401637" cy="400004"/>
          </a:xfrm>
          <a:prstGeom prst="rect">
            <a:avLst/>
          </a:prstGeom>
          <a:noFill/>
          <a:ln w="9525">
            <a:noFill/>
            <a:miter lim="800000"/>
            <a:headEnd/>
            <a:tailEnd/>
          </a:ln>
        </p:spPr>
      </p:pic>
      <p:sp>
        <p:nvSpPr>
          <p:cNvPr id="116" name="Chevron 123">
            <a:hlinkClick r:id="rId17" action="ppaction://hlinksldjump"/>
          </p:cNvPr>
          <p:cNvSpPr>
            <a:spLocks noChangeArrowheads="1"/>
          </p:cNvSpPr>
          <p:nvPr/>
        </p:nvSpPr>
        <p:spPr bwMode="auto">
          <a:xfrm>
            <a:off x="7092825" y="210299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17" name="Freeform 69"/>
          <p:cNvSpPr>
            <a:spLocks noChangeArrowheads="1"/>
          </p:cNvSpPr>
          <p:nvPr/>
        </p:nvSpPr>
        <p:spPr bwMode="auto">
          <a:xfrm>
            <a:off x="7758662" y="28499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18"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cxnSp>
        <p:nvCxnSpPr>
          <p:cNvPr id="54"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61" name="TextBox 59">
            <a:hlinkClick r:id="rId14" action="ppaction://hlinksldjump"/>
          </p:cNvPr>
          <p:cNvSpPr txBox="1">
            <a:spLocks noChangeArrowheads="1"/>
          </p:cNvSpPr>
          <p:nvPr/>
        </p:nvSpPr>
        <p:spPr bwMode="auto">
          <a:xfrm>
            <a:off x="4231294" y="1815225"/>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82"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7" name="Picture 66"/>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Confirming Goods and Services Receipts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Chevron 123">
            <a:hlinkClick r:id="rId7" action="ppaction://hlinksldjump"/>
          </p:cNvPr>
          <p:cNvSpPr>
            <a:spLocks noChangeArrowheads="1"/>
          </p:cNvSpPr>
          <p:nvPr/>
        </p:nvSpPr>
        <p:spPr bwMode="auto">
          <a:xfrm>
            <a:off x="3229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99" name="Chevron 123">
            <a:hlinkClick r:id="rId8" action="ppaction://hlinksldjump"/>
          </p:cNvPr>
          <p:cNvSpPr>
            <a:spLocks noChangeArrowheads="1"/>
          </p:cNvSpPr>
          <p:nvPr/>
        </p:nvSpPr>
        <p:spPr bwMode="auto">
          <a:xfrm>
            <a:off x="286017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Returning Goods</a:t>
            </a:r>
          </a:p>
        </p:txBody>
      </p:sp>
      <p:sp>
        <p:nvSpPr>
          <p:cNvPr id="100" name="Freeform 69"/>
          <p:cNvSpPr>
            <a:spLocks noChangeArrowheads="1"/>
          </p:cNvSpPr>
          <p:nvPr/>
        </p:nvSpPr>
        <p:spPr bwMode="auto">
          <a:xfrm>
            <a:off x="3507906" y="28483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Chevron 123">
            <a:hlinkClick r:id="rId9" action="ppaction://hlinksldjump"/>
          </p:cNvPr>
          <p:cNvSpPr>
            <a:spLocks noChangeArrowheads="1"/>
          </p:cNvSpPr>
          <p:nvPr/>
        </p:nvSpPr>
        <p:spPr bwMode="auto">
          <a:xfrm>
            <a:off x="3705376"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02" name="Freeform 69"/>
          <p:cNvSpPr>
            <a:spLocks noChangeArrowheads="1"/>
          </p:cNvSpPr>
          <p:nvPr/>
        </p:nvSpPr>
        <p:spPr bwMode="auto">
          <a:xfrm>
            <a:off x="4370741"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Chevron 123">
            <a:hlinkClick r:id="rId10" action="ppaction://hlinksldjump"/>
          </p:cNvPr>
          <p:cNvSpPr>
            <a:spLocks noChangeArrowheads="1"/>
          </p:cNvSpPr>
          <p:nvPr/>
        </p:nvSpPr>
        <p:spPr bwMode="auto">
          <a:xfrm>
            <a:off x="4568682"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04" name="Freeform 69"/>
          <p:cNvSpPr>
            <a:spLocks noChangeArrowheads="1"/>
          </p:cNvSpPr>
          <p:nvPr/>
        </p:nvSpPr>
        <p:spPr bwMode="auto">
          <a:xfrm>
            <a:off x="5234047"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5" name="Chevron 123">
            <a:hlinkClick r:id="rId11" action="ppaction://hlinksldjump"/>
          </p:cNvPr>
          <p:cNvSpPr>
            <a:spLocks noChangeArrowheads="1"/>
          </p:cNvSpPr>
          <p:nvPr/>
        </p:nvSpPr>
        <p:spPr bwMode="auto">
          <a:xfrm>
            <a:off x="5412423"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106" name="Freeform 69"/>
          <p:cNvSpPr>
            <a:spLocks noChangeArrowheads="1"/>
          </p:cNvSpPr>
          <p:nvPr/>
        </p:nvSpPr>
        <p:spPr bwMode="auto">
          <a:xfrm>
            <a:off x="6087313"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Chevron 123">
            <a:hlinkClick r:id="rId12" action="ppaction://hlinksldjump"/>
          </p:cNvPr>
          <p:cNvSpPr>
            <a:spLocks noChangeArrowheads="1"/>
          </p:cNvSpPr>
          <p:nvPr/>
        </p:nvSpPr>
        <p:spPr bwMode="auto">
          <a:xfrm>
            <a:off x="6256164"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108" name="Freeform 69"/>
          <p:cNvSpPr>
            <a:spLocks noChangeArrowheads="1"/>
          </p:cNvSpPr>
          <p:nvPr/>
        </p:nvSpPr>
        <p:spPr bwMode="auto">
          <a:xfrm>
            <a:off x="6921529" y="19128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9" name="Chevron 123">
            <a:hlinkClick r:id="rId13" action="ppaction://hlinksldjump"/>
          </p:cNvPr>
          <p:cNvSpPr>
            <a:spLocks noChangeArrowheads="1"/>
          </p:cNvSpPr>
          <p:nvPr/>
        </p:nvSpPr>
        <p:spPr bwMode="auto">
          <a:xfrm>
            <a:off x="3705374"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110" name="Freeform 69"/>
          <p:cNvSpPr>
            <a:spLocks noChangeArrowheads="1"/>
          </p:cNvSpPr>
          <p:nvPr/>
        </p:nvSpPr>
        <p:spPr bwMode="auto">
          <a:xfrm>
            <a:off x="4361214" y="19129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Chevron 123">
            <a:hlinkClick r:id="rId14" action="ppaction://hlinksldjump"/>
          </p:cNvPr>
          <p:cNvSpPr>
            <a:spLocks noChangeArrowheads="1"/>
          </p:cNvSpPr>
          <p:nvPr/>
        </p:nvSpPr>
        <p:spPr bwMode="auto">
          <a:xfrm>
            <a:off x="6256164"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112" name="Freeform 69"/>
          <p:cNvSpPr>
            <a:spLocks noChangeArrowheads="1"/>
          </p:cNvSpPr>
          <p:nvPr/>
        </p:nvSpPr>
        <p:spPr bwMode="auto">
          <a:xfrm>
            <a:off x="6921529" y="28483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3" name="Chevron 123">
            <a:hlinkClick r:id="rId15" action="ppaction://hlinksldjump"/>
          </p:cNvPr>
          <p:cNvSpPr>
            <a:spLocks noChangeArrowheads="1"/>
          </p:cNvSpPr>
          <p:nvPr/>
        </p:nvSpPr>
        <p:spPr bwMode="auto">
          <a:xfrm>
            <a:off x="6293834"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114" name="Freeform 69"/>
          <p:cNvSpPr>
            <a:spLocks noChangeArrowheads="1"/>
          </p:cNvSpPr>
          <p:nvPr/>
        </p:nvSpPr>
        <p:spPr bwMode="auto">
          <a:xfrm>
            <a:off x="6959199" y="37826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5" name="Chevron 123">
            <a:hlinkClick r:id="rId16" action="ppaction://hlinksldjump"/>
          </p:cNvPr>
          <p:cNvSpPr>
            <a:spLocks noChangeArrowheads="1"/>
          </p:cNvSpPr>
          <p:nvPr/>
        </p:nvSpPr>
        <p:spPr bwMode="auto">
          <a:xfrm>
            <a:off x="7108961" y="210595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6" name="Freeform 69"/>
          <p:cNvSpPr>
            <a:spLocks noChangeArrowheads="1"/>
          </p:cNvSpPr>
          <p:nvPr/>
        </p:nvSpPr>
        <p:spPr bwMode="auto">
          <a:xfrm>
            <a:off x="7764801" y="28524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Chevron 83">
            <a:hlinkClick r:id="rId17" action="ppaction://hlinksldjump"/>
          </p:cNvPr>
          <p:cNvSpPr>
            <a:spLocks noChangeArrowheads="1"/>
          </p:cNvSpPr>
          <p:nvPr/>
        </p:nvSpPr>
        <p:spPr bwMode="auto">
          <a:xfrm>
            <a:off x="1055712" y="1624413"/>
            <a:ext cx="1842774" cy="1806844"/>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Goods and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Services Receipts – Non-</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Stock Materials and  Services</a:t>
            </a:r>
          </a:p>
        </p:txBody>
      </p:sp>
      <p:sp>
        <p:nvSpPr>
          <p:cNvPr id="118" name="Chevron 117"/>
          <p:cNvSpPr>
            <a:spLocks noChangeArrowheads="1"/>
          </p:cNvSpPr>
          <p:nvPr>
            <p:custDataLst>
              <p:tags r:id="rId1"/>
            </p:custDataLst>
          </p:nvPr>
        </p:nvSpPr>
        <p:spPr bwMode="auto">
          <a:xfrm>
            <a:off x="1222546" y="2139494"/>
            <a:ext cx="814878" cy="813149"/>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goods and services receipt</a:t>
            </a:r>
          </a:p>
        </p:txBody>
      </p:sp>
      <p:sp>
        <p:nvSpPr>
          <p:cNvPr id="119" name="Chevron 118"/>
          <p:cNvSpPr>
            <a:spLocks noChangeArrowheads="1"/>
          </p:cNvSpPr>
          <p:nvPr>
            <p:custDataLst>
              <p:tags r:id="rId2"/>
            </p:custDataLst>
          </p:nvPr>
        </p:nvSpPr>
        <p:spPr bwMode="auto">
          <a:xfrm>
            <a:off x="2013364" y="2139494"/>
            <a:ext cx="814878" cy="813149"/>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goods and services receipt</a:t>
            </a:r>
          </a:p>
        </p:txBody>
      </p:sp>
      <p:sp>
        <p:nvSpPr>
          <p:cNvPr id="120" name="Oval 119">
            <a:hlinkClick r:id="rId18" action="ppaction://hlinksldjump" tooltip="After the supplier delivers the materials or the service agent completes the services requested in a purchase order, the buyer creates a goods and service receipt."/>
          </p:cNvPr>
          <p:cNvSpPr>
            <a:spLocks noChangeAspect="1"/>
          </p:cNvSpPr>
          <p:nvPr/>
        </p:nvSpPr>
        <p:spPr bwMode="gray">
          <a:xfrm>
            <a:off x="1795517" y="27844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Oval 120">
            <a:hlinkClick r:id="rId18" action="ppaction://hlinksldjump" tooltip="If the delivered quantity or value exceeds the ordered quantity or value limit in the purchase order, the system sends an approval task to the person responsible for the accounting objects maintained in the receipt."/>
          </p:cNvPr>
          <p:cNvSpPr>
            <a:spLocks noChangeAspect="1"/>
          </p:cNvSpPr>
          <p:nvPr/>
        </p:nvSpPr>
        <p:spPr bwMode="gray">
          <a:xfrm>
            <a:off x="2583307" y="27844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TextBox 59">
            <a:hlinkClick r:id="rId17" action="ppaction://hlinksldjump"/>
          </p:cNvPr>
          <p:cNvSpPr txBox="1">
            <a:spLocks noChangeArrowheads="1"/>
          </p:cNvSpPr>
          <p:nvPr/>
        </p:nvSpPr>
        <p:spPr bwMode="auto">
          <a:xfrm>
            <a:off x="2498427" y="158576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26" name="TextBox 66"/>
          <p:cNvSpPr txBox="1">
            <a:spLocks noChangeArrowheads="1"/>
          </p:cNvSpPr>
          <p:nvPr/>
        </p:nvSpPr>
        <p:spPr bwMode="auto">
          <a:xfrm>
            <a:off x="1735138" y="4406900"/>
            <a:ext cx="4960937" cy="1730375"/>
          </a:xfrm>
          <a:prstGeom prst="rect">
            <a:avLst/>
          </a:prstGeom>
          <a:noFill/>
          <a:ln w="9525">
            <a:noFill/>
            <a:miter lim="800000"/>
            <a:headEnd/>
            <a:tailEnd/>
          </a:ln>
        </p:spPr>
        <p:txBody>
          <a:bodyPr>
            <a:spAutoFit/>
          </a:bodyPr>
          <a:lstStyle/>
          <a:p>
            <a:r>
              <a:rPr lang="en-US" sz="900" dirty="0"/>
              <a:t>The </a:t>
            </a:r>
            <a:r>
              <a:rPr lang="en-US" sz="900" b="1" dirty="0"/>
              <a:t>Confirming Goods and Services Receipts</a:t>
            </a:r>
            <a:r>
              <a:rPr lang="en-US" sz="900" dirty="0"/>
              <a:t> business process enables you to create goods and services receipts for non-stock materials and services and related expenses. You can manage and track the delivery of materials and the completion of services in the system. </a:t>
            </a:r>
          </a:p>
          <a:p>
            <a:r>
              <a:rPr lang="en-US" sz="900" dirty="0"/>
              <a:t>In cases where services have been completed and time sheets have been created by service agents in Time and Labor Management (TLM), goods and services receipts are created automatically from the time sheet entries.</a:t>
            </a:r>
          </a:p>
          <a:p>
            <a:r>
              <a:rPr lang="en-US" sz="900" dirty="0"/>
              <a:t>When you post the goods and services receipt, the system automatically forwards the data to Financials and posts it there.</a:t>
            </a:r>
          </a:p>
          <a:p>
            <a:r>
              <a:rPr lang="en-US" sz="900" dirty="0"/>
              <a:t>Goods and services receipt processes do not support the receipt of stock materials. The Supply Chain Management part of the solution supports the receipt of stock materials into your warehouse through its inbound processes.</a:t>
            </a:r>
          </a:p>
          <a:p>
            <a:pPr>
              <a:buClr>
                <a:schemeClr val="accent1"/>
              </a:buClr>
              <a:buSzPct val="80000"/>
              <a:buFont typeface="Wingdings" pitchFamily="2" charset="2"/>
              <a:buNone/>
            </a:pPr>
            <a:endParaRPr lang="en-US" sz="900" dirty="0"/>
          </a:p>
        </p:txBody>
      </p:sp>
      <p:sp>
        <p:nvSpPr>
          <p:cNvPr id="128" name="Chevron 101"/>
          <p:cNvSpPr>
            <a:spLocks noChangeArrowheads="1"/>
          </p:cNvSpPr>
          <p:nvPr/>
        </p:nvSpPr>
        <p:spPr bwMode="auto">
          <a:xfrm>
            <a:off x="7673203" y="4476750"/>
            <a:ext cx="1516062" cy="444500"/>
          </a:xfrm>
          <a:prstGeom prst="chevron">
            <a:avLst>
              <a:gd name="adj" fmla="val 6442"/>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Operational Buyer</a:t>
            </a:r>
          </a:p>
          <a:p>
            <a:pPr>
              <a:buClr>
                <a:schemeClr val="accent1"/>
              </a:buClr>
              <a:buSzPct val="80000"/>
              <a:buFont typeface="Wingdings" pitchFamily="2" charset="2"/>
              <a:buNone/>
            </a:pPr>
            <a:r>
              <a:rPr lang="en-US" sz="800">
                <a:solidFill>
                  <a:srgbClr val="404040"/>
                </a:solidFill>
              </a:rPr>
              <a:t>Employee</a:t>
            </a:r>
          </a:p>
        </p:txBody>
      </p:sp>
      <p:pic>
        <p:nvPicPr>
          <p:cNvPr id="129" name="Picture 143"/>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7201715" y="4489450"/>
            <a:ext cx="411163" cy="411163"/>
          </a:xfrm>
          <a:prstGeom prst="rect">
            <a:avLst/>
          </a:prstGeom>
          <a:noFill/>
          <a:ln w="9525">
            <a:noFill/>
            <a:miter lim="800000"/>
            <a:headEnd/>
            <a:tailEnd/>
          </a:ln>
        </p:spPr>
      </p:pic>
      <p:sp>
        <p:nvSpPr>
          <p:cNvPr id="130" name="Chevron 102"/>
          <p:cNvSpPr>
            <a:spLocks noChangeArrowheads="1"/>
          </p:cNvSpPr>
          <p:nvPr/>
        </p:nvSpPr>
        <p:spPr bwMode="auto">
          <a:xfrm>
            <a:off x="7673203" y="5056210"/>
            <a:ext cx="1516062" cy="473075"/>
          </a:xfrm>
          <a:prstGeom prst="chevron">
            <a:avLst>
              <a:gd name="adj" fmla="val 6024"/>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Goods and Services Receipts   </a:t>
            </a:r>
          </a:p>
          <a:p>
            <a:pPr>
              <a:buClr>
                <a:schemeClr val="accent1"/>
              </a:buClr>
              <a:buSzPct val="80000"/>
              <a:buFont typeface="Wingdings" pitchFamily="2" charset="2"/>
              <a:buNone/>
            </a:pPr>
            <a:r>
              <a:rPr lang="en-US" sz="800" dirty="0">
                <a:solidFill>
                  <a:srgbClr val="404040"/>
                </a:solidFill>
              </a:rPr>
              <a:t>Home  </a:t>
            </a:r>
            <a:endParaRPr lang="en-US" sz="800" b="1" dirty="0">
              <a:solidFill>
                <a:srgbClr val="EA1A04"/>
              </a:solidFill>
            </a:endParaRPr>
          </a:p>
        </p:txBody>
      </p:sp>
      <p:pic>
        <p:nvPicPr>
          <p:cNvPr id="132" name="Picture 96"/>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873103" y="4495823"/>
            <a:ext cx="401637" cy="400004"/>
          </a:xfrm>
          <a:prstGeom prst="rect">
            <a:avLst/>
          </a:prstGeom>
          <a:noFill/>
          <a:ln w="9525">
            <a:noFill/>
            <a:miter lim="800000"/>
            <a:headEnd/>
            <a:tailEnd/>
          </a:ln>
        </p:spPr>
      </p:pic>
      <p:sp>
        <p:nvSpPr>
          <p:cNvPr id="59" name="Freeform 69"/>
          <p:cNvSpPr>
            <a:spLocks noChangeArrowheads="1"/>
          </p:cNvSpPr>
          <p:nvPr/>
        </p:nvSpPr>
        <p:spPr bwMode="auto">
          <a:xfrm>
            <a:off x="2571623" y="32982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8" name="Picture 77"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9"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5"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1" name="Picture 60"/>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2"/>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247953184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57" name="TextBox 5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Returning Goods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116407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61" name="Chevron 123">
            <a:hlinkClick r:id="rId7" action="ppaction://hlinksldjump"/>
          </p:cNvPr>
          <p:cNvSpPr>
            <a:spLocks noChangeArrowheads="1"/>
          </p:cNvSpPr>
          <p:nvPr/>
        </p:nvSpPr>
        <p:spPr bwMode="auto">
          <a:xfrm>
            <a:off x="32297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62" name="Freeform 69"/>
          <p:cNvSpPr>
            <a:spLocks noChangeArrowheads="1"/>
          </p:cNvSpPr>
          <p:nvPr/>
        </p:nvSpPr>
        <p:spPr bwMode="auto">
          <a:xfrm>
            <a:off x="1821606" y="28505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5" name="Chevron 123">
            <a:hlinkClick r:id="rId8" action="ppaction://hlinksldjump"/>
          </p:cNvPr>
          <p:cNvSpPr>
            <a:spLocks noChangeArrowheads="1"/>
          </p:cNvSpPr>
          <p:nvPr/>
        </p:nvSpPr>
        <p:spPr bwMode="auto">
          <a:xfrm>
            <a:off x="3753393"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6" name="Freeform 69"/>
          <p:cNvSpPr>
            <a:spLocks noChangeArrowheads="1"/>
          </p:cNvSpPr>
          <p:nvPr/>
        </p:nvSpPr>
        <p:spPr bwMode="auto">
          <a:xfrm>
            <a:off x="4419230"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Chevron 123">
            <a:hlinkClick r:id="rId9" action="ppaction://hlinksldjump"/>
          </p:cNvPr>
          <p:cNvSpPr>
            <a:spLocks noChangeArrowheads="1"/>
          </p:cNvSpPr>
          <p:nvPr/>
        </p:nvSpPr>
        <p:spPr bwMode="auto">
          <a:xfrm>
            <a:off x="4581863"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9" name="Freeform 69"/>
          <p:cNvSpPr>
            <a:spLocks noChangeArrowheads="1"/>
          </p:cNvSpPr>
          <p:nvPr/>
        </p:nvSpPr>
        <p:spPr bwMode="auto">
          <a:xfrm>
            <a:off x="5238647"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Chevron 123">
            <a:hlinkClick r:id="rId10" action="ppaction://hlinksldjump"/>
          </p:cNvPr>
          <p:cNvSpPr>
            <a:spLocks noChangeArrowheads="1"/>
          </p:cNvSpPr>
          <p:nvPr/>
        </p:nvSpPr>
        <p:spPr bwMode="auto">
          <a:xfrm>
            <a:off x="5416895"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73" name="Freeform 69"/>
          <p:cNvSpPr>
            <a:spLocks noChangeArrowheads="1"/>
          </p:cNvSpPr>
          <p:nvPr/>
        </p:nvSpPr>
        <p:spPr bwMode="auto">
          <a:xfrm>
            <a:off x="6073679"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Chevron 123">
            <a:hlinkClick r:id="rId11" action="ppaction://hlinksldjump"/>
          </p:cNvPr>
          <p:cNvSpPr>
            <a:spLocks noChangeArrowheads="1"/>
          </p:cNvSpPr>
          <p:nvPr/>
        </p:nvSpPr>
        <p:spPr bwMode="auto">
          <a:xfrm>
            <a:off x="6260636"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77" name="Freeform 69"/>
          <p:cNvSpPr>
            <a:spLocks noChangeArrowheads="1"/>
          </p:cNvSpPr>
          <p:nvPr/>
        </p:nvSpPr>
        <p:spPr bwMode="auto">
          <a:xfrm>
            <a:off x="6917420" y="19133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Chevron 123">
            <a:hlinkClick r:id="rId12" action="ppaction://hlinksldjump"/>
          </p:cNvPr>
          <p:cNvSpPr>
            <a:spLocks noChangeArrowheads="1"/>
          </p:cNvSpPr>
          <p:nvPr/>
        </p:nvSpPr>
        <p:spPr bwMode="auto">
          <a:xfrm>
            <a:off x="3753391"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85" name="Freeform 69"/>
          <p:cNvSpPr>
            <a:spLocks noChangeArrowheads="1"/>
          </p:cNvSpPr>
          <p:nvPr/>
        </p:nvSpPr>
        <p:spPr bwMode="auto">
          <a:xfrm>
            <a:off x="4420808"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Chevron 123">
            <a:hlinkClick r:id="rId13" action="ppaction://hlinksldjump"/>
          </p:cNvPr>
          <p:cNvSpPr>
            <a:spLocks noChangeArrowheads="1"/>
          </p:cNvSpPr>
          <p:nvPr/>
        </p:nvSpPr>
        <p:spPr bwMode="auto">
          <a:xfrm>
            <a:off x="6260636"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87" name="Freeform 69"/>
          <p:cNvSpPr>
            <a:spLocks noChangeArrowheads="1"/>
          </p:cNvSpPr>
          <p:nvPr/>
        </p:nvSpPr>
        <p:spPr bwMode="auto">
          <a:xfrm>
            <a:off x="6917420"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2" name="Chevron 123">
            <a:hlinkClick r:id="rId14" action="ppaction://hlinksldjump"/>
          </p:cNvPr>
          <p:cNvSpPr>
            <a:spLocks noChangeArrowheads="1"/>
          </p:cNvSpPr>
          <p:nvPr/>
        </p:nvSpPr>
        <p:spPr bwMode="auto">
          <a:xfrm>
            <a:off x="6298306"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93" name="Freeform 69"/>
          <p:cNvSpPr>
            <a:spLocks noChangeArrowheads="1"/>
          </p:cNvSpPr>
          <p:nvPr/>
        </p:nvSpPr>
        <p:spPr bwMode="auto">
          <a:xfrm>
            <a:off x="6955090" y="37842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123">
            <a:hlinkClick r:id="rId15" action="ppaction://hlinksldjump"/>
          </p:cNvPr>
          <p:cNvSpPr>
            <a:spLocks noChangeArrowheads="1"/>
          </p:cNvSpPr>
          <p:nvPr/>
        </p:nvSpPr>
        <p:spPr bwMode="auto">
          <a:xfrm>
            <a:off x="7087306"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5" name="Freeform 69"/>
          <p:cNvSpPr>
            <a:spLocks noChangeArrowheads="1"/>
          </p:cNvSpPr>
          <p:nvPr/>
        </p:nvSpPr>
        <p:spPr bwMode="auto">
          <a:xfrm>
            <a:off x="7744090" y="2849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43">
            <a:hlinkClick r:id="rId16" action="ppaction://hlinksldjump"/>
          </p:cNvPr>
          <p:cNvSpPr>
            <a:spLocks noChangeArrowheads="1"/>
          </p:cNvSpPr>
          <p:nvPr/>
        </p:nvSpPr>
        <p:spPr bwMode="auto">
          <a:xfrm>
            <a:off x="1852879" y="1606307"/>
            <a:ext cx="1939926" cy="1870842"/>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Returning Goods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 Non-Stock Materials</a:t>
            </a:r>
          </a:p>
        </p:txBody>
      </p:sp>
      <p:sp>
        <p:nvSpPr>
          <p:cNvPr id="97" name="Chevron 96"/>
          <p:cNvSpPr>
            <a:spLocks noChangeArrowheads="1"/>
          </p:cNvSpPr>
          <p:nvPr>
            <p:custDataLst>
              <p:tags r:id="rId1"/>
            </p:custDataLst>
          </p:nvPr>
        </p:nvSpPr>
        <p:spPr bwMode="auto">
          <a:xfrm>
            <a:off x="2133515" y="2052600"/>
            <a:ext cx="994063" cy="929031"/>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goods return</a:t>
            </a:r>
          </a:p>
        </p:txBody>
      </p:sp>
      <p:sp>
        <p:nvSpPr>
          <p:cNvPr id="98" name="Oval 97">
            <a:hlinkClick r:id="rId17" action="ppaction://hlinksldjump" tooltip="After the materials are returned to the supplier, the buyer creates a goods return with reference to the posted goods receipt, or the employee creates a goods return from the shopping cart."/>
          </p:cNvPr>
          <p:cNvSpPr>
            <a:spLocks noChangeAspect="1"/>
          </p:cNvSpPr>
          <p:nvPr/>
        </p:nvSpPr>
        <p:spPr bwMode="gray">
          <a:xfrm>
            <a:off x="2850487" y="279635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9" name="TextBox 59">
            <a:hlinkClick r:id="rId16" action="ppaction://hlinksldjump"/>
          </p:cNvPr>
          <p:cNvSpPr txBox="1">
            <a:spLocks noChangeArrowheads="1"/>
          </p:cNvSpPr>
          <p:nvPr/>
        </p:nvSpPr>
        <p:spPr bwMode="auto">
          <a:xfrm>
            <a:off x="3315322" y="1566119"/>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00" name="Freeform 69"/>
          <p:cNvSpPr>
            <a:spLocks noChangeArrowheads="1"/>
          </p:cNvSpPr>
          <p:nvPr/>
        </p:nvSpPr>
        <p:spPr bwMode="auto">
          <a:xfrm>
            <a:off x="3409866" y="333858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r>
              <a:rPr lang="en-US" sz="900" dirty="0"/>
              <a:t>The </a:t>
            </a:r>
            <a:r>
              <a:rPr lang="en-US" sz="900" b="1" dirty="0"/>
              <a:t>Returning Goods</a:t>
            </a:r>
            <a:r>
              <a:rPr lang="en-US" sz="900" dirty="0"/>
              <a:t> business process enables you to return a material to a supplier, for example, because the wrong material was delivered, it was damaged, or you no longer need it. If you have already posted a goods and services receipt for it, you need to create a goods return in the system, which reports the return of the material to the supplier. The goods return process allows you to manage and track all goods returns, which also helps your accountants with their supplier invoicing and accounting processes.</a:t>
            </a:r>
          </a:p>
          <a:p>
            <a:r>
              <a:rPr lang="en-US" sz="900" dirty="0"/>
              <a:t>When you post the goods return, the system automatically forwards the data to Financial Management and posts it there.</a:t>
            </a:r>
          </a:p>
          <a:p>
            <a:r>
              <a:rPr lang="en-US" sz="900" dirty="0"/>
              <a:t>Goods return processes do not support the return of services, expense items, or stock materials. The Supply Chain Management part of the solution supports the return of stock materials into your warehouse through its outbound processes.</a:t>
            </a:r>
          </a:p>
          <a:p>
            <a:pPr>
              <a:buClr>
                <a:schemeClr val="accent1"/>
              </a:buClr>
              <a:buSzPct val="80000"/>
              <a:buFont typeface="Wingdings" pitchFamily="2" charset="2"/>
              <a:buNone/>
            </a:pPr>
            <a:endParaRPr lang="en-US" sz="900" dirty="0"/>
          </a:p>
        </p:txBody>
      </p:sp>
      <p:sp>
        <p:nvSpPr>
          <p:cNvPr id="104" name="Chevron 101"/>
          <p:cNvSpPr>
            <a:spLocks noChangeArrowheads="1"/>
          </p:cNvSpPr>
          <p:nvPr/>
        </p:nvSpPr>
        <p:spPr bwMode="auto">
          <a:xfrm>
            <a:off x="7627938" y="4476750"/>
            <a:ext cx="1516062" cy="444500"/>
          </a:xfrm>
          <a:prstGeom prst="chevron">
            <a:avLst>
              <a:gd name="adj" fmla="val 6442"/>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Operational Buyer</a:t>
            </a:r>
          </a:p>
          <a:p>
            <a:pPr>
              <a:buClr>
                <a:schemeClr val="accent1"/>
              </a:buClr>
              <a:buSzPct val="80000"/>
              <a:buFont typeface="Wingdings" pitchFamily="2" charset="2"/>
              <a:buNone/>
            </a:pPr>
            <a:r>
              <a:rPr lang="en-US" sz="800">
                <a:solidFill>
                  <a:srgbClr val="404040"/>
                </a:solidFill>
              </a:rPr>
              <a:t>Employee</a:t>
            </a:r>
          </a:p>
        </p:txBody>
      </p:sp>
      <p:sp>
        <p:nvSpPr>
          <p:cNvPr id="106" name="Chevron 102"/>
          <p:cNvSpPr>
            <a:spLocks noChangeArrowheads="1"/>
          </p:cNvSpPr>
          <p:nvPr/>
        </p:nvSpPr>
        <p:spPr bwMode="auto">
          <a:xfrm>
            <a:off x="7627938" y="5069858"/>
            <a:ext cx="1516062" cy="473075"/>
          </a:xfrm>
          <a:prstGeom prst="chevron">
            <a:avLst>
              <a:gd name="adj" fmla="val 6024"/>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Goods and Services Receipts   </a:t>
            </a:r>
          </a:p>
          <a:p>
            <a:pPr>
              <a:buClr>
                <a:schemeClr val="accent1"/>
              </a:buClr>
              <a:buSzPct val="80000"/>
              <a:buFont typeface="Wingdings" pitchFamily="2" charset="2"/>
              <a:buNone/>
            </a:pPr>
            <a:r>
              <a:rPr lang="en-US" sz="800" dirty="0">
                <a:solidFill>
                  <a:srgbClr val="404040"/>
                </a:solidFill>
              </a:rPr>
              <a:t>Home  </a:t>
            </a:r>
            <a:endParaRPr lang="en-US" sz="800" b="1" dirty="0">
              <a:solidFill>
                <a:srgbClr val="EA1A04"/>
              </a:solidFill>
            </a:endParaRPr>
          </a:p>
        </p:txBody>
      </p:sp>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0" name="Picture 89"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91" name="Picture 90"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101"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4"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1" name="Picture 143"/>
          <p:cNvPicPr>
            <a:picLocks noChangeAspect="1"/>
          </p:cNvPicPr>
          <p:nvPr/>
        </p:nvPicPr>
        <p:blipFill>
          <a:blip r:embed="rId24">
            <a:extLst>
              <a:ext uri="{28A0092B-C50C-407E-A947-70E740481C1C}">
                <a14:useLocalDpi xmlns:a14="http://schemas.microsoft.com/office/drawing/2010/main" val="0"/>
              </a:ext>
            </a:extLst>
          </a:blip>
          <a:stretch>
            <a:fillRect/>
          </a:stretch>
        </p:blipFill>
        <p:spPr bwMode="auto">
          <a:xfrm>
            <a:off x="7201715" y="4489450"/>
            <a:ext cx="411163" cy="411163"/>
          </a:xfrm>
          <a:prstGeom prst="rect">
            <a:avLst/>
          </a:prstGeom>
          <a:noFill/>
          <a:ln w="9525">
            <a:noFill/>
            <a:miter lim="800000"/>
            <a:headEnd/>
            <a:tailEnd/>
          </a:ln>
        </p:spPr>
      </p:pic>
      <p:pic>
        <p:nvPicPr>
          <p:cNvPr id="72" name="Picture 96"/>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6873103" y="4495823"/>
            <a:ext cx="401637" cy="400004"/>
          </a:xfrm>
          <a:prstGeom prst="rect">
            <a:avLst/>
          </a:prstGeom>
          <a:noFill/>
          <a:ln w="9525">
            <a:noFill/>
            <a:miter lim="800000"/>
            <a:headEnd/>
            <a:tailEnd/>
          </a:ln>
        </p:spPr>
      </p:pic>
      <p:pic>
        <p:nvPicPr>
          <p:cNvPr id="75"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139331381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9" name="Chevron 123">
            <a:hlinkClick r:id="rId7" action="ppaction://hlinksldjump"/>
          </p:cNvPr>
          <p:cNvSpPr>
            <a:spLocks noChangeArrowheads="1"/>
          </p:cNvSpPr>
          <p:nvPr/>
        </p:nvSpPr>
        <p:spPr bwMode="auto">
          <a:xfrm>
            <a:off x="549028" y="116206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2" name="Chevron 44">
            <a:hlinkClick r:id="rId8" action="ppaction://hlinksldjump"/>
          </p:cNvPr>
          <p:cNvSpPr>
            <a:spLocks noChangeArrowheads="1"/>
          </p:cNvSpPr>
          <p:nvPr/>
        </p:nvSpPr>
        <p:spPr bwMode="auto">
          <a:xfrm>
            <a:off x="567377" y="1844343"/>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706134" y="215304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a:t>
            </a:r>
            <a:r>
              <a:rPr lang="de-DE" sz="800" dirty="0" err="1">
                <a:solidFill>
                  <a:srgbClr val="404040"/>
                </a:solidFill>
              </a:rPr>
              <a:t>supplier</a:t>
            </a:r>
            <a:r>
              <a:rPr lang="de-DE" sz="800" dirty="0">
                <a:solidFill>
                  <a:srgbClr val="404040"/>
                </a:solidFill>
              </a:rPr>
              <a:t> </a:t>
            </a:r>
            <a:r>
              <a:rPr lang="de-DE" sz="800" dirty="0" err="1">
                <a:solidFill>
                  <a:srgbClr val="404040"/>
                </a:solidFill>
              </a:rPr>
              <a:t>invoice</a:t>
            </a:r>
            <a:endParaRPr lang="de-DE" sz="800" dirty="0">
              <a:solidFill>
                <a:srgbClr val="404040"/>
              </a:solidFill>
            </a:endParaRPr>
          </a:p>
          <a:p>
            <a:pPr>
              <a:lnSpc>
                <a:spcPct val="90000"/>
              </a:lnSpc>
              <a:buClr>
                <a:schemeClr val="accent1"/>
              </a:buClr>
              <a:buSzPct val="80000"/>
            </a:pPr>
            <a:endParaRPr lang="en-US" sz="800" dirty="0">
              <a:solidFill>
                <a:srgbClr val="404040"/>
              </a:solidFill>
            </a:endParaRPr>
          </a:p>
        </p:txBody>
      </p:sp>
      <p:sp>
        <p:nvSpPr>
          <p:cNvPr id="75" name="Chevron 74"/>
          <p:cNvSpPr>
            <a:spLocks noChangeArrowheads="1"/>
          </p:cNvSpPr>
          <p:nvPr>
            <p:custDataLst>
              <p:tags r:id="rId2"/>
            </p:custDataLst>
          </p:nvPr>
        </p:nvSpPr>
        <p:spPr bwMode="auto">
          <a:xfrm>
            <a:off x="1496952" y="215304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76" name="Chevron 75"/>
          <p:cNvSpPr>
            <a:spLocks noChangeArrowheads="1"/>
          </p:cNvSpPr>
          <p:nvPr>
            <p:custDataLst>
              <p:tags r:id="rId3"/>
            </p:custDataLst>
          </p:nvPr>
        </p:nvSpPr>
        <p:spPr bwMode="auto">
          <a:xfrm>
            <a:off x="2287770" y="215304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supplier</a:t>
            </a:r>
            <a:r>
              <a:rPr lang="de-DE" sz="800" dirty="0">
                <a:solidFill>
                  <a:srgbClr val="404040"/>
                </a:solidFill>
              </a:rPr>
              <a:t> </a:t>
            </a:r>
            <a:r>
              <a:rPr lang="de-DE" sz="800" dirty="0" err="1">
                <a:solidFill>
                  <a:srgbClr val="404040"/>
                </a:solidFill>
              </a:rPr>
              <a:t>invoice</a:t>
            </a:r>
            <a:endParaRPr lang="de-DE"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4" name="TextBox 59">
            <a:hlinkClick r:id="rId8" action="ppaction://hlinksldjump"/>
          </p:cNvPr>
          <p:cNvSpPr txBox="1">
            <a:spLocks noChangeArrowheads="1"/>
          </p:cNvSpPr>
          <p:nvPr/>
        </p:nvSpPr>
        <p:spPr bwMode="auto">
          <a:xfrm>
            <a:off x="2815251" y="179799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89" name="Oval 88">
            <a:hlinkClick r:id="rId9"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1279105" y="27462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9"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2066895" y="27462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9"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2854685" y="27462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Freeform 69"/>
          <p:cNvSpPr>
            <a:spLocks noChangeArrowheads="1"/>
          </p:cNvSpPr>
          <p:nvPr/>
        </p:nvSpPr>
        <p:spPr bwMode="auto">
          <a:xfrm>
            <a:off x="2899309" y="310076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2" name="Chevron 123">
            <a:hlinkClick r:id="rId11" action="ppaction://hlinksldjump"/>
          </p:cNvPr>
          <p:cNvSpPr>
            <a:spLocks noChangeArrowheads="1"/>
          </p:cNvSpPr>
          <p:nvPr/>
        </p:nvSpPr>
        <p:spPr bwMode="auto">
          <a:xfrm>
            <a:off x="3134199"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63" name="Freeform 69"/>
          <p:cNvSpPr>
            <a:spLocks noChangeArrowheads="1"/>
          </p:cNvSpPr>
          <p:nvPr/>
        </p:nvSpPr>
        <p:spPr bwMode="auto">
          <a:xfrm>
            <a:off x="3800036"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Chevron 123">
            <a:hlinkClick r:id="rId12" action="ppaction://hlinksldjump"/>
          </p:cNvPr>
          <p:cNvSpPr>
            <a:spLocks noChangeArrowheads="1"/>
          </p:cNvSpPr>
          <p:nvPr/>
        </p:nvSpPr>
        <p:spPr bwMode="auto">
          <a:xfrm>
            <a:off x="3977940"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5" name="Freeform 69"/>
          <p:cNvSpPr>
            <a:spLocks noChangeArrowheads="1"/>
          </p:cNvSpPr>
          <p:nvPr/>
        </p:nvSpPr>
        <p:spPr bwMode="auto">
          <a:xfrm>
            <a:off x="4634724"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Chevron 123">
            <a:hlinkClick r:id="rId13" action="ppaction://hlinksldjump"/>
          </p:cNvPr>
          <p:cNvSpPr>
            <a:spLocks noChangeArrowheads="1"/>
          </p:cNvSpPr>
          <p:nvPr/>
        </p:nvSpPr>
        <p:spPr bwMode="auto">
          <a:xfrm>
            <a:off x="4821681"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8" name="Freeform 69"/>
          <p:cNvSpPr>
            <a:spLocks noChangeArrowheads="1"/>
          </p:cNvSpPr>
          <p:nvPr/>
        </p:nvSpPr>
        <p:spPr bwMode="auto">
          <a:xfrm>
            <a:off x="5487518" y="19133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123">
            <a:hlinkClick r:id="rId14" action="ppaction://hlinksldjump"/>
          </p:cNvPr>
          <p:cNvSpPr>
            <a:spLocks noChangeArrowheads="1"/>
          </p:cNvSpPr>
          <p:nvPr/>
        </p:nvSpPr>
        <p:spPr bwMode="auto">
          <a:xfrm>
            <a:off x="482168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4" name="Freeform 69"/>
          <p:cNvSpPr>
            <a:spLocks noChangeArrowheads="1"/>
          </p:cNvSpPr>
          <p:nvPr/>
        </p:nvSpPr>
        <p:spPr bwMode="auto">
          <a:xfrm>
            <a:off x="5496571"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Chevron 123">
            <a:hlinkClick r:id="rId15" action="ppaction://hlinksldjump"/>
          </p:cNvPr>
          <p:cNvSpPr>
            <a:spLocks noChangeArrowheads="1"/>
          </p:cNvSpPr>
          <p:nvPr/>
        </p:nvSpPr>
        <p:spPr bwMode="auto">
          <a:xfrm>
            <a:off x="4859351"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79" name="Freeform 69"/>
          <p:cNvSpPr>
            <a:spLocks noChangeArrowheads="1"/>
          </p:cNvSpPr>
          <p:nvPr/>
        </p:nvSpPr>
        <p:spPr bwMode="auto">
          <a:xfrm>
            <a:off x="5525188" y="37751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16" action="ppaction://hlinksldjump"/>
          </p:cNvPr>
          <p:cNvSpPr>
            <a:spLocks noChangeArrowheads="1"/>
          </p:cNvSpPr>
          <p:nvPr/>
        </p:nvSpPr>
        <p:spPr bwMode="auto">
          <a:xfrm>
            <a:off x="5657060"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69"/>
          <p:cNvSpPr>
            <a:spLocks noChangeArrowheads="1"/>
          </p:cNvSpPr>
          <p:nvPr/>
        </p:nvSpPr>
        <p:spPr bwMode="auto">
          <a:xfrm>
            <a:off x="6322897" y="2849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Chevron 101"/>
          <p:cNvSpPr>
            <a:spLocks noChangeArrowheads="1"/>
          </p:cNvSpPr>
          <p:nvPr/>
        </p:nvSpPr>
        <p:spPr bwMode="auto">
          <a:xfrm>
            <a:off x="7627938" y="477837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Accounts Payable</a:t>
            </a:r>
            <a:br>
              <a:rPr lang="en-US" sz="800">
                <a:solidFill>
                  <a:srgbClr val="404040"/>
                </a:solidFill>
              </a:rPr>
            </a:b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sp>
        <p:nvSpPr>
          <p:cNvPr id="94" name="Chevron 102"/>
          <p:cNvSpPr>
            <a:spLocks noChangeArrowheads="1"/>
          </p:cNvSpPr>
          <p:nvPr/>
        </p:nvSpPr>
        <p:spPr bwMode="auto">
          <a:xfrm>
            <a:off x="7627938" y="51412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  </a:t>
            </a:r>
          </a:p>
        </p:txBody>
      </p:sp>
      <p:grpSp>
        <p:nvGrpSpPr>
          <p:cNvPr id="3" name="Group 2"/>
          <p:cNvGrpSpPr/>
          <p:nvPr/>
        </p:nvGrpSpPr>
        <p:grpSpPr>
          <a:xfrm>
            <a:off x="6902450" y="4457700"/>
            <a:ext cx="407988" cy="407988"/>
            <a:chOff x="6902450" y="4457700"/>
            <a:chExt cx="407988" cy="407988"/>
          </a:xfrm>
        </p:grpSpPr>
        <p:pic>
          <p:nvPicPr>
            <p:cNvPr id="96" name="Picture 98" descr="49"/>
            <p:cNvPicPr>
              <a:picLocks noChangeAspect="1" noChangeArrowheads="1"/>
            </p:cNvPicPr>
            <p:nvPr/>
          </p:nvPicPr>
          <p:blipFill>
            <a:blip r:embed="rId17" cstate="print"/>
            <a:srcRect/>
            <a:stretch>
              <a:fillRect/>
            </a:stretch>
          </p:blipFill>
          <p:spPr bwMode="auto">
            <a:xfrm>
              <a:off x="6911975" y="4467225"/>
              <a:ext cx="384175" cy="384175"/>
            </a:xfrm>
            <a:prstGeom prst="rect">
              <a:avLst/>
            </a:prstGeom>
            <a:noFill/>
            <a:ln w="9525">
              <a:noFill/>
              <a:miter lim="800000"/>
              <a:headEnd/>
              <a:tailEnd/>
            </a:ln>
          </p:spPr>
        </p:pic>
        <p:sp>
          <p:nvSpPr>
            <p:cNvPr id="97" name="AutoShape 99"/>
            <p:cNvSpPr>
              <a:spLocks noChangeArrowheads="1"/>
            </p:cNvSpPr>
            <p:nvPr/>
          </p:nvSpPr>
          <p:spPr bwMode="auto">
            <a:xfrm>
              <a:off x="6902450" y="44577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98" name="Text Box 129"/>
          <p:cNvSpPr txBox="1">
            <a:spLocks noChangeArrowheads="1"/>
          </p:cNvSpPr>
          <p:nvPr/>
        </p:nvSpPr>
        <p:spPr bwMode="auto">
          <a:xfrm>
            <a:off x="260147"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59" name="TextBox 66"/>
          <p:cNvSpPr txBox="1">
            <a:spLocks noChangeArrowheads="1"/>
          </p:cNvSpPr>
          <p:nvPr/>
        </p:nvSpPr>
        <p:spPr bwMode="auto">
          <a:xfrm>
            <a:off x="1760926" y="4399866"/>
            <a:ext cx="4914194" cy="1892826"/>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buClr>
                <a:schemeClr val="accent1"/>
              </a:buClr>
              <a:buSzPct val="80000"/>
            </a:pPr>
            <a:endParaRPr lang="en-US" sz="900" dirty="0"/>
          </a:p>
          <a:p>
            <a:pPr>
              <a:buClr>
                <a:schemeClr val="accent1"/>
              </a:buClr>
              <a:buSzPct val="80000"/>
            </a:pPr>
            <a:r>
              <a:rPr lang="en-US" sz="900" dirty="0"/>
              <a:t>You can also charge supplier invoice items to partner companies, and you can distribute additional costs, such as freight, among all other supplier invoice items.</a:t>
            </a:r>
          </a:p>
          <a:p>
            <a:pPr>
              <a:buClr>
                <a:schemeClr val="accent1"/>
              </a:buClr>
              <a:buSzPct val="80000"/>
            </a:pPr>
            <a:endParaRPr lang="en-US" sz="900" dirty="0"/>
          </a:p>
          <a:p>
            <a:pPr>
              <a:buClr>
                <a:schemeClr val="accent1"/>
              </a:buClr>
              <a:buSzPct val="80000"/>
            </a:pPr>
            <a:r>
              <a:rPr lang="en-US" sz="900" dirty="0"/>
              <a:t>When the supplier invoice is complete and correct, you post it. The supplier invoice is then used to pay your suppliers. You can create individual materials as a prerequisite for direct  asset purchase. </a:t>
            </a:r>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104" name="Picture 103"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105"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0" name="Picture 6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0"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219661036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73" name="TextBox 7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Acquiring Fixed Assets Manually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Rectangle 78">
            <a:hlinkClick r:id="rId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TextBox 66"/>
          <p:cNvSpPr txBox="1">
            <a:spLocks noChangeArrowheads="1"/>
          </p:cNvSpPr>
          <p:nvPr/>
        </p:nvSpPr>
        <p:spPr bwMode="auto">
          <a:xfrm>
            <a:off x="1735138" y="4406900"/>
            <a:ext cx="4960937" cy="1615827"/>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Acquiring Fixed Assets Manually </a:t>
            </a:r>
            <a:r>
              <a:rPr lang="en-US" sz="900" dirty="0"/>
              <a:t>business process enables you to manually acquire fixed assets without a prior business process. You can also make subsequent adjustments to acquisition costs and capitalize fixed assets produced in-house.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The Acquiring Fixed Assets business process enables you to purchase or create fixed assets and capitalize a range of fixed assets in your company. As described in the Processing Supplier Invoices process,  in the integrated procurement process, you refer an item in a purchase order, a goods receipt, or a supplier invoice to a product category relevant for fixed assets. Based on this, the system can automatically create individual materials, parts of fixed assets, corresponding master data records, and take into account acquisition costs. In addition, you can post subsequent acquisition costs on fixed assets per individual material.</a:t>
            </a:r>
          </a:p>
        </p:txBody>
      </p:sp>
      <p:sp>
        <p:nvSpPr>
          <p:cNvPr id="99"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Fixed Assets  </a:t>
            </a:r>
          </a:p>
        </p:txBody>
      </p:sp>
      <p:sp>
        <p:nvSpPr>
          <p:cNvPr id="100" name="Chevron 101"/>
          <p:cNvSpPr>
            <a:spLocks noChangeArrowheads="1"/>
          </p:cNvSpPr>
          <p:nvPr/>
        </p:nvSpPr>
        <p:spPr bwMode="auto">
          <a:xfrm>
            <a:off x="7627938" y="477837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Fixed Asset</a:t>
            </a:r>
          </a:p>
          <a:p>
            <a:pPr>
              <a:buClr>
                <a:schemeClr val="accent1"/>
              </a:buClr>
              <a:buSzPct val="80000"/>
              <a:buFont typeface="Wingdings" pitchFamily="2" charset="2"/>
              <a:buNone/>
            </a:pP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grpSp>
        <p:nvGrpSpPr>
          <p:cNvPr id="3" name="Group 2"/>
          <p:cNvGrpSpPr/>
          <p:nvPr/>
        </p:nvGrpSpPr>
        <p:grpSpPr>
          <a:xfrm>
            <a:off x="6894513" y="4462463"/>
            <a:ext cx="407987" cy="407987"/>
            <a:chOff x="6894513" y="4462463"/>
            <a:chExt cx="407987" cy="407987"/>
          </a:xfrm>
        </p:grpSpPr>
        <p:pic>
          <p:nvPicPr>
            <p:cNvPr id="102" name="Picture 74" descr="02"/>
            <p:cNvPicPr>
              <a:picLocks noChangeAspect="1" noChangeArrowheads="1"/>
            </p:cNvPicPr>
            <p:nvPr/>
          </p:nvPicPr>
          <p:blipFill>
            <a:blip r:embed="rId9" cstate="print"/>
            <a:srcRect/>
            <a:stretch>
              <a:fillRect/>
            </a:stretch>
          </p:blipFill>
          <p:spPr bwMode="auto">
            <a:xfrm>
              <a:off x="6896100" y="4465638"/>
              <a:ext cx="401637" cy="401637"/>
            </a:xfrm>
            <a:prstGeom prst="rect">
              <a:avLst/>
            </a:prstGeom>
            <a:noFill/>
            <a:ln w="9525">
              <a:noFill/>
              <a:miter lim="800000"/>
              <a:headEnd/>
              <a:tailEnd/>
            </a:ln>
          </p:spPr>
        </p:pic>
        <p:sp>
          <p:nvSpPr>
            <p:cNvPr id="103"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80" name="TextBox 59">
            <a:hlinkClick r:id="rId10" action="ppaction://hlinksldjump"/>
          </p:cNvPr>
          <p:cNvSpPr txBox="1">
            <a:spLocks noChangeArrowheads="1"/>
          </p:cNvSpPr>
          <p:nvPr/>
        </p:nvSpPr>
        <p:spPr bwMode="auto">
          <a:xfrm>
            <a:off x="8065338" y="1263182"/>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18" name="Chevron 123">
            <a:hlinkClick r:id="rId11" action="ppaction://hlinksldjump"/>
          </p:cNvPr>
          <p:cNvSpPr>
            <a:spLocks noChangeArrowheads="1"/>
          </p:cNvSpPr>
          <p:nvPr/>
        </p:nvSpPr>
        <p:spPr bwMode="auto">
          <a:xfrm>
            <a:off x="811482" y="30678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19" name="Freeform 69"/>
          <p:cNvSpPr>
            <a:spLocks noChangeArrowheads="1"/>
          </p:cNvSpPr>
          <p:nvPr/>
        </p:nvSpPr>
        <p:spPr bwMode="auto">
          <a:xfrm>
            <a:off x="1475739" y="38146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0" name="Chevron 123">
            <a:hlinkClick r:id="rId12" action="ppaction://hlinksldjump"/>
          </p:cNvPr>
          <p:cNvSpPr>
            <a:spLocks noChangeArrowheads="1"/>
          </p:cNvSpPr>
          <p:nvPr/>
        </p:nvSpPr>
        <p:spPr bwMode="auto">
          <a:xfrm>
            <a:off x="1674788" y="30678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21" name="Freeform 69"/>
          <p:cNvSpPr>
            <a:spLocks noChangeArrowheads="1"/>
          </p:cNvSpPr>
          <p:nvPr/>
        </p:nvSpPr>
        <p:spPr bwMode="auto">
          <a:xfrm>
            <a:off x="2339045" y="38132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2" name="Chevron 123">
            <a:hlinkClick r:id="rId13" action="ppaction://hlinksldjump"/>
          </p:cNvPr>
          <p:cNvSpPr>
            <a:spLocks noChangeArrowheads="1"/>
          </p:cNvSpPr>
          <p:nvPr/>
        </p:nvSpPr>
        <p:spPr bwMode="auto">
          <a:xfrm>
            <a:off x="2518529" y="30678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123" name="Freeform 69"/>
          <p:cNvSpPr>
            <a:spLocks noChangeArrowheads="1"/>
          </p:cNvSpPr>
          <p:nvPr/>
        </p:nvSpPr>
        <p:spPr bwMode="auto">
          <a:xfrm>
            <a:off x="3182786" y="381301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4" name="Chevron 123">
            <a:hlinkClick r:id="rId14" action="ppaction://hlinksldjump"/>
          </p:cNvPr>
          <p:cNvSpPr>
            <a:spLocks noChangeArrowheads="1"/>
          </p:cNvSpPr>
          <p:nvPr/>
        </p:nvSpPr>
        <p:spPr bwMode="auto">
          <a:xfrm>
            <a:off x="3362270" y="21094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125" name="Freeform 69"/>
          <p:cNvSpPr>
            <a:spLocks noChangeArrowheads="1"/>
          </p:cNvSpPr>
          <p:nvPr/>
        </p:nvSpPr>
        <p:spPr bwMode="auto">
          <a:xfrm>
            <a:off x="4026527" y="285480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8" name="Chevron 123">
            <a:hlinkClick r:id="rId15" action="ppaction://hlinksldjump"/>
          </p:cNvPr>
          <p:cNvSpPr>
            <a:spLocks noChangeArrowheads="1"/>
          </p:cNvSpPr>
          <p:nvPr/>
        </p:nvSpPr>
        <p:spPr bwMode="auto">
          <a:xfrm>
            <a:off x="3362270" y="30678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129" name="Freeform 69"/>
          <p:cNvSpPr>
            <a:spLocks noChangeArrowheads="1"/>
          </p:cNvSpPr>
          <p:nvPr/>
        </p:nvSpPr>
        <p:spPr bwMode="auto">
          <a:xfrm>
            <a:off x="4015894" y="38132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2" name="Chevron 123">
            <a:hlinkClick r:id="rId16" action="ppaction://hlinksldjump"/>
          </p:cNvPr>
          <p:cNvSpPr>
            <a:spLocks noChangeArrowheads="1"/>
          </p:cNvSpPr>
          <p:nvPr/>
        </p:nvSpPr>
        <p:spPr bwMode="auto">
          <a:xfrm>
            <a:off x="4215067" y="305933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3" name="Freeform 69"/>
          <p:cNvSpPr>
            <a:spLocks noChangeArrowheads="1"/>
          </p:cNvSpPr>
          <p:nvPr/>
        </p:nvSpPr>
        <p:spPr bwMode="auto">
          <a:xfrm>
            <a:off x="4879324" y="380472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8" name="Freeform 69">
            <a:hlinkClick r:id="rId10" action="ppaction://hlinksldjump" tooltip="Process is relevant for accounting"/>
          </p:cNvPr>
          <p:cNvSpPr>
            <a:spLocks noChangeArrowheads="1"/>
          </p:cNvSpPr>
          <p:nvPr/>
        </p:nvSpPr>
        <p:spPr bwMode="auto">
          <a:xfrm>
            <a:off x="1539237" y="28773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59" name="Chevron 123">
            <a:hlinkClick r:id="rId12" action="ppaction://hlinksldjump" tooltip="Click here for process details"/>
          </p:cNvPr>
          <p:cNvSpPr>
            <a:spLocks noChangeArrowheads="1"/>
          </p:cNvSpPr>
          <p:nvPr/>
        </p:nvSpPr>
        <p:spPr bwMode="auto">
          <a:xfrm>
            <a:off x="1736706" y="213039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60" name="Freeform 69">
            <a:hlinkClick r:id="rId10" action="ppaction://hlinksldjump" tooltip="Process is relevant for accounting"/>
          </p:cNvPr>
          <p:cNvSpPr>
            <a:spLocks noChangeArrowheads="1"/>
          </p:cNvSpPr>
          <p:nvPr/>
        </p:nvSpPr>
        <p:spPr bwMode="auto">
          <a:xfrm>
            <a:off x="2393490" y="28773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61" name="Chevron 44">
            <a:hlinkClick r:id="rId10" action="ppaction://hlinksldjump"/>
          </p:cNvPr>
          <p:cNvSpPr>
            <a:spLocks noChangeArrowheads="1"/>
          </p:cNvSpPr>
          <p:nvPr/>
        </p:nvSpPr>
        <p:spPr bwMode="auto">
          <a:xfrm>
            <a:off x="692316" y="1081560"/>
            <a:ext cx="2596399" cy="2264735"/>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Acquiring Fixed Assets Manually</a:t>
            </a:r>
          </a:p>
        </p:txBody>
      </p:sp>
      <p:sp>
        <p:nvSpPr>
          <p:cNvPr id="162" name="Chevron 68"/>
          <p:cNvSpPr>
            <a:spLocks noChangeArrowheads="1"/>
          </p:cNvSpPr>
          <p:nvPr>
            <p:custDataLst>
              <p:tags r:id="rId1"/>
            </p:custDataLst>
          </p:nvPr>
        </p:nvSpPr>
        <p:spPr bwMode="auto">
          <a:xfrm>
            <a:off x="1130034" y="183854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fixed asset master data record manually</a:t>
            </a:r>
          </a:p>
        </p:txBody>
      </p:sp>
      <p:sp>
        <p:nvSpPr>
          <p:cNvPr id="163" name="Chevron 69"/>
          <p:cNvSpPr>
            <a:spLocks noChangeArrowheads="1"/>
          </p:cNvSpPr>
          <p:nvPr>
            <p:custDataLst>
              <p:tags r:id="rId2"/>
            </p:custDataLst>
          </p:nvPr>
        </p:nvSpPr>
        <p:spPr bwMode="auto">
          <a:xfrm>
            <a:off x="2080585" y="22447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new charge or credit manually</a:t>
            </a:r>
          </a:p>
          <a:p>
            <a:pPr>
              <a:lnSpc>
                <a:spcPct val="90000"/>
              </a:lnSpc>
              <a:buClr>
                <a:schemeClr val="accent1"/>
              </a:buClr>
              <a:buSzPct val="80000"/>
            </a:pPr>
            <a:endParaRPr lang="en-US" sz="800" dirty="0">
              <a:solidFill>
                <a:srgbClr val="404040"/>
              </a:solidFill>
            </a:endParaRPr>
          </a:p>
        </p:txBody>
      </p:sp>
      <p:sp>
        <p:nvSpPr>
          <p:cNvPr id="164" name="Chevron 70"/>
          <p:cNvSpPr>
            <a:spLocks noChangeArrowheads="1"/>
          </p:cNvSpPr>
          <p:nvPr>
            <p:custDataLst>
              <p:tags r:id="rId3"/>
            </p:custDataLst>
          </p:nvPr>
        </p:nvSpPr>
        <p:spPr bwMode="auto">
          <a:xfrm>
            <a:off x="2086256" y="144230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acquisition costs manually</a:t>
            </a:r>
          </a:p>
        </p:txBody>
      </p:sp>
      <p:sp>
        <p:nvSpPr>
          <p:cNvPr id="165" name="Oval 71">
            <a:hlinkClick r:id="rId8" action="ppaction://hlinksldjump" tooltip="The fixed asset accountant creates a new charge or credit with account assignment individual material  in the customer account monitor of the Receivables work center. This offers the possibility to post to a fixed asset."/>
          </p:cNvPr>
          <p:cNvSpPr>
            <a:spLocks noChangeAspect="1"/>
          </p:cNvSpPr>
          <p:nvPr/>
        </p:nvSpPr>
        <p:spPr bwMode="gray">
          <a:xfrm>
            <a:off x="2652927" y="28326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66" name="Oval 74">
            <a:hlinkClick r:id="rId8" action="ppaction://hlinksldjump" tooltip="The fixed assets accountant capitalizes the new fixed asset and acquisition costs or posts any necessary adjustment amounts from the original acquisition costs  to the asset and the corresponding general ledger account."/>
          </p:cNvPr>
          <p:cNvSpPr>
            <a:spLocks noChangeAspect="1"/>
          </p:cNvSpPr>
          <p:nvPr/>
        </p:nvSpPr>
        <p:spPr bwMode="gray">
          <a:xfrm>
            <a:off x="2676317" y="20278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67" name="Oval 75">
            <a:hlinkClick r:id="rId8" action="ppaction://hlinksldjump" tooltip="The fixed assets accountant creates a fixed asset master data record using an individual material generated by the system, or adjusts the acquisition costs of an existing fixed asset."/>
          </p:cNvPr>
          <p:cNvSpPr>
            <a:spLocks noChangeAspect="1"/>
          </p:cNvSpPr>
          <p:nvPr/>
        </p:nvSpPr>
        <p:spPr bwMode="gray">
          <a:xfrm>
            <a:off x="1727187" y="242410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68" name="TextBox 59">
            <a:hlinkClick r:id="rId10" action="ppaction://hlinksldjump"/>
          </p:cNvPr>
          <p:cNvSpPr txBox="1">
            <a:spLocks noChangeArrowheads="1"/>
          </p:cNvSpPr>
          <p:nvPr/>
        </p:nvSpPr>
        <p:spPr bwMode="auto">
          <a:xfrm>
            <a:off x="4843768" y="976103"/>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69" name="Text Box 129"/>
          <p:cNvSpPr txBox="1">
            <a:spLocks noChangeArrowheads="1"/>
          </p:cNvSpPr>
          <p:nvPr/>
        </p:nvSpPr>
        <p:spPr bwMode="auto">
          <a:xfrm>
            <a:off x="298781" y="366218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70" name="Rectangle 77"/>
          <p:cNvSpPr>
            <a:spLocks noChangeArrowheads="1"/>
          </p:cNvSpPr>
          <p:nvPr/>
        </p:nvSpPr>
        <p:spPr bwMode="auto">
          <a:xfrm>
            <a:off x="725332" y="3100215"/>
            <a:ext cx="2153154"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7" action="ppaction://hlinksldjump"/>
              </a:rPr>
              <a:t>Click here</a:t>
            </a:r>
            <a:r>
              <a:rPr lang="en-US" sz="900" dirty="0">
                <a:solidFill>
                  <a:schemeClr val="bg1"/>
                </a:solidFill>
              </a:rPr>
              <a:t> to display process variants</a:t>
            </a:r>
          </a:p>
        </p:txBody>
      </p:sp>
      <p:sp>
        <p:nvSpPr>
          <p:cNvPr id="171" name="TextBox 59">
            <a:hlinkClick r:id="rId10" action="ppaction://hlinksldjump"/>
          </p:cNvPr>
          <p:cNvSpPr txBox="1">
            <a:spLocks noChangeArrowheads="1"/>
          </p:cNvSpPr>
          <p:nvPr/>
        </p:nvSpPr>
        <p:spPr bwMode="auto">
          <a:xfrm>
            <a:off x="2815251" y="104990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60" name="Freeform 69"/>
          <p:cNvSpPr>
            <a:spLocks noChangeArrowheads="1"/>
          </p:cNvSpPr>
          <p:nvPr/>
        </p:nvSpPr>
        <p:spPr bwMode="auto">
          <a:xfrm>
            <a:off x="2900980" y="32142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78" name="Picture 7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79"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6"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5"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67083443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66" name="TextBox 6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8" name="TextBox 7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Acquiring Fixed Assets Manually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Rectangle 78">
            <a:hlinkClick r:id="rId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TextBox 66"/>
          <p:cNvSpPr txBox="1">
            <a:spLocks noChangeArrowheads="1"/>
          </p:cNvSpPr>
          <p:nvPr/>
        </p:nvSpPr>
        <p:spPr bwMode="auto">
          <a:xfrm>
            <a:off x="1735138" y="4406900"/>
            <a:ext cx="4960937" cy="1615827"/>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Acquiring Fixed Assets Manually </a:t>
            </a:r>
            <a:r>
              <a:rPr lang="en-US" sz="900" dirty="0"/>
              <a:t>business process enables you to manually acquire fixed assets without a prior business process. You can also make subsequent adjustments to acquisition costs and capitalize fixed assets produced in-house.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The Acquiring Fixed Assets business process enables you to purchase or create fixed assets and capitalize a range of fixed assets in your company. As described in the Processing Supplier Invoices process,  in the integrated procurement process, you refer an item in a purchase order, a goods receipt, or a supplier invoice to a product category relevant for fixed assets. Based on this, the system can automatically create individual materials, parts of fixed assets, corresponding master data records, and take into account acquisition costs. In addition, you can post subsequent acquisition costs on fixed assets per individual material.</a:t>
            </a:r>
          </a:p>
        </p:txBody>
      </p:sp>
      <p:sp>
        <p:nvSpPr>
          <p:cNvPr id="99" name="Chevron 102"/>
          <p:cNvSpPr>
            <a:spLocks noChangeArrowheads="1"/>
          </p:cNvSpPr>
          <p:nvPr/>
        </p:nvSpPr>
        <p:spPr bwMode="auto">
          <a:xfrm>
            <a:off x="7627938" y="512859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Fixed Assets  </a:t>
            </a:r>
          </a:p>
        </p:txBody>
      </p:sp>
      <p:sp>
        <p:nvSpPr>
          <p:cNvPr id="100" name="Chevron 101"/>
          <p:cNvSpPr>
            <a:spLocks noChangeArrowheads="1"/>
          </p:cNvSpPr>
          <p:nvPr/>
        </p:nvSpPr>
        <p:spPr bwMode="auto">
          <a:xfrm>
            <a:off x="7627938" y="477837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Fixed Asset</a:t>
            </a:r>
          </a:p>
          <a:p>
            <a:pPr>
              <a:buClr>
                <a:schemeClr val="accent1"/>
              </a:buClr>
              <a:buSzPct val="80000"/>
              <a:buFont typeface="Wingdings" pitchFamily="2" charset="2"/>
              <a:buNone/>
            </a:pPr>
            <a:r>
              <a:rPr lang="en-US" sz="800">
                <a:solidFill>
                  <a:srgbClr val="404040"/>
                </a:solidFill>
              </a:rPr>
              <a:t>Accountant</a:t>
            </a:r>
          </a:p>
          <a:p>
            <a:pPr>
              <a:buClr>
                <a:schemeClr val="accent1"/>
              </a:buClr>
              <a:buSzPct val="80000"/>
              <a:buFont typeface="Wingdings" pitchFamily="2" charset="2"/>
              <a:buNone/>
            </a:pPr>
            <a:endParaRPr lang="en-US" sz="800">
              <a:solidFill>
                <a:srgbClr val="404040"/>
              </a:solidFill>
            </a:endParaRPr>
          </a:p>
        </p:txBody>
      </p:sp>
      <p:sp>
        <p:nvSpPr>
          <p:cNvPr id="80" name="TextBox 59">
            <a:hlinkClick r:id="rId9" action="ppaction://hlinksldjump"/>
          </p:cNvPr>
          <p:cNvSpPr txBox="1">
            <a:spLocks noChangeArrowheads="1"/>
          </p:cNvSpPr>
          <p:nvPr/>
        </p:nvSpPr>
        <p:spPr bwMode="auto">
          <a:xfrm>
            <a:off x="2323747" y="976103"/>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0" name="Chevron 123">
            <a:hlinkClick r:id="rId10" action="ppaction://hlinksldjump" tooltip="Click here for process details"/>
          </p:cNvPr>
          <p:cNvSpPr>
            <a:spLocks noChangeArrowheads="1"/>
          </p:cNvSpPr>
          <p:nvPr/>
        </p:nvSpPr>
        <p:spPr bwMode="auto">
          <a:xfrm>
            <a:off x="811482" y="29916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91" name="Freeform 69">
            <a:hlinkClick r:id="rId9" action="ppaction://hlinksldjump" tooltip="Process is relevant for accounting"/>
          </p:cNvPr>
          <p:cNvSpPr>
            <a:spLocks noChangeArrowheads="1"/>
          </p:cNvSpPr>
          <p:nvPr/>
        </p:nvSpPr>
        <p:spPr bwMode="auto">
          <a:xfrm>
            <a:off x="1475739" y="37384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92" name="Chevron 123">
            <a:hlinkClick r:id="rId11" action="ppaction://hlinksldjump" tooltip="Click here for process details"/>
          </p:cNvPr>
          <p:cNvSpPr>
            <a:spLocks noChangeArrowheads="1"/>
          </p:cNvSpPr>
          <p:nvPr/>
        </p:nvSpPr>
        <p:spPr bwMode="auto">
          <a:xfrm>
            <a:off x="1674788" y="29916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93" name="Freeform 69">
            <a:hlinkClick r:id="rId9" action="ppaction://hlinksldjump" tooltip="Process is relevant for accounting"/>
          </p:cNvPr>
          <p:cNvSpPr>
            <a:spLocks noChangeArrowheads="1"/>
          </p:cNvSpPr>
          <p:nvPr/>
        </p:nvSpPr>
        <p:spPr bwMode="auto">
          <a:xfrm>
            <a:off x="2339045" y="37370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94" name="Chevron 123">
            <a:hlinkClick r:id="rId12" action="ppaction://hlinksldjump"/>
          </p:cNvPr>
          <p:cNvSpPr>
            <a:spLocks noChangeArrowheads="1"/>
          </p:cNvSpPr>
          <p:nvPr/>
        </p:nvSpPr>
        <p:spPr bwMode="auto">
          <a:xfrm>
            <a:off x="2518529" y="30678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95" name="Freeform 69"/>
          <p:cNvSpPr>
            <a:spLocks noChangeArrowheads="1"/>
          </p:cNvSpPr>
          <p:nvPr/>
        </p:nvSpPr>
        <p:spPr bwMode="auto">
          <a:xfrm>
            <a:off x="3182786" y="381301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Chevron 123">
            <a:hlinkClick r:id="rId13" action="ppaction://hlinksldjump"/>
          </p:cNvPr>
          <p:cNvSpPr>
            <a:spLocks noChangeArrowheads="1"/>
          </p:cNvSpPr>
          <p:nvPr/>
        </p:nvSpPr>
        <p:spPr bwMode="auto">
          <a:xfrm>
            <a:off x="3362270" y="210941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101" name="Freeform 69"/>
          <p:cNvSpPr>
            <a:spLocks noChangeArrowheads="1"/>
          </p:cNvSpPr>
          <p:nvPr/>
        </p:nvSpPr>
        <p:spPr bwMode="auto">
          <a:xfrm>
            <a:off x="4026527" y="285480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Chevron 123">
            <a:hlinkClick r:id="rId14" action="ppaction://hlinksldjump"/>
          </p:cNvPr>
          <p:cNvSpPr>
            <a:spLocks noChangeArrowheads="1"/>
          </p:cNvSpPr>
          <p:nvPr/>
        </p:nvSpPr>
        <p:spPr bwMode="auto">
          <a:xfrm>
            <a:off x="3362270" y="30678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105" name="Freeform 69"/>
          <p:cNvSpPr>
            <a:spLocks noChangeArrowheads="1"/>
          </p:cNvSpPr>
          <p:nvPr/>
        </p:nvSpPr>
        <p:spPr bwMode="auto">
          <a:xfrm>
            <a:off x="4015894" y="38132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6" name="Chevron 123">
            <a:hlinkClick r:id="rId15" action="ppaction://hlinksldjump"/>
          </p:cNvPr>
          <p:cNvSpPr>
            <a:spLocks noChangeArrowheads="1"/>
          </p:cNvSpPr>
          <p:nvPr/>
        </p:nvSpPr>
        <p:spPr bwMode="auto">
          <a:xfrm>
            <a:off x="4215067" y="305933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7" name="Freeform 69"/>
          <p:cNvSpPr>
            <a:spLocks noChangeArrowheads="1"/>
          </p:cNvSpPr>
          <p:nvPr/>
        </p:nvSpPr>
        <p:spPr bwMode="auto">
          <a:xfrm>
            <a:off x="4879324" y="380472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8" name="Freeform 69">
            <a:hlinkClick r:id="rId9" action="ppaction://hlinksldjump" tooltip="Process is relevant for accounting"/>
          </p:cNvPr>
          <p:cNvSpPr>
            <a:spLocks noChangeArrowheads="1"/>
          </p:cNvSpPr>
          <p:nvPr/>
        </p:nvSpPr>
        <p:spPr bwMode="auto">
          <a:xfrm>
            <a:off x="1539237" y="28773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09" name="Chevron 123">
            <a:hlinkClick r:id="rId11" action="ppaction://hlinksldjump" tooltip="Click here for process details"/>
          </p:cNvPr>
          <p:cNvSpPr>
            <a:spLocks noChangeArrowheads="1"/>
          </p:cNvSpPr>
          <p:nvPr/>
        </p:nvSpPr>
        <p:spPr bwMode="auto">
          <a:xfrm>
            <a:off x="1736706" y="213039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10" name="Freeform 69">
            <a:hlinkClick r:id="rId9" action="ppaction://hlinksldjump" tooltip="Process is relevant for accounting"/>
          </p:cNvPr>
          <p:cNvSpPr>
            <a:spLocks noChangeArrowheads="1"/>
          </p:cNvSpPr>
          <p:nvPr/>
        </p:nvSpPr>
        <p:spPr bwMode="auto">
          <a:xfrm>
            <a:off x="2393490" y="28773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11" name="Chevron 44">
            <a:hlinkClick r:id="rId9" action="ppaction://hlinksldjump"/>
          </p:cNvPr>
          <p:cNvSpPr>
            <a:spLocks noChangeArrowheads="1"/>
          </p:cNvSpPr>
          <p:nvPr/>
        </p:nvSpPr>
        <p:spPr bwMode="auto">
          <a:xfrm>
            <a:off x="692316" y="1081560"/>
            <a:ext cx="2596399" cy="2264735"/>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Acquiring Fixed Assets Manually</a:t>
            </a:r>
          </a:p>
        </p:txBody>
      </p:sp>
      <p:sp>
        <p:nvSpPr>
          <p:cNvPr id="112" name="Chevron 68"/>
          <p:cNvSpPr>
            <a:spLocks noChangeArrowheads="1"/>
          </p:cNvSpPr>
          <p:nvPr>
            <p:custDataLst>
              <p:tags r:id="rId1"/>
            </p:custDataLst>
          </p:nvPr>
        </p:nvSpPr>
        <p:spPr bwMode="auto">
          <a:xfrm>
            <a:off x="1130034" y="183854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fixed asset master data record manually</a:t>
            </a:r>
          </a:p>
        </p:txBody>
      </p:sp>
      <p:sp>
        <p:nvSpPr>
          <p:cNvPr id="113" name="Chevron 69"/>
          <p:cNvSpPr>
            <a:spLocks noChangeArrowheads="1"/>
          </p:cNvSpPr>
          <p:nvPr>
            <p:custDataLst>
              <p:tags r:id="rId2"/>
            </p:custDataLst>
          </p:nvPr>
        </p:nvSpPr>
        <p:spPr bwMode="auto">
          <a:xfrm>
            <a:off x="2080585" y="22447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new charge or credit manually</a:t>
            </a:r>
          </a:p>
          <a:p>
            <a:pPr>
              <a:lnSpc>
                <a:spcPct val="90000"/>
              </a:lnSpc>
              <a:buClr>
                <a:schemeClr val="accent1"/>
              </a:buClr>
              <a:buSzPct val="80000"/>
            </a:pPr>
            <a:endParaRPr lang="en-US" sz="800" dirty="0">
              <a:solidFill>
                <a:srgbClr val="404040"/>
              </a:solidFill>
            </a:endParaRPr>
          </a:p>
        </p:txBody>
      </p:sp>
      <p:sp>
        <p:nvSpPr>
          <p:cNvPr id="114" name="Chevron 70"/>
          <p:cNvSpPr>
            <a:spLocks noChangeArrowheads="1"/>
          </p:cNvSpPr>
          <p:nvPr>
            <p:custDataLst>
              <p:tags r:id="rId3"/>
            </p:custDataLst>
          </p:nvPr>
        </p:nvSpPr>
        <p:spPr bwMode="auto">
          <a:xfrm>
            <a:off x="2086256" y="144230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acquisition costs manually</a:t>
            </a:r>
          </a:p>
        </p:txBody>
      </p:sp>
      <p:sp>
        <p:nvSpPr>
          <p:cNvPr id="115" name="Oval 71">
            <a:hlinkClick r:id="rId16" action="ppaction://hlinksldjump" tooltip="The fixed asset accountant creates a new charge or credit with account assignment individual material  in the customer account monitor of the Receivables work center. This offers the possibility to post to a fixed asset."/>
          </p:cNvPr>
          <p:cNvSpPr>
            <a:spLocks noChangeAspect="1"/>
          </p:cNvSpPr>
          <p:nvPr/>
        </p:nvSpPr>
        <p:spPr bwMode="gray">
          <a:xfrm>
            <a:off x="2652927" y="28326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6" name="Oval 74">
            <a:hlinkClick r:id="rId16" action="ppaction://hlinksldjump" tooltip="The fixed assets accountant capitalizes the new fixed asset and acquisition costs or posts any necessary adjustment amounts from the original acquisition costs  to the asset and the corresponding general ledger account."/>
          </p:cNvPr>
          <p:cNvSpPr>
            <a:spLocks noChangeAspect="1"/>
          </p:cNvSpPr>
          <p:nvPr/>
        </p:nvSpPr>
        <p:spPr bwMode="gray">
          <a:xfrm>
            <a:off x="2676317" y="20278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7" name="Oval 75">
            <a:hlinkClick r:id="rId16" action="ppaction://hlinksldjump" tooltip="The fixed assets accountant creates a fixed asset master data record using an individual material generated by the system, or adjusts the acquisition costs of an existing fixed asset."/>
          </p:cNvPr>
          <p:cNvSpPr>
            <a:spLocks noChangeAspect="1"/>
          </p:cNvSpPr>
          <p:nvPr/>
        </p:nvSpPr>
        <p:spPr bwMode="gray">
          <a:xfrm>
            <a:off x="1727187" y="242410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8" name="Text Box 129"/>
          <p:cNvSpPr txBox="1">
            <a:spLocks noChangeArrowheads="1"/>
          </p:cNvSpPr>
          <p:nvPr/>
        </p:nvSpPr>
        <p:spPr bwMode="auto">
          <a:xfrm>
            <a:off x="298781" y="366218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19" name="Rectangle 77"/>
          <p:cNvSpPr>
            <a:spLocks noChangeArrowheads="1"/>
          </p:cNvSpPr>
          <p:nvPr/>
        </p:nvSpPr>
        <p:spPr bwMode="auto">
          <a:xfrm>
            <a:off x="725332" y="3100215"/>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8" action="ppaction://hlinksldjump"/>
              </a:rPr>
              <a:t>Click here</a:t>
            </a:r>
            <a:r>
              <a:rPr lang="en-US" sz="900" dirty="0">
                <a:solidFill>
                  <a:schemeClr val="bg1"/>
                </a:solidFill>
              </a:rPr>
              <a:t> to hide process variants</a:t>
            </a:r>
          </a:p>
        </p:txBody>
      </p:sp>
      <p:sp>
        <p:nvSpPr>
          <p:cNvPr id="120" name="Freeform 69">
            <a:hlinkClick r:id="rId9" action="ppaction://hlinksldjump" tooltip="Process is relevant for accounting"/>
          </p:cNvPr>
          <p:cNvSpPr>
            <a:spLocks noChangeArrowheads="1"/>
          </p:cNvSpPr>
          <p:nvPr/>
        </p:nvSpPr>
        <p:spPr bwMode="auto">
          <a:xfrm>
            <a:off x="1299595" y="36726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21" name="Freeform 69">
            <a:hlinkClick r:id="rId9" action="ppaction://hlinksldjump" tooltip="Process is relevant for accounting"/>
          </p:cNvPr>
          <p:cNvSpPr>
            <a:spLocks noChangeArrowheads="1"/>
          </p:cNvSpPr>
          <p:nvPr/>
        </p:nvSpPr>
        <p:spPr bwMode="auto">
          <a:xfrm>
            <a:off x="2153848" y="36726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22" name="Chevron 55"/>
          <p:cNvSpPr>
            <a:spLocks noChangeArrowheads="1"/>
          </p:cNvSpPr>
          <p:nvPr/>
        </p:nvSpPr>
        <p:spPr bwMode="auto">
          <a:xfrm>
            <a:off x="685986" y="3313468"/>
            <a:ext cx="2345437" cy="793933"/>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en-US" sz="900" dirty="0"/>
              <a:t>Acquiring Fixed Assets with Retroactive Capitalization</a:t>
            </a:r>
          </a:p>
          <a:p>
            <a:pPr marL="252000">
              <a:spcBef>
                <a:spcPts val="300"/>
              </a:spcBef>
            </a:pPr>
            <a:r>
              <a:rPr lang="en-US" sz="900" dirty="0"/>
              <a:t>Acquiring Fixed Assets with Assets under Construction</a:t>
            </a:r>
          </a:p>
        </p:txBody>
      </p:sp>
      <p:sp>
        <p:nvSpPr>
          <p:cNvPr id="123" name="Oval 87">
            <a:hlinkClick r:id="rId16" action="ppaction://hlinksldjump" tooltip="The Acquiring Fixed Assets with Retroactive Capitalization process variant allows you to capitalize fixed assets retroactively in a fiscal year that has already been closed. You can post costs not capitalized or not capitalized at the correct amount."/>
          </p:cNvPr>
          <p:cNvSpPr>
            <a:spLocks noChangeAspect="1"/>
          </p:cNvSpPr>
          <p:nvPr/>
        </p:nvSpPr>
        <p:spPr bwMode="gray">
          <a:xfrm>
            <a:off x="806064" y="3379638"/>
            <a:ext cx="124772" cy="151305"/>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Oval 88">
            <a:hlinkClick r:id="rId16" action="ppaction://hlinksldjump" tooltip="The Acquiring Fixed Assets with Assets under Construction process variant allows you to capitalize fixed assets not yet completed as assets under construction, and upon completion, depreciate them over their useful life."/>
          </p:cNvPr>
          <p:cNvSpPr>
            <a:spLocks noChangeAspect="1"/>
          </p:cNvSpPr>
          <p:nvPr/>
        </p:nvSpPr>
        <p:spPr bwMode="gray">
          <a:xfrm>
            <a:off x="806064" y="3669345"/>
            <a:ext cx="124772" cy="151305"/>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Freeform 69"/>
          <p:cNvSpPr>
            <a:spLocks noChangeArrowheads="1"/>
          </p:cNvSpPr>
          <p:nvPr/>
        </p:nvSpPr>
        <p:spPr bwMode="auto">
          <a:xfrm>
            <a:off x="2900980" y="32142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4" name="Picture 83"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5" name="Picture 84"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6"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6"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70" name="Group 69"/>
          <p:cNvGrpSpPr/>
          <p:nvPr/>
        </p:nvGrpSpPr>
        <p:grpSpPr>
          <a:xfrm>
            <a:off x="6894513" y="4462463"/>
            <a:ext cx="407987" cy="407987"/>
            <a:chOff x="6894513" y="4462463"/>
            <a:chExt cx="407987" cy="407987"/>
          </a:xfrm>
        </p:grpSpPr>
        <p:pic>
          <p:nvPicPr>
            <p:cNvPr id="71" name="Picture 74" descr="02"/>
            <p:cNvPicPr>
              <a:picLocks noChangeAspect="1" noChangeArrowheads="1"/>
            </p:cNvPicPr>
            <p:nvPr/>
          </p:nvPicPr>
          <p:blipFill>
            <a:blip r:embed="rId23" cstate="print"/>
            <a:srcRect/>
            <a:stretch>
              <a:fillRect/>
            </a:stretch>
          </p:blipFill>
          <p:spPr bwMode="auto">
            <a:xfrm>
              <a:off x="6896100" y="4465638"/>
              <a:ext cx="401637" cy="401637"/>
            </a:xfrm>
            <a:prstGeom prst="rect">
              <a:avLst/>
            </a:prstGeom>
            <a:noFill/>
            <a:ln w="9525">
              <a:noFill/>
              <a:miter lim="800000"/>
              <a:headEnd/>
              <a:tailEnd/>
            </a:ln>
          </p:spPr>
        </p:pic>
        <p:sp>
          <p:nvSpPr>
            <p:cNvPr id="72" name="AutoShape 82"/>
            <p:cNvSpPr>
              <a:spLocks noChangeArrowheads="1"/>
            </p:cNvSpPr>
            <p:nvPr/>
          </p:nvSpPr>
          <p:spPr bwMode="auto">
            <a:xfrm>
              <a:off x="6894513" y="44624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73"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4" name="TextBox 59">
            <a:hlinkClick r:id="rId9" action="ppaction://hlinksldjump"/>
          </p:cNvPr>
          <p:cNvSpPr txBox="1">
            <a:spLocks noChangeArrowheads="1"/>
          </p:cNvSpPr>
          <p:nvPr/>
        </p:nvSpPr>
        <p:spPr bwMode="auto">
          <a:xfrm>
            <a:off x="2815251" y="104990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67083443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22767"/>
            <a:ext cx="170688" cy="170688"/>
          </a:xfrm>
          <a:prstGeom prst="rect">
            <a:avLst/>
          </a:prstGeom>
        </p:spPr>
      </p:pic>
      <p:sp>
        <p:nvSpPr>
          <p:cNvPr id="101" name="TextBox 10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Chevron 44">
            <a:hlinkClick r:id="rId9" action="ppaction://hlinksldjump"/>
          </p:cNvPr>
          <p:cNvSpPr>
            <a:spLocks noChangeArrowheads="1"/>
          </p:cNvSpPr>
          <p:nvPr/>
        </p:nvSpPr>
        <p:spPr bwMode="auto">
          <a:xfrm>
            <a:off x="1113339" y="18569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2" name="Title 1"/>
          <p:cNvSpPr>
            <a:spLocks noGrp="1"/>
          </p:cNvSpPr>
          <p:nvPr>
            <p:ph type="title"/>
          </p:nvPr>
        </p:nvSpPr>
        <p:spPr/>
        <p:txBody>
          <a:bodyPr/>
          <a:lstStyle/>
          <a:p>
            <a:r>
              <a:rPr lang="en-US" dirty="0"/>
              <a:t>Fixed Asset Management</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235033"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75" name="Chevron 74"/>
          <p:cNvSpPr>
            <a:spLocks noChangeArrowheads="1"/>
          </p:cNvSpPr>
          <p:nvPr>
            <p:custDataLst>
              <p:tags r:id="rId2"/>
            </p:custDataLst>
          </p:nvPr>
        </p:nvSpPr>
        <p:spPr bwMode="auto">
          <a:xfrm>
            <a:off x="2025851"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76" name="Chevron 75"/>
          <p:cNvSpPr>
            <a:spLocks noChangeArrowheads="1"/>
          </p:cNvSpPr>
          <p:nvPr>
            <p:custDataLst>
              <p:tags r:id="rId3"/>
            </p:custDataLst>
          </p:nvPr>
        </p:nvSpPr>
        <p:spPr bwMode="auto">
          <a:xfrm>
            <a:off x="2813570"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4" name="TextBox 59">
            <a:hlinkClick r:id="rId9" action="ppaction://hlinksldjump"/>
          </p:cNvPr>
          <p:cNvSpPr txBox="1">
            <a:spLocks noChangeArrowheads="1"/>
          </p:cNvSpPr>
          <p:nvPr/>
        </p:nvSpPr>
        <p:spPr bwMode="auto">
          <a:xfrm>
            <a:off x="5105724" y="1801253"/>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88" name="Rectangle 77"/>
          <p:cNvSpPr>
            <a:spLocks noChangeArrowheads="1"/>
          </p:cNvSpPr>
          <p:nvPr/>
        </p:nvSpPr>
        <p:spPr bwMode="auto">
          <a:xfrm>
            <a:off x="1139904" y="30037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0" action="ppaction://hlinksldjump"/>
              </a:rPr>
              <a:t>Click here</a:t>
            </a:r>
            <a:r>
              <a:rPr lang="en-US" sz="900" dirty="0">
                <a:solidFill>
                  <a:schemeClr val="bg1"/>
                </a:solidFill>
              </a:rPr>
              <a:t> to display process variants</a:t>
            </a:r>
          </a:p>
        </p:txBody>
      </p:sp>
      <p:sp>
        <p:nvSpPr>
          <p:cNvPr id="89" name="Oval 88">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1" action="ppaction://hlinksldjump" tooltip="The manager approves the proposed payments in an additional step if this has been defined in configuration."/>
          </p:cNvPr>
          <p:cNvSpPr>
            <a:spLocks noChangeAspect="1"/>
          </p:cNvSpPr>
          <p:nvPr/>
        </p:nvSpPr>
        <p:spPr bwMode="gray">
          <a:xfrm>
            <a:off x="259579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2" action="ppaction://hlinksldjump" tooltip="Click here for more information"/>
          </p:cNvPr>
          <p:cNvSpPr>
            <a:spLocks noChangeAspect="1"/>
          </p:cNvSpPr>
          <p:nvPr/>
        </p:nvSpPr>
        <p:spPr bwMode="gray">
          <a:xfrm>
            <a:off x="338358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4" action="ppaction://hlinksldjump"/>
          </p:cNvPr>
          <p:cNvSpPr>
            <a:spLocks noChangeArrowheads="1"/>
          </p:cNvSpPr>
          <p:nvPr/>
        </p:nvSpPr>
        <p:spPr bwMode="auto">
          <a:xfrm>
            <a:off x="336083" y="210760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1" name="Freeform 69"/>
          <p:cNvSpPr>
            <a:spLocks noChangeArrowheads="1"/>
          </p:cNvSpPr>
          <p:nvPr/>
        </p:nvSpPr>
        <p:spPr bwMode="auto">
          <a:xfrm>
            <a:off x="999251" y="28476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Chevron 123">
            <a:hlinkClick r:id="rId15" action="ppaction://hlinksldjump"/>
          </p:cNvPr>
          <p:cNvSpPr>
            <a:spLocks noChangeArrowheads="1"/>
          </p:cNvSpPr>
          <p:nvPr/>
        </p:nvSpPr>
        <p:spPr bwMode="auto">
          <a:xfrm>
            <a:off x="5389281"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Fixed Assets</a:t>
            </a:r>
          </a:p>
        </p:txBody>
      </p:sp>
      <p:sp>
        <p:nvSpPr>
          <p:cNvPr id="65" name="Freeform 69"/>
          <p:cNvSpPr>
            <a:spLocks noChangeArrowheads="1"/>
          </p:cNvSpPr>
          <p:nvPr/>
        </p:nvSpPr>
        <p:spPr bwMode="auto">
          <a:xfrm>
            <a:off x="6055118"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Chevron 123">
            <a:hlinkClick r:id="rId16" action="ppaction://hlinksldjump"/>
          </p:cNvPr>
          <p:cNvSpPr>
            <a:spLocks noChangeArrowheads="1"/>
          </p:cNvSpPr>
          <p:nvPr/>
        </p:nvSpPr>
        <p:spPr bwMode="auto">
          <a:xfrm>
            <a:off x="6233022" y="116640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Retiring</a:t>
            </a:r>
            <a:br>
              <a:rPr lang="en-US" sz="800" dirty="0">
                <a:solidFill>
                  <a:srgbClr val="404040"/>
                </a:solidFill>
              </a:rPr>
            </a:br>
            <a:r>
              <a:rPr lang="en-US" sz="800" dirty="0">
                <a:solidFill>
                  <a:srgbClr val="404040"/>
                </a:solidFill>
              </a:rPr>
              <a:t>Fixed Assets</a:t>
            </a:r>
          </a:p>
        </p:txBody>
      </p:sp>
      <p:sp>
        <p:nvSpPr>
          <p:cNvPr id="68" name="Freeform 69"/>
          <p:cNvSpPr>
            <a:spLocks noChangeArrowheads="1"/>
          </p:cNvSpPr>
          <p:nvPr/>
        </p:nvSpPr>
        <p:spPr bwMode="auto">
          <a:xfrm>
            <a:off x="6898859" y="19133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Chevron 123">
            <a:hlinkClick r:id="rId17" action="ppaction://hlinksldjump"/>
          </p:cNvPr>
          <p:cNvSpPr>
            <a:spLocks noChangeArrowheads="1"/>
          </p:cNvSpPr>
          <p:nvPr/>
        </p:nvSpPr>
        <p:spPr bwMode="auto">
          <a:xfrm>
            <a:off x="322352" y="116640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Acquiring Fixed Assets Manually</a:t>
            </a:r>
          </a:p>
        </p:txBody>
      </p:sp>
      <p:sp>
        <p:nvSpPr>
          <p:cNvPr id="70" name="Freeform 69"/>
          <p:cNvSpPr>
            <a:spLocks noChangeArrowheads="1"/>
          </p:cNvSpPr>
          <p:nvPr/>
        </p:nvSpPr>
        <p:spPr bwMode="auto">
          <a:xfrm>
            <a:off x="988189" y="19133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123">
            <a:hlinkClick r:id="rId18" action="ppaction://hlinksldjump"/>
          </p:cNvPr>
          <p:cNvSpPr>
            <a:spLocks noChangeArrowheads="1"/>
          </p:cNvSpPr>
          <p:nvPr/>
        </p:nvSpPr>
        <p:spPr bwMode="auto">
          <a:xfrm>
            <a:off x="6233022" y="210182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a:t>
            </a:r>
          </a:p>
        </p:txBody>
      </p:sp>
      <p:sp>
        <p:nvSpPr>
          <p:cNvPr id="74" name="Freeform 69"/>
          <p:cNvSpPr>
            <a:spLocks noChangeArrowheads="1"/>
          </p:cNvSpPr>
          <p:nvPr/>
        </p:nvSpPr>
        <p:spPr bwMode="auto">
          <a:xfrm>
            <a:off x="6898859" y="28487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Chevron 123">
            <a:hlinkClick r:id="rId19" action="ppaction://hlinksldjump"/>
          </p:cNvPr>
          <p:cNvSpPr>
            <a:spLocks noChangeArrowheads="1"/>
          </p:cNvSpPr>
          <p:nvPr/>
        </p:nvSpPr>
        <p:spPr bwMode="auto">
          <a:xfrm>
            <a:off x="6270692" y="303724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Transferring Individual Materials </a:t>
            </a:r>
          </a:p>
        </p:txBody>
      </p:sp>
      <p:sp>
        <p:nvSpPr>
          <p:cNvPr id="79" name="Freeform 69"/>
          <p:cNvSpPr>
            <a:spLocks noChangeArrowheads="1"/>
          </p:cNvSpPr>
          <p:nvPr/>
        </p:nvSpPr>
        <p:spPr bwMode="auto">
          <a:xfrm>
            <a:off x="6927004" y="37837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123">
            <a:hlinkClick r:id="rId20" action="ppaction://hlinksldjump"/>
          </p:cNvPr>
          <p:cNvSpPr>
            <a:spLocks noChangeArrowheads="1"/>
          </p:cNvSpPr>
          <p:nvPr/>
        </p:nvSpPr>
        <p:spPr bwMode="auto">
          <a:xfrm>
            <a:off x="7067713" y="210281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Freeform 69"/>
          <p:cNvSpPr>
            <a:spLocks noChangeArrowheads="1"/>
          </p:cNvSpPr>
          <p:nvPr/>
        </p:nvSpPr>
        <p:spPr bwMode="auto">
          <a:xfrm>
            <a:off x="7733550" y="2849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Chevron 86"/>
          <p:cNvSpPr>
            <a:spLocks noChangeArrowheads="1"/>
          </p:cNvSpPr>
          <p:nvPr>
            <p:custDataLst>
              <p:tags r:id="rId4"/>
            </p:custDataLst>
          </p:nvPr>
        </p:nvSpPr>
        <p:spPr bwMode="auto">
          <a:xfrm>
            <a:off x="3596090" y="216677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2" name="Oval 91">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7600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Chevron 107"/>
          <p:cNvSpPr>
            <a:spLocks noChangeArrowheads="1"/>
          </p:cNvSpPr>
          <p:nvPr>
            <p:custDataLst>
              <p:tags r:id="rId5"/>
            </p:custDataLst>
          </p:nvPr>
        </p:nvSpPr>
        <p:spPr bwMode="auto">
          <a:xfrm>
            <a:off x="4382955" y="21623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9" name="Oval 108">
            <a:hlinkClick r:id="rId21" action="ppaction://hlinksldjump" tooltip="Click here for more information"/>
          </p:cNvPr>
          <p:cNvSpPr>
            <a:spLocks noChangeAspect="1"/>
          </p:cNvSpPr>
          <p:nvPr/>
        </p:nvSpPr>
        <p:spPr bwMode="gray">
          <a:xfrm>
            <a:off x="4952969" y="27555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0" name="Rectangle 78">
            <a:hlinkClick r:id="rId17"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66"/>
          <p:cNvSpPr txBox="1">
            <a:spLocks noChangeArrowheads="1"/>
          </p:cNvSpPr>
          <p:nvPr/>
        </p:nvSpPr>
        <p:spPr bwMode="auto">
          <a:xfrm>
            <a:off x="1735138" y="4406900"/>
            <a:ext cx="4960937" cy="2310889"/>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If payments are initiated internally, they can be made manually, 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a:spcBef>
                <a:spcPts val="500"/>
              </a:spcBef>
              <a:spcAft>
                <a:spcPts val="500"/>
              </a:spcAft>
            </a:pPr>
            <a:br>
              <a:rPr lang="en-US" sz="900" dirty="0">
                <a:solidFill>
                  <a:srgbClr val="000000"/>
                </a:solidFill>
              </a:rPr>
            </a:br>
            <a:br>
              <a:rPr lang="en-US" sz="900" dirty="0">
                <a:solidFill>
                  <a:srgbClr val="000000"/>
                </a:solidFill>
              </a:rPr>
            </a:br>
            <a:endParaRPr lang="en-US" sz="900" dirty="0">
              <a:solidFill>
                <a:srgbClr val="000000"/>
              </a:solidFill>
            </a:endParaRPr>
          </a:p>
        </p:txBody>
      </p:sp>
      <p:sp>
        <p:nvSpPr>
          <p:cNvPr id="112" name="Chevron 101"/>
          <p:cNvSpPr>
            <a:spLocks noChangeArrowheads="1"/>
          </p:cNvSpPr>
          <p:nvPr/>
        </p:nvSpPr>
        <p:spPr bwMode="auto">
          <a:xfrm>
            <a:off x="7580313" y="4560271"/>
            <a:ext cx="1516062" cy="444500"/>
          </a:xfrm>
          <a:prstGeom prst="chevron">
            <a:avLst>
              <a:gd name="adj" fmla="val 6442"/>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a:p>
            <a:pPr>
              <a:buClr>
                <a:schemeClr val="accent1"/>
              </a:buClr>
              <a:buSzPct val="80000"/>
              <a:buFont typeface="Wingdings" pitchFamily="2" charset="2"/>
              <a:buNone/>
            </a:pPr>
            <a:endParaRPr lang="en-US" sz="800" dirty="0">
              <a:solidFill>
                <a:srgbClr val="404040"/>
              </a:solidFill>
            </a:endParaRPr>
          </a:p>
        </p:txBody>
      </p:sp>
      <p:grpSp>
        <p:nvGrpSpPr>
          <p:cNvPr id="3" name="Group 2"/>
          <p:cNvGrpSpPr/>
          <p:nvPr/>
        </p:nvGrpSpPr>
        <p:grpSpPr>
          <a:xfrm>
            <a:off x="6902450" y="4457700"/>
            <a:ext cx="407988" cy="407988"/>
            <a:chOff x="6902450" y="4457700"/>
            <a:chExt cx="407988" cy="407988"/>
          </a:xfrm>
        </p:grpSpPr>
        <p:pic>
          <p:nvPicPr>
            <p:cNvPr id="114" name="Picture 98" descr="49"/>
            <p:cNvPicPr>
              <a:picLocks noChangeAspect="1" noChangeArrowheads="1"/>
            </p:cNvPicPr>
            <p:nvPr/>
          </p:nvPicPr>
          <p:blipFill>
            <a:blip r:embed="rId22" cstate="print"/>
            <a:srcRect/>
            <a:stretch>
              <a:fillRect/>
            </a:stretch>
          </p:blipFill>
          <p:spPr bwMode="auto">
            <a:xfrm>
              <a:off x="6911975" y="4467225"/>
              <a:ext cx="384175" cy="384175"/>
            </a:xfrm>
            <a:prstGeom prst="rect">
              <a:avLst/>
            </a:prstGeom>
            <a:noFill/>
            <a:ln w="9525">
              <a:noFill/>
              <a:miter lim="800000"/>
              <a:headEnd/>
              <a:tailEnd/>
            </a:ln>
          </p:spPr>
        </p:pic>
        <p:sp>
          <p:nvSpPr>
            <p:cNvPr id="115" name="AutoShape 99"/>
            <p:cNvSpPr>
              <a:spLocks noChangeArrowheads="1"/>
            </p:cNvSpPr>
            <p:nvPr/>
          </p:nvSpPr>
          <p:spPr bwMode="auto">
            <a:xfrm>
              <a:off x="6902450" y="44577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16" name="Chevron 102"/>
          <p:cNvSpPr>
            <a:spLocks noChangeArrowheads="1"/>
          </p:cNvSpPr>
          <p:nvPr/>
        </p:nvSpPr>
        <p:spPr bwMode="auto">
          <a:xfrm>
            <a:off x="7627938" y="508539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62" name="Freeform 69"/>
          <p:cNvSpPr>
            <a:spLocks noChangeArrowheads="1"/>
          </p:cNvSpPr>
          <p:nvPr/>
        </p:nvSpPr>
        <p:spPr bwMode="auto">
          <a:xfrm>
            <a:off x="5167217" y="31094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Text Box 129"/>
          <p:cNvSpPr txBox="1">
            <a:spLocks noChangeArrowheads="1"/>
          </p:cNvSpPr>
          <p:nvPr/>
        </p:nvSpPr>
        <p:spPr bwMode="auto">
          <a:xfrm>
            <a:off x="27014" y="260908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5" name="Picture 104"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106" name="Picture 105"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107"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8"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1"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8" name="Picture 7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1"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2619010109"/>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1_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5214</Words>
  <Application>Microsoft Office PowerPoint</Application>
  <PresentationFormat>On-screen Show (4:3)</PresentationFormat>
  <Paragraphs>993</Paragraphs>
  <Slides>25</Slides>
  <Notes>25</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SimSun</vt:lpstr>
      <vt:lpstr>Arial Unicode MS</vt:lpstr>
      <vt:lpstr>BentonSans Regular</vt:lpstr>
      <vt:lpstr>BentonSans Light</vt:lpstr>
      <vt:lpstr>Arial</vt:lpstr>
      <vt:lpstr>Symbol</vt:lpstr>
      <vt:lpstr>BrowalliaUPC</vt:lpstr>
      <vt:lpstr>MS PGothic</vt:lpstr>
      <vt:lpstr>wingdings</vt:lpstr>
      <vt:lpstr>BentonSans Book</vt:lpstr>
      <vt:lpstr>Aparajita</vt:lpstr>
      <vt:lpstr>BentonSans Bold</vt:lpstr>
      <vt:lpstr>Courier New</vt:lpstr>
      <vt:lpstr>wingdings</vt:lpstr>
      <vt:lpstr>1_SAP_2011_v1.0</vt:lpstr>
      <vt:lpstr>Fixed Asset Management Scenario Overview</vt:lpstr>
      <vt:lpstr>Fixed Asset Management Scenario Overview</vt:lpstr>
      <vt:lpstr>Fixed Asset Management Process Details: Processing Purchase Orders</vt:lpstr>
      <vt:lpstr>Fixed Asset Management Process Details: Confirming Goods and Services Receipts</vt:lpstr>
      <vt:lpstr>Fixed Asset Management Process Details: Returning Goods</vt:lpstr>
      <vt:lpstr>Fixed Asset Management Process Details: Processing Supplier Invoices</vt:lpstr>
      <vt:lpstr>Fixed Asset Management Process Details: Acquiring Fixed Assets Manually</vt:lpstr>
      <vt:lpstr>Fixed Asset Management Process Details: Acquiring Fixed Assets Manually</vt:lpstr>
      <vt:lpstr>Fixed Asset Management Process Details: Processing Payables and Payments</vt:lpstr>
      <vt:lpstr>Fixed Asset Management Process Details: Processing Payables and Payments</vt:lpstr>
      <vt:lpstr>Fixed Asset Management Process Details: Processing Payables and Payments</vt:lpstr>
      <vt:lpstr>Fixed Asset Management Process Details: Processing Payables and Payments</vt:lpstr>
      <vt:lpstr>Fixed Asset Management Process Details: Valuating Fixed Assets</vt:lpstr>
      <vt:lpstr>Fixed Asset Management Process Details: Valuating Fixed Assets</vt:lpstr>
      <vt:lpstr>Fixed Asset Management Process Details: Creating Customer Invoices Manually</vt:lpstr>
      <vt:lpstr>Fixed Asset Management Process Details: Transferring Individual Materials</vt:lpstr>
      <vt:lpstr>Fixed Asset Management Process Details: Transferring Individual Materials</vt:lpstr>
      <vt:lpstr>Fixed Asset Management Process Details: Retiring Fixed Assets Completely</vt:lpstr>
      <vt:lpstr>Fixed Asset Management Process Details: Retiring Fixed Assets Completely</vt:lpstr>
      <vt:lpstr>Fixed Asset Management Process Details: Processing Receivables and Payments</vt:lpstr>
      <vt:lpstr>Fixed Asset Management Process Details: Processing Receivables and Payments</vt:lpstr>
      <vt:lpstr>Fixed Asset Management Process Details: Processing Receivables and Payments</vt:lpstr>
      <vt:lpstr>Fixed Asset Management   Business Value</vt:lpstr>
      <vt:lpstr>Fixed Asset Management Scenario Flow:</vt:lpstr>
      <vt:lpstr>Fixed Asset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280</cp:revision>
  <dcterms:created xsi:type="dcterms:W3CDTF">2011-09-27T15:12:20Z</dcterms:created>
  <dcterms:modified xsi:type="dcterms:W3CDTF">2018-09-04T15:25:02Z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