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1" r:id="rId1"/>
  </p:sldMasterIdLst>
  <p:notesMasterIdLst>
    <p:notesMasterId r:id="rId9"/>
  </p:notesMasterIdLst>
  <p:handoutMasterIdLst>
    <p:handoutMasterId r:id="rId10"/>
  </p:handoutMasterIdLst>
  <p:sldIdLst>
    <p:sldId id="342" r:id="rId2"/>
    <p:sldId id="359" r:id="rId3"/>
    <p:sldId id="349" r:id="rId4"/>
    <p:sldId id="360" r:id="rId5"/>
    <p:sldId id="353" r:id="rId6"/>
    <p:sldId id="348" r:id="rId7"/>
    <p:sldId id="362" r:id="rId8"/>
  </p:sldIdLst>
  <p:sldSz cx="9144000" cy="6858000" type="screen4x3"/>
  <p:notesSz cx="6858000" cy="9144000"/>
  <p:embeddedFontLst>
    <p:embeddedFont>
      <p:font typeface="BentonSans Book" panose="02000503000000020004" pitchFamily="2" charset="0"/>
      <p:regular r:id="rId11"/>
    </p:embeddedFont>
    <p:embeddedFont>
      <p:font typeface="BrowalliaUPC" panose="020B0604020202020204" pitchFamily="34" charset="-34"/>
      <p:regular r:id="rId12"/>
      <p:bold r:id="rId13"/>
      <p:italic r:id="rId14"/>
      <p:boldItalic r:id="rId15"/>
    </p:embeddedFont>
    <p:embeddedFont>
      <p:font typeface="MS PGothic" panose="020B0600070205080204" pitchFamily="34" charset="-128"/>
      <p:regular r:id="rId16"/>
    </p:embeddedFont>
    <p:embeddedFont>
      <p:font typeface="Arial Black" panose="020B0A04020102020204" pitchFamily="34" charset="0"/>
      <p:bold r:id="rId17"/>
    </p:embeddedFont>
    <p:embeddedFont>
      <p:font typeface="BentonSans Light" panose="02000503000000020004" pitchFamily="2" charset="0"/>
      <p:regular r:id="rId18"/>
    </p:embeddedFont>
    <p:embeddedFont>
      <p:font typeface="Aparajita" panose="02020603050405020304" pitchFamily="18" charset="0"/>
      <p:regular r:id="rId19"/>
      <p:bold r:id="rId20"/>
      <p:italic r:id="rId21"/>
      <p:boldItalic r:id="rId22"/>
    </p:embeddedFont>
    <p:embeddedFont>
      <p:font typeface="SimSun" panose="02010600030101010101" pitchFamily="2" charset="-122"/>
      <p:regular r:id="rId23"/>
    </p:embeddedFont>
    <p:embeddedFont>
      <p:font typeface="BentonSans Bold" panose="02000803000000020004" pitchFamily="2" charset="0"/>
      <p:bold r:id="rId24"/>
    </p:embeddedFont>
    <p:embeddedFont>
      <p:font typeface="Arial Unicode MS" panose="020B0604020202020204" pitchFamily="34" charset="-128"/>
      <p:regular r:id="rId25"/>
    </p:embeddedFont>
    <p:embeddedFont>
      <p:font typeface="BentonSans Regular" panose="02000503000000020004" pitchFamily="2" charset="0"/>
      <p:regular r:id="rId26"/>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325">
          <p15:clr>
            <a:srgbClr val="A4A3A4"/>
          </p15:clr>
        </p15:guide>
        <p15:guide id="4" orient="horz" pos="140">
          <p15:clr>
            <a:srgbClr val="A4A3A4"/>
          </p15:clr>
        </p15:guide>
        <p15:guide id="5" orient="horz" pos="3221">
          <p15:clr>
            <a:srgbClr val="A4A3A4"/>
          </p15:clr>
        </p15:guide>
        <p15:guide id="6" orient="horz" pos="2648">
          <p15:clr>
            <a:srgbClr val="A4A3A4"/>
          </p15:clr>
        </p15:guide>
        <p15:guide id="7" orient="horz" pos="1889">
          <p15:clr>
            <a:srgbClr val="A4A3A4"/>
          </p15:clr>
        </p15:guide>
        <p15:guide id="8" pos="5556">
          <p15:clr>
            <a:srgbClr val="A4A3A4"/>
          </p15:clr>
        </p15:guide>
        <p15:guide id="9" pos="206">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84" autoAdjust="0"/>
    <p:restoredTop sz="94645" autoAdjust="0"/>
  </p:normalViewPr>
  <p:slideViewPr>
    <p:cSldViewPr snapToGrid="0" showGuides="1">
      <p:cViewPr varScale="1">
        <p:scale>
          <a:sx n="86" d="100"/>
          <a:sy n="86" d="100"/>
        </p:scale>
        <p:origin x="1651" y="72"/>
      </p:cViewPr>
      <p:guideLst>
        <p:guide orient="horz" pos="4117"/>
        <p:guide orient="horz" pos="190"/>
        <p:guide orient="horz" pos="1325"/>
        <p:guide orient="horz" pos="140"/>
        <p:guide orient="horz" pos="3221"/>
        <p:guide orient="horz" pos="2648"/>
        <p:guide orient="horz" pos="1889"/>
        <p:guide pos="5556"/>
        <p:guide pos="206"/>
        <p:guide pos="350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viewProps" Target="viewProps.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169965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685053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483768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996157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3876795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72671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445506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814833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6174691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4074332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extLst>
      <p:ext uri="{BB962C8B-B14F-4D97-AF65-F5344CB8AC3E}">
        <p14:creationId xmlns:p14="http://schemas.microsoft.com/office/powerpoint/2010/main" val="2967235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90819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857686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582387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2032480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3972256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13441309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extLst>
      <p:ext uri="{BB962C8B-B14F-4D97-AF65-F5344CB8AC3E}">
        <p14:creationId xmlns:p14="http://schemas.microsoft.com/office/powerpoint/2010/main" val="3019465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22265822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8013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5490668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extLst>
      <p:ext uri="{BB962C8B-B14F-4D97-AF65-F5344CB8AC3E}">
        <p14:creationId xmlns:p14="http://schemas.microsoft.com/office/powerpoint/2010/main" val="29967446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extLst>
      <p:ext uri="{BB962C8B-B14F-4D97-AF65-F5344CB8AC3E}">
        <p14:creationId xmlns:p14="http://schemas.microsoft.com/office/powerpoint/2010/main" val="16260721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41986027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4071171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3551175095"/>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2026096370"/>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extLst>
      <p:ext uri="{BB962C8B-B14F-4D97-AF65-F5344CB8AC3E}">
        <p14:creationId xmlns:p14="http://schemas.microsoft.com/office/powerpoint/2010/main" val="1875513295"/>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extLst>
      <p:ext uri="{BB962C8B-B14F-4D97-AF65-F5344CB8AC3E}">
        <p14:creationId xmlns:p14="http://schemas.microsoft.com/office/powerpoint/2010/main" val="60173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4183818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560474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06" r:id="rId22"/>
    <p:sldLayoutId id="2147483707" r:id="rId23"/>
    <p:sldLayoutId id="2147483709" r:id="rId24"/>
    <p:sldLayoutId id="2147483708" r:id="rId25"/>
    <p:sldLayoutId id="2147483704" r:id="rId26"/>
    <p:sldLayoutId id="2147483689" r:id="rId27"/>
    <p:sldLayoutId id="2147483702" r:id="rId28"/>
    <p:sldLayoutId id="2147483684" r:id="rId29"/>
    <p:sldLayoutId id="2147483665" r:id="rId30"/>
    <p:sldLayoutId id="2147483683" r:id="rId31"/>
    <p:sldLayoutId id="2147483687" r:id="rId32"/>
    <p:sldLayoutId id="2147483710" r:id="rId33"/>
    <p:sldLayoutId id="2147483688" r:id="rId34"/>
    <p:sldLayoutId id="2147483703" r:id="rId35"/>
    <p:sldLayoutId id="2147483685" r:id="rId36"/>
    <p:sldLayoutId id="2147483692" r:id="rId37"/>
    <p:sldLayoutId id="2147483674" r:id="rId38"/>
    <p:sldLayoutId id="2147483705" r:id="rId39"/>
  </p:sldLayoutIdLst>
  <p:hf hdr="0" ftr="0" dt="0"/>
  <p:txStyles>
    <p:titleStyle>
      <a:lvl1pPr algn="l" defTabSz="914400" rtl="0" eaLnBrk="1" latinLnBrk="0" hangingPunct="1">
        <a:spcBef>
          <a:spcPct val="0"/>
        </a:spcBef>
        <a:buNone/>
        <a:defRPr sz="2400" b="0" i="0" kern="1200">
          <a:solidFill>
            <a:schemeClr val="accent2"/>
          </a:solidFill>
          <a:latin typeface="BentonSans Light" pitchFamily="2" charset="0"/>
          <a:ea typeface="+mj-ea"/>
          <a:cs typeface="BentonSans Light" pitchFamily="2" charset="0"/>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5.xml"/><Relationship Id="rId3" Type="http://schemas.openxmlformats.org/officeDocument/2006/relationships/notesSlide" Target="../notesSlides/notesSlide1.xml"/><Relationship Id="rId7" Type="http://schemas.openxmlformats.org/officeDocument/2006/relationships/image" Target="../media/image4.png"/><Relationship Id="rId12" Type="http://schemas.openxmlformats.org/officeDocument/2006/relationships/slide" Target="slide6.xml"/><Relationship Id="rId2" Type="http://schemas.openxmlformats.org/officeDocument/2006/relationships/slideLayout" Target="../slideLayouts/slideLayout10.xml"/><Relationship Id="rId1" Type="http://schemas.openxmlformats.org/officeDocument/2006/relationships/tags" Target="../tags/tag1.xml"/><Relationship Id="rId6" Type="http://schemas.openxmlformats.org/officeDocument/2006/relationships/slide" Target="slide2.xml"/><Relationship Id="rId11" Type="http://schemas.openxmlformats.org/officeDocument/2006/relationships/image" Target="../media/image8.png"/><Relationship Id="rId5" Type="http://schemas.openxmlformats.org/officeDocument/2006/relationships/slide" Target="slide3.xml"/><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6.png"/><Relationship Id="rId14" Type="http://schemas.openxmlformats.org/officeDocument/2006/relationships/slide" Target="slide7.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7.png"/><Relationship Id="rId18" Type="http://schemas.openxmlformats.org/officeDocument/2006/relationships/image" Target="../media/image10.png"/><Relationship Id="rId3" Type="http://schemas.openxmlformats.org/officeDocument/2006/relationships/slideLayout" Target="../slideLayouts/slideLayout10.xml"/><Relationship Id="rId7" Type="http://schemas.openxmlformats.org/officeDocument/2006/relationships/image" Target="../media/image4.png"/><Relationship Id="rId12" Type="http://schemas.openxmlformats.org/officeDocument/2006/relationships/slide" Target="slide3.xml"/><Relationship Id="rId17" Type="http://schemas.openxmlformats.org/officeDocument/2006/relationships/image" Target="../media/image6.png"/><Relationship Id="rId2" Type="http://schemas.openxmlformats.org/officeDocument/2006/relationships/tags" Target="../tags/tag3.xml"/><Relationship Id="rId16" Type="http://schemas.openxmlformats.org/officeDocument/2006/relationships/slide" Target="slide7.xml"/><Relationship Id="rId1" Type="http://schemas.openxmlformats.org/officeDocument/2006/relationships/tags" Target="../tags/tag2.xml"/><Relationship Id="rId6" Type="http://schemas.openxmlformats.org/officeDocument/2006/relationships/slide" Target="slide2.xml"/><Relationship Id="rId11" Type="http://schemas.openxmlformats.org/officeDocument/2006/relationships/slide" Target="slide1.xml"/><Relationship Id="rId5" Type="http://schemas.openxmlformats.org/officeDocument/2006/relationships/image" Target="../media/image3.png"/><Relationship Id="rId15" Type="http://schemas.openxmlformats.org/officeDocument/2006/relationships/slide" Target="slide6.xml"/><Relationship Id="rId10" Type="http://schemas.openxmlformats.org/officeDocument/2006/relationships/image" Target="../media/image9.png"/><Relationship Id="rId19" Type="http://schemas.openxmlformats.org/officeDocument/2006/relationships/image" Target="../media/image11.png"/><Relationship Id="rId4" Type="http://schemas.openxmlformats.org/officeDocument/2006/relationships/notesSlide" Target="../notesSlides/notesSlide2.xml"/><Relationship Id="rId9" Type="http://schemas.openxmlformats.org/officeDocument/2006/relationships/slide" Target="slide5.xml"/><Relationship Id="rId1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4.xml"/><Relationship Id="rId18" Type="http://schemas.openxmlformats.org/officeDocument/2006/relationships/slide" Target="slide7.xml"/><Relationship Id="rId3" Type="http://schemas.openxmlformats.org/officeDocument/2006/relationships/tags" Target="../tags/tag6.xml"/><Relationship Id="rId7" Type="http://schemas.openxmlformats.org/officeDocument/2006/relationships/notesSlide" Target="../notesSlides/notesSlide3.xml"/><Relationship Id="rId12" Type="http://schemas.openxmlformats.org/officeDocument/2006/relationships/slide" Target="slide1.xml"/><Relationship Id="rId17" Type="http://schemas.openxmlformats.org/officeDocument/2006/relationships/slide" Target="slide5.xml"/><Relationship Id="rId2" Type="http://schemas.openxmlformats.org/officeDocument/2006/relationships/tags" Target="../tags/tag5.xml"/><Relationship Id="rId16" Type="http://schemas.openxmlformats.org/officeDocument/2006/relationships/slide" Target="slide6.xml"/><Relationship Id="rId20" Type="http://schemas.openxmlformats.org/officeDocument/2006/relationships/image" Target="../media/image12.png"/><Relationship Id="rId1" Type="http://schemas.openxmlformats.org/officeDocument/2006/relationships/tags" Target="../tags/tag4.xml"/><Relationship Id="rId6" Type="http://schemas.openxmlformats.org/officeDocument/2006/relationships/slideLayout" Target="../slideLayouts/slideLayout10.xml"/><Relationship Id="rId11" Type="http://schemas.openxmlformats.org/officeDocument/2006/relationships/slide" Target="slide3.xml"/><Relationship Id="rId5" Type="http://schemas.openxmlformats.org/officeDocument/2006/relationships/tags" Target="../tags/tag8.xml"/><Relationship Id="rId15" Type="http://schemas.openxmlformats.org/officeDocument/2006/relationships/image" Target="../media/image8.png"/><Relationship Id="rId10" Type="http://schemas.openxmlformats.org/officeDocument/2006/relationships/image" Target="../media/image5.png"/><Relationship Id="rId19" Type="http://schemas.openxmlformats.org/officeDocument/2006/relationships/image" Target="../media/image6.png"/><Relationship Id="rId4" Type="http://schemas.openxmlformats.org/officeDocument/2006/relationships/tags" Target="../tags/tag7.xml"/><Relationship Id="rId9" Type="http://schemas.openxmlformats.org/officeDocument/2006/relationships/image" Target="../media/image4.png"/><Relationship Id="rId1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7.png"/><Relationship Id="rId18" Type="http://schemas.openxmlformats.org/officeDocument/2006/relationships/image" Target="../media/image6.png"/><Relationship Id="rId3" Type="http://schemas.openxmlformats.org/officeDocument/2006/relationships/tags" Target="../tags/tag11.xml"/><Relationship Id="rId7" Type="http://schemas.openxmlformats.org/officeDocument/2006/relationships/notesSlide" Target="../notesSlides/notesSlide4.xml"/><Relationship Id="rId12" Type="http://schemas.openxmlformats.org/officeDocument/2006/relationships/slide" Target="slide3.xml"/><Relationship Id="rId17" Type="http://schemas.openxmlformats.org/officeDocument/2006/relationships/slide" Target="slide7.xml"/><Relationship Id="rId2" Type="http://schemas.openxmlformats.org/officeDocument/2006/relationships/tags" Target="../tags/tag10.xml"/><Relationship Id="rId16" Type="http://schemas.openxmlformats.org/officeDocument/2006/relationships/slide" Target="slide5.xml"/><Relationship Id="rId20" Type="http://schemas.openxmlformats.org/officeDocument/2006/relationships/slide" Target="slide1.xml"/><Relationship Id="rId1" Type="http://schemas.openxmlformats.org/officeDocument/2006/relationships/tags" Target="../tags/tag9.xml"/><Relationship Id="rId6" Type="http://schemas.openxmlformats.org/officeDocument/2006/relationships/slideLayout" Target="../slideLayouts/slideLayout10.xml"/><Relationship Id="rId11" Type="http://schemas.openxmlformats.org/officeDocument/2006/relationships/slide" Target="slide4.xml"/><Relationship Id="rId5" Type="http://schemas.openxmlformats.org/officeDocument/2006/relationships/tags" Target="../tags/tag13.xml"/><Relationship Id="rId15" Type="http://schemas.openxmlformats.org/officeDocument/2006/relationships/slide" Target="slide6.xml"/><Relationship Id="rId10" Type="http://schemas.openxmlformats.org/officeDocument/2006/relationships/image" Target="../media/image12.png"/><Relationship Id="rId19" Type="http://schemas.openxmlformats.org/officeDocument/2006/relationships/image" Target="../media/image5.png"/><Relationship Id="rId4" Type="http://schemas.openxmlformats.org/officeDocument/2006/relationships/tags" Target="../tags/tag12.xml"/><Relationship Id="rId9" Type="http://schemas.openxmlformats.org/officeDocument/2006/relationships/image" Target="../media/image4.png"/><Relationship Id="rId1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tags" Target="../tags/tag26.xml"/><Relationship Id="rId18" Type="http://schemas.openxmlformats.org/officeDocument/2006/relationships/image" Target="../media/image14.png"/><Relationship Id="rId3" Type="http://schemas.openxmlformats.org/officeDocument/2006/relationships/tags" Target="../tags/tag16.xml"/><Relationship Id="rId21" Type="http://schemas.openxmlformats.org/officeDocument/2006/relationships/slide" Target="slide1.xml"/><Relationship Id="rId7" Type="http://schemas.openxmlformats.org/officeDocument/2006/relationships/tags" Target="../tags/tag20.xml"/><Relationship Id="rId12" Type="http://schemas.openxmlformats.org/officeDocument/2006/relationships/tags" Target="../tags/tag25.xml"/><Relationship Id="rId17" Type="http://schemas.openxmlformats.org/officeDocument/2006/relationships/image" Target="../media/image13.png"/><Relationship Id="rId2" Type="http://schemas.openxmlformats.org/officeDocument/2006/relationships/tags" Target="../tags/tag15.xml"/><Relationship Id="rId16" Type="http://schemas.openxmlformats.org/officeDocument/2006/relationships/notesSlide" Target="../notesSlides/notesSlide5.xml"/><Relationship Id="rId20" Type="http://schemas.openxmlformats.org/officeDocument/2006/relationships/slide" Target="slide6.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24" Type="http://schemas.openxmlformats.org/officeDocument/2006/relationships/image" Target="../media/image3.png"/><Relationship Id="rId5" Type="http://schemas.openxmlformats.org/officeDocument/2006/relationships/tags" Target="../tags/tag18.xml"/><Relationship Id="rId15" Type="http://schemas.openxmlformats.org/officeDocument/2006/relationships/slideLayout" Target="../slideLayouts/slideLayout10.xml"/><Relationship Id="rId23" Type="http://schemas.openxmlformats.org/officeDocument/2006/relationships/slide" Target="slide7.xml"/><Relationship Id="rId10" Type="http://schemas.openxmlformats.org/officeDocument/2006/relationships/tags" Target="../tags/tag23.xml"/><Relationship Id="rId19" Type="http://schemas.openxmlformats.org/officeDocument/2006/relationships/image" Target="../media/image8.png"/><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tags" Target="../tags/tag27.xml"/><Relationship Id="rId22"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slide" Target="slide5.xml"/><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slide" Target="slide3.xml"/><Relationship Id="rId10" Type="http://schemas.openxmlformats.org/officeDocument/2006/relationships/slide" Target="slide7.xml"/><Relationship Id="rId4" Type="http://schemas.openxmlformats.org/officeDocument/2006/relationships/image" Target="../media/image16.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1.xml"/><Relationship Id="rId18" Type="http://schemas.openxmlformats.org/officeDocument/2006/relationships/image" Target="../media/image22.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18.png"/><Relationship Id="rId12" Type="http://schemas.openxmlformats.org/officeDocument/2006/relationships/image" Target="../media/image7.png"/><Relationship Id="rId17" Type="http://schemas.openxmlformats.org/officeDocument/2006/relationships/image" Target="../media/image21.png"/><Relationship Id="rId2" Type="http://schemas.openxmlformats.org/officeDocument/2006/relationships/notesSlide" Target="../notesSlides/notesSlide7.xml"/><Relationship Id="rId16" Type="http://schemas.openxmlformats.org/officeDocument/2006/relationships/slide" Target="slide6.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4.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8.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0.png"/><Relationship Id="rId1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30" name="TextBox 2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Financial Closing</a:t>
            </a:r>
            <a:br>
              <a:rPr lang="en-US" dirty="0"/>
            </a:br>
            <a:r>
              <a:rPr lang="en-US" sz="2000" b="0" dirty="0"/>
              <a:t>Scenario Overview</a:t>
            </a:r>
          </a:p>
        </p:txBody>
      </p:sp>
      <p:sp>
        <p:nvSpPr>
          <p:cNvPr id="5" name="Chevron 123">
            <a:hlinkClick r:id="rId5"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Financial  Closing - Month-End</a:t>
            </a:r>
            <a:endParaRPr lang="en-US" sz="800" dirty="0">
              <a:solidFill>
                <a:srgbClr val="404040"/>
              </a:solidFill>
            </a:endParaRPr>
          </a:p>
        </p:txBody>
      </p:sp>
      <p:sp>
        <p:nvSpPr>
          <p:cNvPr id="20" name="Freeform 69"/>
          <p:cNvSpPr>
            <a:spLocks noChangeArrowheads="1"/>
          </p:cNvSpPr>
          <p:nvPr/>
        </p:nvSpPr>
        <p:spPr bwMode="auto">
          <a:xfrm>
            <a:off x="1002629" y="28474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33882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Financial Closing </a:t>
            </a:r>
            <a:r>
              <a:rPr lang="en-US" sz="900" dirty="0"/>
              <a:t>business scenario helps you to perform financial period-end closing activities to ensure correct financial statements, such as Balance Sheet, Income Statement, and Cash Flow Statement. Other closing activities are performed in the corresponding areas separately. The system generates a closing activity list according to the company‘s individual scope that can be adapted according to the requirements of month-end or year-end closing. </a:t>
            </a:r>
          </a:p>
          <a:p>
            <a:pPr>
              <a:buClr>
                <a:schemeClr val="accent1"/>
              </a:buClr>
              <a:buSzPct val="80000"/>
              <a:buFont typeface="Wingdings" pitchFamily="2" charset="2"/>
              <a:buNone/>
            </a:pPr>
            <a:r>
              <a:rPr lang="en-US" sz="900" dirty="0"/>
              <a:t>The accountant prepares closing by ensuring that all operational transactions are entered in the system, such as entering and paying invoices or performing physical inventory counts.</a:t>
            </a:r>
          </a:p>
          <a:p>
            <a:pPr>
              <a:buClr>
                <a:schemeClr val="accent1"/>
              </a:buClr>
              <a:buSzPct val="80000"/>
              <a:buFont typeface="Wingdings" pitchFamily="2" charset="2"/>
              <a:buNone/>
            </a:pPr>
            <a:r>
              <a:rPr lang="en-US" sz="900" dirty="0"/>
              <a:t>The Closing Cockpit supports the legal requirements and minimizes the risk of missing important steps or incorrect timing.</a:t>
            </a:r>
          </a:p>
          <a:p>
            <a:pPr>
              <a:buClr>
                <a:schemeClr val="accent1"/>
              </a:buClr>
              <a:buSzPct val="80000"/>
              <a:buFont typeface="Wingdings" pitchFamily="2" charset="2"/>
              <a:buNone/>
            </a:pPr>
            <a:r>
              <a:rPr lang="en-US" sz="900" dirty="0"/>
              <a:t>The accountant performs periodic valuation tasks, such as asset depreciation or foreign currency </a:t>
            </a:r>
            <a:r>
              <a:rPr lang="en-US" sz="900" dirty="0" err="1"/>
              <a:t>remeasurement</a:t>
            </a:r>
            <a:r>
              <a:rPr lang="en-US" sz="900" dirty="0"/>
              <a:t> and allocates costs and revenues to the correct periods. This ensures timely and compliant financial reporting and analysis.</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392363" y="62198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Accountant</a:t>
            </a:r>
          </a:p>
        </p:txBody>
      </p:sp>
      <p:pic>
        <p:nvPicPr>
          <p:cNvPr id="60" name="Picture 68"/>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bwMode="auto">
          <a:xfrm>
            <a:off x="1768475" y="6331597"/>
            <a:ext cx="517525" cy="507174"/>
          </a:xfrm>
          <a:prstGeom prst="rect">
            <a:avLst/>
          </a:prstGeom>
          <a:noFill/>
          <a:ln w="9525">
            <a:noFill/>
            <a:miter lim="800000"/>
            <a:headEnd/>
            <a:tailEnd/>
          </a:ln>
        </p:spPr>
      </p:pic>
      <p:sp>
        <p:nvSpPr>
          <p:cNvPr id="3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3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33" name="Picture 3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35" name="Picture 34"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36" name="Picture 35"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38"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39"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0"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3" name="Rectangle 57">
            <a:hlinkClick r:id="rId1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2" name="TextBox 5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Financial Closing</a:t>
            </a:r>
            <a:br>
              <a:rPr lang="en-US"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33882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Financial Closing </a:t>
            </a:r>
            <a:r>
              <a:rPr lang="en-US" sz="900" dirty="0"/>
              <a:t>business scenario helps you to perform financial period-end closing activities to ensure correct financial statements, such as Balance Sheet, Income Statement, and Cash Flow Statement. Other closing activities are performed in the corresponding areas separately. The system generates a closing activity list according to the company‘s individual scope that can be adapted according to the requirements of month-end or year-end closing. </a:t>
            </a:r>
          </a:p>
          <a:p>
            <a:pPr>
              <a:buClr>
                <a:schemeClr val="accent1"/>
              </a:buClr>
              <a:buSzPct val="80000"/>
              <a:buFont typeface="Wingdings" pitchFamily="2" charset="2"/>
              <a:buNone/>
            </a:pPr>
            <a:r>
              <a:rPr lang="en-US" sz="900" dirty="0"/>
              <a:t>The accountant prepares closing by ensuring that all operational transactions are entered in the system, such as entering and paying invoices or performing physical inventory counts.</a:t>
            </a:r>
          </a:p>
          <a:p>
            <a:pPr>
              <a:buClr>
                <a:schemeClr val="accent1"/>
              </a:buClr>
              <a:buSzPct val="80000"/>
              <a:buFont typeface="Wingdings" pitchFamily="2" charset="2"/>
              <a:buNone/>
            </a:pPr>
            <a:r>
              <a:rPr lang="en-US" sz="900" dirty="0"/>
              <a:t>The Closing Cockpit supports the legal requirements and minimizes the risk of missing important steps or incorrect timing.</a:t>
            </a:r>
          </a:p>
          <a:p>
            <a:pPr>
              <a:buClr>
                <a:schemeClr val="accent1"/>
              </a:buClr>
              <a:buSzPct val="80000"/>
              <a:buFont typeface="Wingdings" pitchFamily="2" charset="2"/>
              <a:buNone/>
            </a:pPr>
            <a:r>
              <a:rPr lang="en-US" sz="900" dirty="0"/>
              <a:t>The accountant performs periodic valuation tasks, such as asset depreciation or foreign currency </a:t>
            </a:r>
            <a:r>
              <a:rPr lang="en-US" sz="900" dirty="0" err="1"/>
              <a:t>remeasurement</a:t>
            </a:r>
            <a:r>
              <a:rPr lang="en-US" sz="900" dirty="0"/>
              <a:t> and allocates costs and revenues to the correct periods. This ensures timely and compliant financial reporting and analysis.</a:t>
            </a: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392363" y="62198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Accountant</a:t>
            </a:r>
          </a:p>
        </p:txBody>
      </p:sp>
      <p:pic>
        <p:nvPicPr>
          <p:cNvPr id="60" name="Picture 68"/>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bwMode="auto">
          <a:xfrm>
            <a:off x="1768475" y="6331597"/>
            <a:ext cx="517525" cy="507174"/>
          </a:xfrm>
          <a:prstGeom prst="rect">
            <a:avLst/>
          </a:prstGeom>
          <a:noFill/>
          <a:ln w="9525">
            <a:noFill/>
            <a:miter lim="800000"/>
            <a:headEnd/>
            <a:tailEnd/>
          </a:ln>
        </p:spPr>
      </p:pic>
      <p:sp>
        <p:nvSpPr>
          <p:cNvPr id="30"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31" name="Picture 52" descr="richard_stone_active.png">
            <a:hlinkClick r:id="rId9" action="ppaction://hlinksldjump" tooltip="Click here for a detailed role description"/>
          </p:cNvPr>
          <p:cNvPicPr>
            <a:picLocks noChangeAspect="1"/>
          </p:cNvPicPr>
          <p:nvPr>
            <p:custDataLst>
              <p:tags r:id="rId2"/>
            </p:custDataLst>
          </p:nvPr>
        </p:nvPicPr>
        <p:blipFill>
          <a:blip r:embed="rId10" cstate="print"/>
          <a:srcRect/>
          <a:stretch>
            <a:fillRect/>
          </a:stretch>
        </p:blipFill>
        <p:spPr bwMode="auto">
          <a:xfrm>
            <a:off x="7813675" y="6318250"/>
            <a:ext cx="411163" cy="411163"/>
          </a:xfrm>
          <a:prstGeom prst="rect">
            <a:avLst/>
          </a:prstGeom>
          <a:noFill/>
          <a:ln w="9525">
            <a:noFill/>
            <a:miter lim="800000"/>
            <a:headEnd/>
            <a:tailEnd/>
          </a:ln>
        </p:spPr>
      </p:pic>
      <p:sp>
        <p:nvSpPr>
          <p:cNvPr id="3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3"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5"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a:p>
        </p:txBody>
      </p:sp>
      <p:sp>
        <p:nvSpPr>
          <p:cNvPr id="36"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38"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39"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sp>
        <p:nvSpPr>
          <p:cNvPr id="41" name="Rectangle 76">
            <a:hlinkClick r:id="rId11"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1" action="ppaction://hlinksldjump"/>
              </a:rPr>
              <a:t>Close Legend</a:t>
            </a:r>
            <a:endParaRPr lang="en-US" sz="800" dirty="0">
              <a:solidFill>
                <a:srgbClr val="44697D"/>
              </a:solidFill>
            </a:endParaRPr>
          </a:p>
        </p:txBody>
      </p:sp>
      <p:sp>
        <p:nvSpPr>
          <p:cNvPr id="42"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43"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4"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5"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6"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0" name="Chevron 123">
            <a:hlinkClick r:id="rId12"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Financial  Closing - Month-End</a:t>
            </a:r>
            <a:endParaRPr lang="en-US" sz="800" dirty="0">
              <a:solidFill>
                <a:srgbClr val="404040"/>
              </a:solidFill>
            </a:endParaRPr>
          </a:p>
        </p:txBody>
      </p:sp>
      <p:sp>
        <p:nvSpPr>
          <p:cNvPr id="51" name="Freeform 69"/>
          <p:cNvSpPr>
            <a:spLocks noChangeArrowheads="1"/>
          </p:cNvSpPr>
          <p:nvPr/>
        </p:nvSpPr>
        <p:spPr bwMode="auto">
          <a:xfrm>
            <a:off x="1002629" y="28474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8" name="Picture 67"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69" name="Picture 68"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70"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5"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75"/>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6934994" y="6091050"/>
            <a:ext cx="127000" cy="94672"/>
          </a:xfrm>
          <a:prstGeom prst="rect">
            <a:avLst/>
          </a:prstGeom>
          <a:noFill/>
          <a:ln w="9525">
            <a:noFill/>
            <a:miter lim="800000"/>
            <a:headEnd/>
            <a:tailEnd/>
          </a:ln>
        </p:spPr>
      </p:pic>
      <p:pic>
        <p:nvPicPr>
          <p:cNvPr id="58" name="Picture 57" descr="i_button_black.psd"/>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920722" y="6295637"/>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0" name="TextBox 3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Financial Closing</a:t>
            </a:r>
            <a:br>
              <a:rPr lang="en-US" dirty="0"/>
            </a:br>
            <a:r>
              <a:rPr lang="en-US" sz="2000" b="0" dirty="0"/>
              <a:t>Process Details: Financial Closing – Month End</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874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Month-End Closing </a:t>
            </a:r>
            <a:r>
              <a:rPr lang="en-US" sz="900" dirty="0"/>
              <a:t>business process helps you to perform financial period-end closing activities to ensure correct financial statements, such as Balance Sheet, Income Statement, and Cash Flow Statement. </a:t>
            </a:r>
            <a:br>
              <a:rPr lang="en-US" sz="900" dirty="0"/>
            </a:br>
            <a:r>
              <a:rPr lang="en-US" sz="900" dirty="0"/>
              <a:t>Period-end closing activities include completing operational transactions and other month-end </a:t>
            </a:r>
            <a:r>
              <a:rPr lang="en-US" sz="900" dirty="0" err="1"/>
              <a:t>preparational</a:t>
            </a:r>
            <a:r>
              <a:rPr lang="en-US" sz="900" dirty="0"/>
              <a:t> postings, such as journal entry vouchers. </a:t>
            </a:r>
          </a:p>
          <a:p>
            <a:pPr>
              <a:buClr>
                <a:schemeClr val="accent1"/>
              </a:buClr>
              <a:buSzPct val="80000"/>
              <a:buFont typeface="Wingdings" pitchFamily="2" charset="2"/>
              <a:buNone/>
            </a:pPr>
            <a:r>
              <a:rPr lang="en-US" sz="900" dirty="0"/>
              <a:t>In the case of partner companies it also  includes entering intercompany journal entry vouchers.</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01"/>
          <p:cNvSpPr>
            <a:spLocks noChangeArrowheads="1"/>
          </p:cNvSpPr>
          <p:nvPr/>
        </p:nvSpPr>
        <p:spPr bwMode="auto">
          <a:xfrm>
            <a:off x="7631113"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endParaRPr lang="de-DE" sz="800" dirty="0">
              <a:solidFill>
                <a:srgbClr val="404040"/>
              </a:solidFill>
            </a:endParaRPr>
          </a:p>
          <a:p>
            <a:pPr>
              <a:buClr>
                <a:schemeClr val="accent1"/>
              </a:buClr>
              <a:buSzPct val="80000"/>
              <a:buFont typeface="Wingdings" pitchFamily="2" charset="2"/>
              <a:buNone/>
            </a:pPr>
            <a:r>
              <a:rPr lang="de-DE" sz="800" dirty="0" err="1">
                <a:solidFill>
                  <a:srgbClr val="404040"/>
                </a:solidFill>
              </a:rPr>
              <a:t>Accountant</a:t>
            </a:r>
            <a:endParaRPr lang="en-US" sz="800" dirty="0">
              <a:solidFill>
                <a:srgbClr val="404040"/>
              </a:solidFill>
            </a:endParaRPr>
          </a:p>
        </p:txBody>
      </p:sp>
      <p:sp>
        <p:nvSpPr>
          <p:cNvPr id="62" name="Chevron 102"/>
          <p:cNvSpPr>
            <a:spLocks noChangeArrowheads="1"/>
          </p:cNvSpPr>
          <p:nvPr/>
        </p:nvSpPr>
        <p:spPr bwMode="auto">
          <a:xfrm>
            <a:off x="7631113" y="518636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General Ledger </a:t>
            </a:r>
          </a:p>
        </p:txBody>
      </p:sp>
      <p:sp>
        <p:nvSpPr>
          <p:cNvPr id="63" name="Chevron 103"/>
          <p:cNvSpPr>
            <a:spLocks noChangeArrowheads="1"/>
          </p:cNvSpPr>
          <p:nvPr/>
        </p:nvSpPr>
        <p:spPr bwMode="auto">
          <a:xfrm>
            <a:off x="7627938" y="575151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pic>
        <p:nvPicPr>
          <p:cNvPr id="64" name="Picture 68"/>
          <p:cNvPicPr>
            <a:picLocks noChangeAspect="1"/>
          </p:cNvPicPr>
          <p:nvPr>
            <p:custDataLst>
              <p:tags r:id="rId1"/>
            </p:custDataLst>
          </p:nvPr>
        </p:nvPicPr>
        <p:blipFill>
          <a:blip r:embed="rId10" cstate="print">
            <a:extLst>
              <a:ext uri="{28A0092B-C50C-407E-A947-70E740481C1C}">
                <a14:useLocalDpi xmlns:a14="http://schemas.microsoft.com/office/drawing/2010/main" val="0"/>
              </a:ext>
            </a:extLst>
          </a:blip>
          <a:stretch>
            <a:fillRect/>
          </a:stretch>
        </p:blipFill>
        <p:spPr bwMode="auto">
          <a:xfrm>
            <a:off x="6883400" y="4445647"/>
            <a:ext cx="517525" cy="507174"/>
          </a:xfrm>
          <a:prstGeom prst="rect">
            <a:avLst/>
          </a:prstGeom>
          <a:noFill/>
          <a:ln w="9525">
            <a:noFill/>
            <a:miter lim="800000"/>
            <a:headEnd/>
            <a:tailEnd/>
          </a:ln>
        </p:spPr>
      </p:pic>
      <p:sp>
        <p:nvSpPr>
          <p:cNvPr id="65" name="Chevron 44"/>
          <p:cNvSpPr>
            <a:spLocks noChangeArrowheads="1"/>
          </p:cNvSpPr>
          <p:nvPr/>
        </p:nvSpPr>
        <p:spPr bwMode="auto">
          <a:xfrm>
            <a:off x="327025" y="185582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Financial  Closing - Month-End </a:t>
            </a:r>
            <a:endParaRPr lang="en-US" sz="900" dirty="0">
              <a:solidFill>
                <a:schemeClr val="bg1"/>
              </a:solidFill>
              <a:latin typeface="BentonSans Regular"/>
              <a:cs typeface="BentonSans Regular"/>
            </a:endParaRPr>
          </a:p>
        </p:txBody>
      </p:sp>
      <p:sp>
        <p:nvSpPr>
          <p:cNvPr id="68" name="Chevron 67"/>
          <p:cNvSpPr>
            <a:spLocks noChangeArrowheads="1"/>
          </p:cNvSpPr>
          <p:nvPr>
            <p:custDataLst>
              <p:tags r:id="rId2"/>
            </p:custDataLst>
          </p:nvPr>
        </p:nvSpPr>
        <p:spPr bwMode="auto">
          <a:xfrm>
            <a:off x="461639"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Prepare month-end closing</a:t>
            </a:r>
            <a:endParaRPr lang="en-US" sz="800" dirty="0">
              <a:solidFill>
                <a:srgbClr val="404040"/>
              </a:solidFill>
            </a:endParaRPr>
          </a:p>
        </p:txBody>
      </p:sp>
      <p:sp>
        <p:nvSpPr>
          <p:cNvPr id="69" name="Chevron 68"/>
          <p:cNvSpPr>
            <a:spLocks noChangeArrowheads="1"/>
          </p:cNvSpPr>
          <p:nvPr>
            <p:custDataLst>
              <p:tags r:id="rId3"/>
            </p:custDataLst>
          </p:nvPr>
        </p:nvSpPr>
        <p:spPr bwMode="auto">
          <a:xfrm>
            <a:off x="125053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de-DE" sz="800" dirty="0">
              <a:solidFill>
                <a:srgbClr val="404040"/>
              </a:solidFill>
            </a:endParaRPr>
          </a:p>
          <a:p>
            <a:pPr>
              <a:lnSpc>
                <a:spcPct val="90000"/>
              </a:lnSpc>
              <a:buClr>
                <a:schemeClr val="accent1"/>
              </a:buClr>
              <a:buSzPct val="80000"/>
            </a:pPr>
            <a:r>
              <a:rPr lang="de-DE" sz="800" dirty="0">
                <a:solidFill>
                  <a:srgbClr val="404040"/>
                </a:solidFill>
              </a:rPr>
              <a:t>Perform valuation</a:t>
            </a:r>
            <a:endParaRPr lang="en-US" sz="800" dirty="0">
              <a:solidFill>
                <a:srgbClr val="404040"/>
              </a:solidFill>
            </a:endParaRPr>
          </a:p>
        </p:txBody>
      </p:sp>
      <p:sp>
        <p:nvSpPr>
          <p:cNvPr id="70" name="Chevron 69"/>
          <p:cNvSpPr>
            <a:spLocks noChangeArrowheads="1"/>
          </p:cNvSpPr>
          <p:nvPr>
            <p:custDataLst>
              <p:tags r:id="rId4"/>
            </p:custDataLst>
          </p:nvPr>
        </p:nvSpPr>
        <p:spPr bwMode="auto">
          <a:xfrm>
            <a:off x="203946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financial statement reports</a:t>
            </a:r>
            <a:endParaRPr lang="en-US" sz="800" dirty="0">
              <a:solidFill>
                <a:srgbClr val="404040"/>
              </a:solidFill>
            </a:endParaRPr>
          </a:p>
        </p:txBody>
      </p:sp>
      <p:sp>
        <p:nvSpPr>
          <p:cNvPr id="73" name="Oval 72">
            <a:hlinkClick r:id="rId11" action="ppaction://hlinksldjump" tooltip="The accountant posts the source documents and ensures that operational transactions have been completed. The period for operational postings is closed, the data verified, and the subledgers reconciled."/>
          </p:cNvPr>
          <p:cNvSpPr>
            <a:spLocks noChangeAspect="1"/>
          </p:cNvSpPr>
          <p:nvPr/>
        </p:nvSpPr>
        <p:spPr bwMode="gray">
          <a:xfrm>
            <a:off x="1039963" y="2749428"/>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74" name="Oval 73">
            <a:hlinkClick r:id="rId11" action="ppaction://hlinksldjump" tooltip="The system generates a closing activity list according to the company‘s individual scope. The worklist comprises tax relevant tasks (e.g. tax reporting groups) as well as tasks for valuation runs, accrual postings, reserves, and period-end closing."/>
          </p:cNvPr>
          <p:cNvSpPr>
            <a:spLocks noChangeAspect="1"/>
          </p:cNvSpPr>
          <p:nvPr/>
        </p:nvSpPr>
        <p:spPr bwMode="gray">
          <a:xfrm>
            <a:off x="1830538" y="27484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11" action="ppaction://hlinksldjump" tooltip="The accountant performs financial closing by creating country-specific reports, such as balance sheet and profit and loss reports, and cost and revenue reports."/>
          </p:cNvPr>
          <p:cNvSpPr>
            <a:spLocks noChangeAspect="1"/>
          </p:cNvSpPr>
          <p:nvPr/>
        </p:nvSpPr>
        <p:spPr bwMode="gray">
          <a:xfrm>
            <a:off x="2621113" y="27484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TextBox 59">
            <a:hlinkClick r:id="rId12" action="ppaction://hlinksldjump"/>
          </p:cNvPr>
          <p:cNvSpPr txBox="1">
            <a:spLocks noChangeArrowheads="1"/>
          </p:cNvSpPr>
          <p:nvPr/>
        </p:nvSpPr>
        <p:spPr bwMode="auto">
          <a:xfrm>
            <a:off x="2582863" y="1800225"/>
            <a:ext cx="135738" cy="276999"/>
          </a:xfrm>
          <a:prstGeom prst="rect">
            <a:avLst/>
          </a:prstGeom>
          <a:noFill/>
          <a:ln w="9525">
            <a:noFill/>
            <a:miter lim="800000"/>
            <a:headEnd/>
            <a:tailEnd/>
          </a:ln>
        </p:spPr>
        <p:txBody>
          <a:bodyPr wrap="none" lIns="36000" rIns="0">
            <a:spAutoFit/>
          </a:bodyPr>
          <a:lstStyle/>
          <a:p>
            <a:r>
              <a:rPr lang="en-US" sz="1200" dirty="0">
                <a:solidFill>
                  <a:schemeClr val="bg1"/>
                </a:solidFill>
                <a:latin typeface="BentonSans Light" pitchFamily="2" charset="0"/>
                <a:cs typeface="BrowalliaUPC" pitchFamily="34" charset="-34"/>
              </a:rPr>
              <a:t>X</a:t>
            </a:r>
          </a:p>
        </p:txBody>
      </p:sp>
      <p:sp>
        <p:nvSpPr>
          <p:cNvPr id="85" name="Rectangle 77"/>
          <p:cNvSpPr>
            <a:spLocks noChangeArrowheads="1"/>
          </p:cNvSpPr>
          <p:nvPr/>
        </p:nvSpPr>
        <p:spPr bwMode="auto">
          <a:xfrm>
            <a:off x="381000" y="2997199"/>
            <a:ext cx="1924844" cy="230832"/>
          </a:xfrm>
          <a:prstGeom prst="rect">
            <a:avLst/>
          </a:prstGeom>
          <a:noFill/>
          <a:ln w="9525">
            <a:noFill/>
            <a:miter lim="800000"/>
            <a:headEnd/>
            <a:tailEnd/>
          </a:ln>
        </p:spPr>
        <p:txBody>
          <a:bodyPr wrap="square" lIns="36000" rIns="0">
            <a:spAutoFit/>
          </a:bodyPr>
          <a:lstStyle/>
          <a:p>
            <a:pPr>
              <a:buClr>
                <a:schemeClr val="accent1"/>
              </a:buClr>
              <a:buSzPct val="80000"/>
            </a:pPr>
            <a:r>
              <a:rPr lang="en-US" sz="900" dirty="0">
                <a:solidFill>
                  <a:schemeClr val="bg1"/>
                </a:solidFill>
                <a:hlinkClick r:id="rId13" action="ppaction://hlinksldjump"/>
              </a:rPr>
              <a:t>Click here </a:t>
            </a:r>
            <a:r>
              <a:rPr lang="en-US" sz="900" dirty="0">
                <a:solidFill>
                  <a:schemeClr val="bg1"/>
                </a:solidFill>
              </a:rPr>
              <a:t>to display process variants</a:t>
            </a:r>
          </a:p>
        </p:txBody>
      </p:sp>
      <p:sp>
        <p:nvSpPr>
          <p:cNvPr id="4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4" name="Picture 43"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45" name="Picture 44"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46"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8"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1" name="Freeform 69"/>
          <p:cNvSpPr>
            <a:spLocks noChangeArrowheads="1"/>
          </p:cNvSpPr>
          <p:nvPr/>
        </p:nvSpPr>
        <p:spPr bwMode="auto">
          <a:xfrm>
            <a:off x="2640800" y="31161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53" name="Picture 5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37"/>
          <p:cNvPicPr>
            <a:picLocks noChangeAspect="1" noChangeArrowheads="1"/>
          </p:cNvPicPr>
          <p:nvPr>
            <p:custDataLst>
              <p:tags r:id="rId5"/>
            </p:custDataLst>
          </p:nvPr>
        </p:nvPicPr>
        <p:blipFill>
          <a:blip r:embed="rId20">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pic>
        <p:nvPicPr>
          <p:cNvPr id="52" name="Picture 51"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Financial Closing</a:t>
            </a:r>
            <a:br>
              <a:rPr lang="en-US" dirty="0"/>
            </a:br>
            <a:r>
              <a:rPr lang="en-US" sz="2000" b="0" dirty="0"/>
              <a:t>Process Details: Financial Closing – Month End</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874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Month-End Closing </a:t>
            </a:r>
            <a:r>
              <a:rPr lang="en-US" sz="900" dirty="0"/>
              <a:t>business process helps you to perform financial period-end closing activities to ensure correct financial statements, such as Balance Sheet, Income Statement, and Cash Flow Statement. </a:t>
            </a:r>
            <a:br>
              <a:rPr lang="en-US" sz="900" dirty="0"/>
            </a:br>
            <a:r>
              <a:rPr lang="en-US" sz="900" dirty="0"/>
              <a:t>Period-end closing activities include completing operational transactions and other month-end </a:t>
            </a:r>
            <a:r>
              <a:rPr lang="en-US" sz="900" dirty="0" err="1"/>
              <a:t>preparational</a:t>
            </a:r>
            <a:r>
              <a:rPr lang="en-US" sz="900" dirty="0"/>
              <a:t> postings, such as journal entry vouchers. </a:t>
            </a:r>
          </a:p>
          <a:p>
            <a:pPr>
              <a:buClr>
                <a:schemeClr val="accent1"/>
              </a:buClr>
              <a:buSzPct val="80000"/>
              <a:buFont typeface="Wingdings" pitchFamily="2" charset="2"/>
              <a:buNone/>
            </a:pPr>
            <a:r>
              <a:rPr lang="en-US" sz="900" dirty="0"/>
              <a:t>In the case of partner companies it also  includes entering intercompany journal entry vouchers.</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Further</a:t>
            </a:r>
            <a:r>
              <a:rPr lang="en-US" sz="1100" b="1" dirty="0">
                <a:solidFill>
                  <a:srgbClr val="666666"/>
                </a:solidFill>
                <a:latin typeface="BentonSans Bold" pitchFamily="2" charset="0"/>
              </a:rPr>
              <a:t> </a:t>
            </a:r>
            <a:r>
              <a:rPr lang="en-US" sz="1100" dirty="0">
                <a:solidFill>
                  <a:srgbClr val="666666"/>
                </a:solidFill>
                <a:latin typeface="BentonSans Light" pitchFamily="2" charset="0"/>
              </a:rPr>
              <a:t>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59" name="Picture 37"/>
          <p:cNvPicPr>
            <a:picLocks noChangeAspect="1" noChangeArrowheads="1"/>
          </p:cNvPicPr>
          <p:nvPr>
            <p:custDataLst>
              <p:tags r:id="rId1"/>
            </p:custDataLst>
          </p:nvPr>
        </p:nvPicPr>
        <p:blipFill>
          <a:blip r:embed="rId10">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61" name="Chevron 101"/>
          <p:cNvSpPr>
            <a:spLocks noChangeArrowheads="1"/>
          </p:cNvSpPr>
          <p:nvPr/>
        </p:nvSpPr>
        <p:spPr bwMode="auto">
          <a:xfrm>
            <a:off x="7631113"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endParaRPr lang="de-DE" sz="800" dirty="0">
              <a:solidFill>
                <a:srgbClr val="404040"/>
              </a:solidFill>
            </a:endParaRPr>
          </a:p>
          <a:p>
            <a:pPr>
              <a:buClr>
                <a:schemeClr val="accent1"/>
              </a:buClr>
              <a:buSzPct val="80000"/>
              <a:buFont typeface="Wingdings" pitchFamily="2" charset="2"/>
              <a:buNone/>
            </a:pPr>
            <a:r>
              <a:rPr lang="de-DE" sz="800" dirty="0" err="1">
                <a:solidFill>
                  <a:srgbClr val="404040"/>
                </a:solidFill>
              </a:rPr>
              <a:t>Accountant</a:t>
            </a:r>
            <a:endParaRPr lang="en-US" sz="800" dirty="0">
              <a:solidFill>
                <a:srgbClr val="404040"/>
              </a:solidFill>
            </a:endParaRPr>
          </a:p>
        </p:txBody>
      </p:sp>
      <p:sp>
        <p:nvSpPr>
          <p:cNvPr id="62" name="Chevron 102"/>
          <p:cNvSpPr>
            <a:spLocks noChangeArrowheads="1"/>
          </p:cNvSpPr>
          <p:nvPr/>
        </p:nvSpPr>
        <p:spPr bwMode="auto">
          <a:xfrm>
            <a:off x="7631113" y="518636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General Ledger </a:t>
            </a:r>
          </a:p>
        </p:txBody>
      </p:sp>
      <p:sp>
        <p:nvSpPr>
          <p:cNvPr id="63" name="Chevron 103"/>
          <p:cNvSpPr>
            <a:spLocks noChangeArrowheads="1"/>
          </p:cNvSpPr>
          <p:nvPr/>
        </p:nvSpPr>
        <p:spPr bwMode="auto">
          <a:xfrm>
            <a:off x="7627938" y="575151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sp>
        <p:nvSpPr>
          <p:cNvPr id="65" name="Chevron 44"/>
          <p:cNvSpPr>
            <a:spLocks noChangeArrowheads="1"/>
          </p:cNvSpPr>
          <p:nvPr/>
        </p:nvSpPr>
        <p:spPr bwMode="auto">
          <a:xfrm>
            <a:off x="327025" y="185582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Financial  Closing - Month-End </a:t>
            </a:r>
            <a:endParaRPr lang="en-US" sz="900" dirty="0">
              <a:solidFill>
                <a:schemeClr val="bg1"/>
              </a:solidFill>
              <a:latin typeface="BentonSans Regular"/>
              <a:cs typeface="BentonSans Regular"/>
            </a:endParaRPr>
          </a:p>
        </p:txBody>
      </p:sp>
      <p:sp>
        <p:nvSpPr>
          <p:cNvPr id="66" name="Freeform 69"/>
          <p:cNvSpPr>
            <a:spLocks noChangeArrowheads="1"/>
          </p:cNvSpPr>
          <p:nvPr/>
        </p:nvSpPr>
        <p:spPr bwMode="auto">
          <a:xfrm>
            <a:off x="2640800" y="311612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Chevron 67"/>
          <p:cNvSpPr>
            <a:spLocks noChangeArrowheads="1"/>
          </p:cNvSpPr>
          <p:nvPr>
            <p:custDataLst>
              <p:tags r:id="rId2"/>
            </p:custDataLst>
          </p:nvPr>
        </p:nvSpPr>
        <p:spPr bwMode="auto">
          <a:xfrm>
            <a:off x="461639"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Prepare month-end closing</a:t>
            </a:r>
            <a:endParaRPr lang="en-US" sz="800" dirty="0">
              <a:solidFill>
                <a:srgbClr val="404040"/>
              </a:solidFill>
            </a:endParaRPr>
          </a:p>
        </p:txBody>
      </p:sp>
      <p:sp>
        <p:nvSpPr>
          <p:cNvPr id="69" name="Chevron 68"/>
          <p:cNvSpPr>
            <a:spLocks noChangeArrowheads="1"/>
          </p:cNvSpPr>
          <p:nvPr>
            <p:custDataLst>
              <p:tags r:id="rId3"/>
            </p:custDataLst>
          </p:nvPr>
        </p:nvSpPr>
        <p:spPr bwMode="auto">
          <a:xfrm>
            <a:off x="125053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de-DE" sz="800" dirty="0">
              <a:solidFill>
                <a:srgbClr val="404040"/>
              </a:solidFill>
            </a:endParaRPr>
          </a:p>
          <a:p>
            <a:pPr>
              <a:lnSpc>
                <a:spcPct val="90000"/>
              </a:lnSpc>
              <a:buClr>
                <a:schemeClr val="accent1"/>
              </a:buClr>
              <a:buSzPct val="80000"/>
            </a:pPr>
            <a:r>
              <a:rPr lang="de-DE" sz="800" dirty="0">
                <a:solidFill>
                  <a:srgbClr val="404040"/>
                </a:solidFill>
              </a:rPr>
              <a:t>Perform valuation</a:t>
            </a:r>
            <a:endParaRPr lang="en-US" sz="800" dirty="0">
              <a:solidFill>
                <a:srgbClr val="404040"/>
              </a:solidFill>
            </a:endParaRPr>
          </a:p>
        </p:txBody>
      </p:sp>
      <p:sp>
        <p:nvSpPr>
          <p:cNvPr id="70" name="Chevron 69"/>
          <p:cNvSpPr>
            <a:spLocks noChangeArrowheads="1"/>
          </p:cNvSpPr>
          <p:nvPr>
            <p:custDataLst>
              <p:tags r:id="rId4"/>
            </p:custDataLst>
          </p:nvPr>
        </p:nvSpPr>
        <p:spPr bwMode="auto">
          <a:xfrm>
            <a:off x="203946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financial statement reports</a:t>
            </a:r>
            <a:endParaRPr lang="en-US" sz="800" dirty="0">
              <a:solidFill>
                <a:srgbClr val="404040"/>
              </a:solidFill>
            </a:endParaRPr>
          </a:p>
        </p:txBody>
      </p:sp>
      <p:sp>
        <p:nvSpPr>
          <p:cNvPr id="73" name="Oval 72">
            <a:hlinkClick r:id="rId11" action="ppaction://hlinksldjump" tooltip="The accountant posts the source documents and ensures that operational transactions have been completed. The period for operational postings is closed, the data verified, and the subledgers reconciled."/>
          </p:cNvPr>
          <p:cNvSpPr>
            <a:spLocks noChangeAspect="1"/>
          </p:cNvSpPr>
          <p:nvPr/>
        </p:nvSpPr>
        <p:spPr bwMode="gray">
          <a:xfrm>
            <a:off x="1039963" y="27494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Oval 73">
            <a:hlinkClick r:id="rId11" action="ppaction://hlinksldjump" tooltip="The system generates a closing activity list according to the company‘s individual scope. The worklist comprises tax relevant tasks (e.g. tax reporting groups) as well as tasks for valuation runs, accrual postings, reserves, and period-end closing."/>
          </p:cNvPr>
          <p:cNvSpPr>
            <a:spLocks noChangeAspect="1"/>
          </p:cNvSpPr>
          <p:nvPr/>
        </p:nvSpPr>
        <p:spPr bwMode="gray">
          <a:xfrm>
            <a:off x="1830538" y="27484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11" action="ppaction://hlinksldjump" tooltip="The accountant performs financial closing by creating country-specific reports, such as balance sheet and profit and loss reports, and cost and revenue reports."/>
          </p:cNvPr>
          <p:cNvSpPr>
            <a:spLocks noChangeAspect="1"/>
          </p:cNvSpPr>
          <p:nvPr/>
        </p:nvSpPr>
        <p:spPr bwMode="gray">
          <a:xfrm>
            <a:off x="2621113" y="27484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Rectangle 77"/>
          <p:cNvSpPr>
            <a:spLocks noChangeArrowheads="1"/>
          </p:cNvSpPr>
          <p:nvPr/>
        </p:nvSpPr>
        <p:spPr bwMode="auto">
          <a:xfrm>
            <a:off x="381000" y="2997199"/>
            <a:ext cx="1924844" cy="230832"/>
          </a:xfrm>
          <a:prstGeom prst="rect">
            <a:avLst/>
          </a:prstGeom>
          <a:noFill/>
          <a:ln w="9525">
            <a:noFill/>
            <a:miter lim="800000"/>
            <a:headEnd/>
            <a:tailEnd/>
          </a:ln>
        </p:spPr>
        <p:txBody>
          <a:bodyPr wrap="square" lIns="36000" rIns="0">
            <a:spAutoFit/>
          </a:bodyPr>
          <a:lstStyle/>
          <a:p>
            <a:pPr>
              <a:buClr>
                <a:schemeClr val="accent1"/>
              </a:buClr>
              <a:buSzPct val="80000"/>
            </a:pPr>
            <a:r>
              <a:rPr lang="en-US" sz="900" dirty="0">
                <a:solidFill>
                  <a:schemeClr val="bg1"/>
                </a:solidFill>
                <a:hlinkClick r:id="rId12" action="ppaction://hlinksldjump"/>
              </a:rPr>
              <a:t>Click here </a:t>
            </a:r>
            <a:r>
              <a:rPr lang="en-US" sz="900" dirty="0">
                <a:solidFill>
                  <a:schemeClr val="bg1"/>
                </a:solidFill>
              </a:rPr>
              <a:t>to hide process variants</a:t>
            </a:r>
          </a:p>
        </p:txBody>
      </p:sp>
      <p:sp>
        <p:nvSpPr>
          <p:cNvPr id="40" name="Chevron 55"/>
          <p:cNvSpPr>
            <a:spLocks noChangeArrowheads="1"/>
          </p:cNvSpPr>
          <p:nvPr/>
        </p:nvSpPr>
        <p:spPr bwMode="auto">
          <a:xfrm>
            <a:off x="324777" y="3245994"/>
            <a:ext cx="2440988" cy="735455"/>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800" dirty="0"/>
          </a:p>
          <a:p>
            <a:pPr marL="142875" indent="142875">
              <a:spcBef>
                <a:spcPts val="300"/>
              </a:spcBef>
            </a:pPr>
            <a:r>
              <a:rPr lang="de-DE" sz="800" dirty="0"/>
              <a:t>Quarter-End Closing</a:t>
            </a:r>
          </a:p>
          <a:p>
            <a:pPr marL="142875" indent="142875">
              <a:spcBef>
                <a:spcPts val="300"/>
              </a:spcBef>
            </a:pPr>
            <a:r>
              <a:rPr lang="de-DE" sz="800" dirty="0"/>
              <a:t>Year-End Closing</a:t>
            </a:r>
          </a:p>
          <a:p>
            <a:pPr marL="142875" indent="142875">
              <a:spcBef>
                <a:spcPts val="300"/>
              </a:spcBef>
            </a:pPr>
            <a:r>
              <a:rPr lang="de-DE" sz="800" dirty="0"/>
              <a:t>Closing with Consolidation Preparation</a:t>
            </a:r>
          </a:p>
        </p:txBody>
      </p:sp>
      <p:sp>
        <p:nvSpPr>
          <p:cNvPr id="41" name="Oval 40">
            <a:hlinkClick r:id="rId11" action="ppaction://hlinksldjump" tooltip="The Quarter-End Closing process variant helps you to perform financial quarter-end closing activities to ensure correct financial statements. The closing tasks contain the country-specific tasks for quarter-end closing. "/>
          </p:cNvPr>
          <p:cNvSpPr>
            <a:spLocks noChangeAspect="1"/>
          </p:cNvSpPr>
          <p:nvPr/>
        </p:nvSpPr>
        <p:spPr bwMode="gray">
          <a:xfrm>
            <a:off x="483743" y="341780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2" name="Oval 41">
            <a:hlinkClick r:id="rId11" action="ppaction://hlinksldjump" tooltip="The Year-End Closing process variant helps you to perform financial year-end closing activities to ensure correct financial statements. The closing tasks contain the country-specific tasks for year-end closing. "/>
          </p:cNvPr>
          <p:cNvSpPr>
            <a:spLocks noChangeAspect="1"/>
          </p:cNvSpPr>
          <p:nvPr/>
        </p:nvSpPr>
        <p:spPr bwMode="gray">
          <a:xfrm>
            <a:off x="483743" y="359599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3" name="Oval 42">
            <a:hlinkClick r:id="rId11" action="ppaction://hlinksldjump" tooltip="This  process variant helps you to provide subsidiary or partner data for consolidation in an external consolidation system. The system supports you in extracting the required partner information and movement types in SAP Audit Format. "/>
          </p:cNvPr>
          <p:cNvSpPr>
            <a:spLocks noChangeAspect="1"/>
          </p:cNvSpPr>
          <p:nvPr/>
        </p:nvSpPr>
        <p:spPr bwMode="gray">
          <a:xfrm>
            <a:off x="483743" y="37741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72" name="Picture 71"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75"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7">
            <a:hlinkClick r:id="rId1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2"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68"/>
          <p:cNvPicPr>
            <a:picLocks noChangeAspect="1"/>
          </p:cNvPicPr>
          <p:nvPr>
            <p:custDataLst>
              <p:tags r:id="rId5"/>
            </p:custDataLst>
          </p:nvPr>
        </p:nvPicPr>
        <p:blipFill>
          <a:blip r:embed="rId19" cstate="print">
            <a:extLst>
              <a:ext uri="{28A0092B-C50C-407E-A947-70E740481C1C}">
                <a14:useLocalDpi xmlns:a14="http://schemas.microsoft.com/office/drawing/2010/main" val="0"/>
              </a:ext>
            </a:extLst>
          </a:blip>
          <a:stretch>
            <a:fillRect/>
          </a:stretch>
        </p:blipFill>
        <p:spPr bwMode="auto">
          <a:xfrm>
            <a:off x="6883400" y="4445647"/>
            <a:ext cx="517525" cy="507174"/>
          </a:xfrm>
          <a:prstGeom prst="rect">
            <a:avLst/>
          </a:prstGeom>
          <a:noFill/>
          <a:ln w="9525">
            <a:noFill/>
            <a:miter lim="800000"/>
            <a:headEnd/>
            <a:tailEnd/>
          </a:ln>
        </p:spPr>
      </p:pic>
      <p:sp>
        <p:nvSpPr>
          <p:cNvPr id="56" name="TextBox 59">
            <a:hlinkClick r:id="rId20" action="ppaction://hlinksldjump"/>
          </p:cNvPr>
          <p:cNvSpPr txBox="1">
            <a:spLocks noChangeArrowheads="1"/>
          </p:cNvSpPr>
          <p:nvPr/>
        </p:nvSpPr>
        <p:spPr bwMode="auto">
          <a:xfrm>
            <a:off x="2582863" y="1800225"/>
            <a:ext cx="135738" cy="276999"/>
          </a:xfrm>
          <a:prstGeom prst="rect">
            <a:avLst/>
          </a:prstGeom>
          <a:noFill/>
          <a:ln w="9525">
            <a:noFill/>
            <a:miter lim="800000"/>
            <a:headEnd/>
            <a:tailEnd/>
          </a:ln>
        </p:spPr>
        <p:txBody>
          <a:bodyPr wrap="none" lIns="36000" rIns="0">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Chevron 44"/>
          <p:cNvSpPr>
            <a:spLocks noChangeArrowheads="1"/>
          </p:cNvSpPr>
          <p:nvPr/>
        </p:nvSpPr>
        <p:spPr bwMode="auto">
          <a:xfrm>
            <a:off x="6058361" y="1838299"/>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Report</a:t>
            </a:r>
          </a:p>
        </p:txBody>
      </p:sp>
      <p:sp>
        <p:nvSpPr>
          <p:cNvPr id="72" name="Chevron 83"/>
          <p:cNvSpPr>
            <a:spLocks noChangeArrowheads="1"/>
          </p:cNvSpPr>
          <p:nvPr/>
        </p:nvSpPr>
        <p:spPr bwMode="auto">
          <a:xfrm>
            <a:off x="2781928" y="1838299"/>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Perform</a:t>
            </a:r>
          </a:p>
        </p:txBody>
      </p:sp>
      <p:sp>
        <p:nvSpPr>
          <p:cNvPr id="75" name="Chevron 84"/>
          <p:cNvSpPr>
            <a:spLocks noChangeArrowheads="1"/>
          </p:cNvSpPr>
          <p:nvPr>
            <p:custDataLst>
              <p:tags r:id="rId1"/>
            </p:custDataLst>
          </p:nvPr>
        </p:nvSpPr>
        <p:spPr bwMode="auto">
          <a:xfrm>
            <a:off x="2917170"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Perform Foreign Currency </a:t>
            </a:r>
            <a:r>
              <a:rPr lang="en-US" sz="800" dirty="0" err="1">
                <a:solidFill>
                  <a:srgbClr val="404040"/>
                </a:solidFill>
              </a:rPr>
              <a:t>Remeasurement</a:t>
            </a:r>
            <a:r>
              <a:rPr lang="en-US" sz="800" dirty="0">
                <a:solidFill>
                  <a:srgbClr val="404040"/>
                </a:solidFill>
              </a:rPr>
              <a:t> Run</a:t>
            </a:r>
          </a:p>
        </p:txBody>
      </p:sp>
      <p:sp>
        <p:nvSpPr>
          <p:cNvPr id="82" name="Chevron 84"/>
          <p:cNvSpPr>
            <a:spLocks noChangeArrowheads="1"/>
          </p:cNvSpPr>
          <p:nvPr>
            <p:custDataLst>
              <p:tags r:id="rId2"/>
            </p:custDataLst>
          </p:nvPr>
        </p:nvSpPr>
        <p:spPr bwMode="auto">
          <a:xfrm>
            <a:off x="3688594"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Perform Depreciation and other Valuation Runs</a:t>
            </a:r>
          </a:p>
        </p:txBody>
      </p:sp>
      <p:sp>
        <p:nvSpPr>
          <p:cNvPr id="85" name="Chevron 84"/>
          <p:cNvSpPr>
            <a:spLocks noChangeArrowheads="1"/>
          </p:cNvSpPr>
          <p:nvPr>
            <p:custDataLst>
              <p:tags r:id="rId3"/>
            </p:custDataLst>
          </p:nvPr>
        </p:nvSpPr>
        <p:spPr bwMode="auto">
          <a:xfrm>
            <a:off x="6218361"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Balance Audit Trail  </a:t>
            </a:r>
          </a:p>
        </p:txBody>
      </p:sp>
      <p:sp>
        <p:nvSpPr>
          <p:cNvPr id="86" name="Chevron 84"/>
          <p:cNvSpPr>
            <a:spLocks noChangeArrowheads="1"/>
          </p:cNvSpPr>
          <p:nvPr>
            <p:custDataLst>
              <p:tags r:id="rId4"/>
            </p:custDataLst>
          </p:nvPr>
        </p:nvSpPr>
        <p:spPr bwMode="auto">
          <a:xfrm>
            <a:off x="6989408"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Schedule of Fixed Assets</a:t>
            </a:r>
          </a:p>
        </p:txBody>
      </p:sp>
      <p:sp>
        <p:nvSpPr>
          <p:cNvPr id="87" name="Chevron 84"/>
          <p:cNvSpPr>
            <a:spLocks noChangeArrowheads="1"/>
          </p:cNvSpPr>
          <p:nvPr>
            <p:custDataLst>
              <p:tags r:id="rId5"/>
            </p:custDataLst>
          </p:nvPr>
        </p:nvSpPr>
        <p:spPr bwMode="auto">
          <a:xfrm>
            <a:off x="7758932"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Financial Statements</a:t>
            </a:r>
          </a:p>
        </p:txBody>
      </p:sp>
      <p:sp>
        <p:nvSpPr>
          <p:cNvPr id="2" name="Title 1"/>
          <p:cNvSpPr>
            <a:spLocks noGrp="1"/>
          </p:cNvSpPr>
          <p:nvPr>
            <p:ph type="title"/>
          </p:nvPr>
        </p:nvSpPr>
        <p:spPr/>
        <p:txBody>
          <a:bodyPr/>
          <a:lstStyle/>
          <a:p>
            <a:r>
              <a:rPr lang="de-DE" dirty="0"/>
              <a:t>Financial Closing </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599" y="4356288"/>
            <a:ext cx="2604248" cy="2219838"/>
          </a:xfrm>
          <a:prstGeom prst="rect">
            <a:avLst/>
          </a:prstGeom>
          <a:noFill/>
          <a:ln w="9525">
            <a:noFill/>
            <a:miter lim="800000"/>
            <a:headEnd/>
            <a:tailEnd/>
          </a:ln>
        </p:spPr>
        <p:txBody>
          <a:bodyPr wrap="square">
            <a:spAutoFit/>
          </a:bodyPr>
          <a:lstStyle/>
          <a:p>
            <a:pPr>
              <a:lnSpc>
                <a:spcPct val="95000"/>
              </a:lnSpc>
              <a:spcBef>
                <a:spcPts val="600"/>
              </a:spcBef>
              <a:buSzPct val="125000"/>
            </a:pPr>
            <a:r>
              <a:rPr lang="en-US" sz="900" dirty="0"/>
              <a:t>For midsize companies who need to meet quickly and efficiently financial filing deadlines and achieve better transparency and compliance, this scenario aligns payables and receivables, tax and inventory accounting, management and general ledger accounting.</a:t>
            </a:r>
          </a:p>
          <a:p>
            <a:pPr>
              <a:lnSpc>
                <a:spcPct val="95000"/>
              </a:lnSpc>
              <a:spcBef>
                <a:spcPts val="600"/>
              </a:spcBef>
              <a:buSzPct val="125000"/>
            </a:pPr>
            <a:r>
              <a:rPr lang="en-US" sz="900" dirty="0"/>
              <a:t>You can improve financial and management reporting for regulatory compliance and increase investor confidence.</a:t>
            </a:r>
          </a:p>
          <a:p>
            <a:pPr>
              <a:lnSpc>
                <a:spcPct val="95000"/>
              </a:lnSpc>
              <a:spcBef>
                <a:spcPts val="600"/>
              </a:spcBef>
              <a:buSzPct val="125000"/>
            </a:pPr>
            <a:r>
              <a:rPr lang="en-US" sz="900" dirty="0"/>
              <a:t>SAP Business </a:t>
            </a:r>
            <a:r>
              <a:rPr lang="en-US" sz="900" dirty="0" err="1"/>
              <a:t>ByDesign</a:t>
            </a:r>
            <a:r>
              <a:rPr lang="en-US" sz="900" dirty="0"/>
              <a:t> helps manage efficiently the end-of-period closing process: From completing operational transactions and their required postings, submitting reports to tax authorities through to the creation of financial statements.  </a:t>
            </a:r>
          </a:p>
        </p:txBody>
      </p:sp>
      <p:sp>
        <p:nvSpPr>
          <p:cNvPr id="129" name="TextBox 56"/>
          <p:cNvSpPr txBox="1">
            <a:spLocks noChangeArrowheads="1"/>
          </p:cNvSpPr>
          <p:nvPr/>
        </p:nvSpPr>
        <p:spPr bwMode="auto">
          <a:xfrm>
            <a:off x="4306888" y="4170363"/>
            <a:ext cx="4700587" cy="2179058"/>
          </a:xfrm>
          <a:prstGeom prst="rect">
            <a:avLst/>
          </a:prstGeom>
          <a:noFill/>
          <a:ln w="9525">
            <a:noFill/>
            <a:miter lim="800000"/>
            <a:headEnd/>
            <a:tailEnd/>
          </a:ln>
        </p:spPr>
        <p:txBody>
          <a:bodyPr>
            <a:spAutoFit/>
          </a:bodyPr>
          <a:lstStyle/>
          <a:p>
            <a:pPr marL="176213" indent="-176213">
              <a:spcBef>
                <a:spcPct val="10000"/>
              </a:spcBef>
              <a:buClr>
                <a:srgbClr val="F0AB00"/>
              </a:buClr>
              <a:buSzPct val="70000"/>
              <a:buFont typeface="Wingdings" pitchFamily="2" charset="2"/>
              <a:buNone/>
            </a:pPr>
            <a:endParaRPr lang="en-US" sz="900" b="1" dirty="0">
              <a:solidFill>
                <a:srgbClr val="44697D"/>
              </a:solidFill>
            </a:endParaRPr>
          </a:p>
          <a:p>
            <a:pPr marL="176213" indent="-176213">
              <a:lnSpc>
                <a:spcPct val="90000"/>
              </a:lnSpc>
              <a:spcBef>
                <a:spcPct val="10000"/>
              </a:spcBef>
              <a:spcAft>
                <a:spcPts val="300"/>
              </a:spcAft>
              <a:buClr>
                <a:srgbClr val="F0AB00"/>
              </a:buClr>
              <a:buSzPct val="70000"/>
              <a:buFont typeface="Wingdings" pitchFamily="2" charset="2"/>
              <a:buChar char="n"/>
            </a:pPr>
            <a:endParaRPr lang="en-US" sz="900" dirty="0">
              <a:solidFill>
                <a:srgbClr val="000000"/>
              </a:solidFill>
            </a:endParaRP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Central and standardized closing procedure ensures the integration of each individual statement form</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Reconciliation capabilities to proof the consistency across different business areas</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Access to an up-to-date, comprehensive overview of the closing status, which promotes transparency</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Parallel accounting functionality enables creation of financial statements that comply with appropriate accounting principles</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Ability of employees to define closing tasks and their sequence well in advance, thereby supporting compliance and minimizing the risk of missing important steps or getting their timing wrong</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Built in analytics enables a drill down to capture changes and adjustments affected by closing activities</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Key</a:t>
            </a:r>
            <a:r>
              <a:rPr lang="en-US" sz="1100" b="1" dirty="0">
                <a:solidFill>
                  <a:srgbClr val="666666"/>
                </a:solidFill>
                <a:latin typeface="BentonSans Bold" pitchFamily="2" charset="0"/>
              </a:rPr>
              <a:t> </a:t>
            </a:r>
            <a:r>
              <a:rPr lang="en-US" sz="1100" dirty="0">
                <a:solidFill>
                  <a:srgbClr val="666666"/>
                </a:solidFill>
                <a:latin typeface="BentonSans Light" pitchFamily="2" charset="0"/>
              </a:rPr>
              <a:t>Benefits</a:t>
            </a:r>
          </a:p>
        </p:txBody>
      </p:sp>
      <p:sp>
        <p:nvSpPr>
          <p:cNvPr id="44" name="Chevron 83"/>
          <p:cNvSpPr>
            <a:spLocks noChangeArrowheads="1"/>
          </p:cNvSpPr>
          <p:nvPr/>
        </p:nvSpPr>
        <p:spPr bwMode="auto">
          <a:xfrm>
            <a:off x="4422470" y="1842294"/>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Valuate</a:t>
            </a:r>
          </a:p>
        </p:txBody>
      </p:sp>
      <p:sp>
        <p:nvSpPr>
          <p:cNvPr id="45" name="Chevron 84"/>
          <p:cNvSpPr>
            <a:spLocks noChangeArrowheads="1"/>
          </p:cNvSpPr>
          <p:nvPr>
            <p:custDataLst>
              <p:tags r:id="rId6"/>
            </p:custDataLst>
          </p:nvPr>
        </p:nvSpPr>
        <p:spPr bwMode="auto">
          <a:xfrm>
            <a:off x="4557712" y="221376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Accruals and Valuations</a:t>
            </a:r>
          </a:p>
        </p:txBody>
      </p:sp>
      <p:sp>
        <p:nvSpPr>
          <p:cNvPr id="46" name="Chevron 84"/>
          <p:cNvSpPr>
            <a:spLocks noChangeArrowheads="1"/>
          </p:cNvSpPr>
          <p:nvPr>
            <p:custDataLst>
              <p:tags r:id="rId7"/>
            </p:custDataLst>
          </p:nvPr>
        </p:nvSpPr>
        <p:spPr bwMode="auto">
          <a:xfrm>
            <a:off x="5329136" y="221376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Reserves and Transfers</a:t>
            </a:r>
          </a:p>
        </p:txBody>
      </p:sp>
      <p:sp>
        <p:nvSpPr>
          <p:cNvPr id="48" name="Chevron 44"/>
          <p:cNvSpPr>
            <a:spLocks noChangeArrowheads="1"/>
          </p:cNvSpPr>
          <p:nvPr/>
        </p:nvSpPr>
        <p:spPr bwMode="auto">
          <a:xfrm>
            <a:off x="327025" y="1842294"/>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Prepare</a:t>
            </a:r>
          </a:p>
        </p:txBody>
      </p:sp>
      <p:sp>
        <p:nvSpPr>
          <p:cNvPr id="49" name="Chevron 48"/>
          <p:cNvSpPr>
            <a:spLocks noChangeArrowheads="1"/>
          </p:cNvSpPr>
          <p:nvPr>
            <p:custDataLst>
              <p:tags r:id="rId8"/>
            </p:custDataLst>
          </p:nvPr>
        </p:nvSpPr>
        <p:spPr bwMode="auto">
          <a:xfrm>
            <a:off x="487025" y="2213769"/>
            <a:ext cx="655180"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Perform Physical Inventory</a:t>
            </a:r>
          </a:p>
        </p:txBody>
      </p:sp>
      <p:sp>
        <p:nvSpPr>
          <p:cNvPr id="50" name="Chevron 84"/>
          <p:cNvSpPr>
            <a:spLocks noChangeArrowheads="1"/>
          </p:cNvSpPr>
          <p:nvPr>
            <p:custDataLst>
              <p:tags r:id="rId9"/>
            </p:custDataLst>
          </p:nvPr>
        </p:nvSpPr>
        <p:spPr bwMode="auto">
          <a:xfrm>
            <a:off x="1142205" y="2213769"/>
            <a:ext cx="911295"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Balance Confirmations to Suppliers and Customers</a:t>
            </a:r>
          </a:p>
        </p:txBody>
      </p:sp>
      <p:sp>
        <p:nvSpPr>
          <p:cNvPr id="51" name="Chevron 84"/>
          <p:cNvSpPr>
            <a:spLocks noChangeArrowheads="1"/>
          </p:cNvSpPr>
          <p:nvPr>
            <p:custDataLst>
              <p:tags r:id="rId10"/>
            </p:custDataLst>
          </p:nvPr>
        </p:nvSpPr>
        <p:spPr bwMode="auto">
          <a:xfrm>
            <a:off x="2027596" y="221376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Run Other Period Closing Preparations</a:t>
            </a:r>
          </a:p>
        </p:txBody>
      </p:sp>
      <p:pic>
        <p:nvPicPr>
          <p:cNvPr id="78" name="Picture 34" descr="financial_and_managerial_accounting"/>
          <p:cNvPicPr preferRelativeResize="0">
            <a:picLocks noChangeAspect="1" noChangeArrowheads="1"/>
          </p:cNvPicPr>
          <p:nvPr>
            <p:custDataLst>
              <p:tags r:id="rId11"/>
            </p:custDataLst>
          </p:nvPr>
        </p:nvPicPr>
        <p:blipFill>
          <a:blip r:embed="rId17" cstate="print"/>
          <a:stretch>
            <a:fillRect/>
          </a:stretch>
        </p:blipFill>
        <p:spPr bwMode="auto">
          <a:xfrm>
            <a:off x="365125" y="2959100"/>
            <a:ext cx="727016" cy="727016"/>
          </a:xfrm>
          <a:prstGeom prst="rect">
            <a:avLst/>
          </a:prstGeom>
          <a:noFill/>
          <a:ln w="9525">
            <a:noFill/>
            <a:miter lim="800000"/>
            <a:headEnd/>
            <a:tailEnd/>
          </a:ln>
        </p:spPr>
      </p:pic>
      <p:pic>
        <p:nvPicPr>
          <p:cNvPr id="59" name="Picture 34" descr="financial_and_managerial_accounting"/>
          <p:cNvPicPr preferRelativeResize="0">
            <a:picLocks noChangeAspect="1" noChangeArrowheads="1"/>
          </p:cNvPicPr>
          <p:nvPr>
            <p:custDataLst>
              <p:tags r:id="rId12"/>
            </p:custDataLst>
          </p:nvPr>
        </p:nvPicPr>
        <p:blipFill>
          <a:blip r:embed="rId17" cstate="print"/>
          <a:stretch>
            <a:fillRect/>
          </a:stretch>
        </p:blipFill>
        <p:spPr bwMode="auto">
          <a:xfrm>
            <a:off x="2832100" y="2959100"/>
            <a:ext cx="727016" cy="727016"/>
          </a:xfrm>
          <a:prstGeom prst="rect">
            <a:avLst/>
          </a:prstGeom>
          <a:noFill/>
          <a:ln w="9525">
            <a:noFill/>
            <a:miter lim="800000"/>
            <a:headEnd/>
            <a:tailEnd/>
          </a:ln>
        </p:spPr>
      </p:pic>
      <p:pic>
        <p:nvPicPr>
          <p:cNvPr id="60" name="Picture 34" descr="financial_and_managerial_accounting"/>
          <p:cNvPicPr preferRelativeResize="0">
            <a:picLocks noChangeAspect="1" noChangeArrowheads="1"/>
          </p:cNvPicPr>
          <p:nvPr>
            <p:custDataLst>
              <p:tags r:id="rId13"/>
            </p:custDataLst>
          </p:nvPr>
        </p:nvPicPr>
        <p:blipFill>
          <a:blip r:embed="rId17" cstate="print"/>
          <a:stretch>
            <a:fillRect/>
          </a:stretch>
        </p:blipFill>
        <p:spPr bwMode="auto">
          <a:xfrm>
            <a:off x="4432300" y="2959100"/>
            <a:ext cx="727016" cy="727016"/>
          </a:xfrm>
          <a:prstGeom prst="rect">
            <a:avLst/>
          </a:prstGeom>
          <a:noFill/>
          <a:ln w="9525">
            <a:noFill/>
            <a:miter lim="800000"/>
            <a:headEnd/>
            <a:tailEnd/>
          </a:ln>
        </p:spPr>
      </p:pic>
      <p:pic>
        <p:nvPicPr>
          <p:cNvPr id="61" name="Picture 34" descr="financial_and_managerial_accounting"/>
          <p:cNvPicPr preferRelativeResize="0">
            <a:picLocks noChangeAspect="1" noChangeArrowheads="1"/>
          </p:cNvPicPr>
          <p:nvPr>
            <p:custDataLst>
              <p:tags r:id="rId14"/>
            </p:custDataLst>
          </p:nvPr>
        </p:nvPicPr>
        <p:blipFill>
          <a:blip r:embed="rId17" cstate="print"/>
          <a:stretch>
            <a:fillRect/>
          </a:stretch>
        </p:blipFill>
        <p:spPr bwMode="auto">
          <a:xfrm>
            <a:off x="6080125" y="2959100"/>
            <a:ext cx="727016" cy="727016"/>
          </a:xfrm>
          <a:prstGeom prst="rect">
            <a:avLst/>
          </a:prstGeom>
          <a:noFill/>
          <a:ln w="9525">
            <a:noFill/>
            <a:miter lim="800000"/>
            <a:headEnd/>
            <a:tailEnd/>
          </a:ln>
        </p:spPr>
      </p:pic>
      <p:pic>
        <p:nvPicPr>
          <p:cNvPr id="52" name="Picture 51" descr="scenario_60pxgrün.png"/>
          <p:cNvPicPr>
            <a:picLocks noChangeAspect="1"/>
          </p:cNvPicPr>
          <p:nvPr/>
        </p:nvPicPr>
        <p:blipFill>
          <a:blip r:embed="rId18" cstate="print"/>
          <a:stretch>
            <a:fillRect/>
          </a:stretch>
        </p:blipFill>
        <p:spPr>
          <a:xfrm>
            <a:off x="366458" y="4843266"/>
            <a:ext cx="180000" cy="180000"/>
          </a:xfrm>
          <a:prstGeom prst="rect">
            <a:avLst/>
          </a:prstGeom>
        </p:spPr>
      </p:pic>
      <p:sp>
        <p:nvSpPr>
          <p:cNvPr id="53"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54" name="TextBox 53"/>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6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3" name="Picture 62"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64" name="Rectangle 57">
            <a:hlinkClick r:id="rId20"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5">
            <a:hlinkClick r:id="rId21"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7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1"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1" name="Picture 40"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Closing</a:t>
            </a:r>
            <a:br>
              <a:rPr lang="en-US" dirty="0"/>
            </a:br>
            <a:r>
              <a:rPr lang="en-US" sz="2000" b="0" dirty="0"/>
              <a:t>Scenario Flow</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30850"/>
            <a:ext cx="1644650" cy="261610"/>
          </a:xfrm>
          <a:prstGeom prst="rect">
            <a:avLst/>
          </a:prstGeom>
          <a:noFill/>
        </p:spPr>
        <p:txBody>
          <a:bodyPr>
            <a:spAutoFit/>
          </a:bodyPr>
          <a:lstStyle/>
          <a:p>
            <a:pPr>
              <a:buClr>
                <a:schemeClr val="accent1"/>
              </a:buClr>
              <a:buSzPct val="80000"/>
              <a:buFont typeface="Wingdings" pitchFamily="2" charset="2"/>
              <a:buNone/>
              <a:defRPr/>
            </a:pPr>
            <a:r>
              <a:rPr lang="en-US" sz="1100" dirty="0">
                <a:solidFill>
                  <a:srgbClr val="666666"/>
                </a:solidFill>
                <a:latin typeface="BentonSans Light" pitchFamily="2" charset="0"/>
              </a:rPr>
              <a:t>Legend</a:t>
            </a:r>
          </a:p>
        </p:txBody>
      </p:sp>
      <p:cxnSp>
        <p:nvCxnSpPr>
          <p:cNvPr id="6" name="AutoShape 482"/>
          <p:cNvCxnSpPr>
            <a:cxnSpLocks noChangeShapeType="1"/>
          </p:cNvCxnSpPr>
          <p:nvPr/>
        </p:nvCxnSpPr>
        <p:spPr bwMode="auto">
          <a:xfrm rot="5400000" flipH="1" flipV="1">
            <a:off x="4192588" y="63452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348163" y="62484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10" name="Rectangle 74"/>
          <p:cNvSpPr>
            <a:spLocks noChangeArrowheads="1"/>
          </p:cNvSpPr>
          <p:nvPr/>
        </p:nvSpPr>
        <p:spPr bwMode="auto">
          <a:xfrm>
            <a:off x="4427538" y="593248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4240213" y="594518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5" name="Chevron 426">
            <a:hlinkClick r:id="rId3" action="ppaction://hlinksldjump"/>
          </p:cNvPr>
          <p:cNvSpPr>
            <a:spLocks noChangeArrowheads="1"/>
          </p:cNvSpPr>
          <p:nvPr/>
        </p:nvSpPr>
        <p:spPr bwMode="auto">
          <a:xfrm>
            <a:off x="1917700" y="5913438"/>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27" name="Group 70"/>
          <p:cNvGrpSpPr>
            <a:grpSpLocks/>
          </p:cNvGrpSpPr>
          <p:nvPr/>
        </p:nvGrpSpPr>
        <p:grpSpPr bwMode="auto">
          <a:xfrm>
            <a:off x="2486025" y="592931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6501" y="6020519"/>
            <a:ext cx="589295" cy="382737"/>
          </a:xfrm>
          <a:prstGeom prst="rect">
            <a:avLst/>
          </a:prstGeom>
          <a:noFill/>
          <a:ln>
            <a:noFill/>
          </a:ln>
        </p:spPr>
      </p:pic>
      <p:sp>
        <p:nvSpPr>
          <p:cNvPr id="47" name="Rectangle 74"/>
          <p:cNvSpPr>
            <a:spLocks noChangeArrowheads="1"/>
          </p:cNvSpPr>
          <p:nvPr/>
        </p:nvSpPr>
        <p:spPr bwMode="auto">
          <a:xfrm>
            <a:off x="3393811" y="6114052"/>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cxnSp>
        <p:nvCxnSpPr>
          <p:cNvPr id="56" name="AutoShape 482"/>
          <p:cNvCxnSpPr>
            <a:cxnSpLocks noChangeShapeType="1"/>
          </p:cNvCxnSpPr>
          <p:nvPr/>
        </p:nvCxnSpPr>
        <p:spPr bwMode="auto">
          <a:xfrm flipV="1">
            <a:off x="4530408" y="1706245"/>
            <a:ext cx="1587" cy="571500"/>
          </a:xfrm>
          <a:prstGeom prst="straightConnector1">
            <a:avLst/>
          </a:prstGeom>
          <a:noFill/>
          <a:ln w="9525">
            <a:solidFill>
              <a:srgbClr val="7D96A4"/>
            </a:solidFill>
            <a:prstDash val="sysDot"/>
            <a:round/>
            <a:headEnd/>
            <a:tailEnd/>
          </a:ln>
        </p:spPr>
      </p:cxnSp>
      <p:grpSp>
        <p:nvGrpSpPr>
          <p:cNvPr id="57" name="Group 60"/>
          <p:cNvGrpSpPr>
            <a:grpSpLocks/>
          </p:cNvGrpSpPr>
          <p:nvPr/>
        </p:nvGrpSpPr>
        <p:grpSpPr bwMode="auto">
          <a:xfrm>
            <a:off x="3929451" y="3216910"/>
            <a:ext cx="1221663" cy="882650"/>
            <a:chOff x="1810" y="3915"/>
            <a:chExt cx="479" cy="334"/>
          </a:xfrm>
        </p:grpSpPr>
        <p:sp>
          <p:nvSpPr>
            <p:cNvPr id="5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36000" tIns="36000" rIns="0" bIns="46800" anchor="ctr"/>
            <a:lstStyle/>
            <a:p>
              <a:pPr>
                <a:buClr>
                  <a:schemeClr val="accent1"/>
                </a:buClr>
                <a:buSzPct val="80000"/>
                <a:buFont typeface="Wingdings" pitchFamily="2" charset="2"/>
                <a:buNone/>
              </a:pPr>
              <a:endParaRPr lang="en-US" sz="500">
                <a:solidFill>
                  <a:srgbClr val="404040"/>
                </a:solidFill>
              </a:endParaRPr>
            </a:p>
          </p:txBody>
        </p:sp>
        <p:sp>
          <p:nvSpPr>
            <p:cNvPr id="5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36000" tIns="36000" rIns="0" bIns="46800" anchor="ctr"/>
            <a:lstStyle/>
            <a:p>
              <a:pPr>
                <a:buClr>
                  <a:schemeClr val="accent1"/>
                </a:buClr>
                <a:buSzPct val="80000"/>
                <a:buFont typeface="Wingdings" pitchFamily="2" charset="2"/>
                <a:buNone/>
              </a:pPr>
              <a:endParaRPr lang="en-US" sz="500">
                <a:solidFill>
                  <a:srgbClr val="404040"/>
                </a:solidFill>
              </a:endParaRPr>
            </a:p>
          </p:txBody>
        </p:sp>
        <p:sp>
          <p:nvSpPr>
            <p:cNvPr id="60" name="Chevron 430"/>
            <p:cNvSpPr>
              <a:spLocks noChangeArrowheads="1"/>
            </p:cNvSpPr>
            <p:nvPr/>
          </p:nvSpPr>
          <p:spPr bwMode="auto">
            <a:xfrm>
              <a:off x="1810" y="3949"/>
              <a:ext cx="450"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36000" tIns="36000" rIns="0" bIns="46800" anchor="ctr"/>
            <a:lstStyle/>
            <a:p>
              <a:pPr marL="57150" indent="-57150">
                <a:buClr>
                  <a:schemeClr val="accent1"/>
                </a:buClr>
                <a:buSzPct val="80000"/>
                <a:buFontTx/>
                <a:buChar char="•"/>
              </a:pPr>
              <a:r>
                <a:rPr lang="en-US" sz="600" dirty="0">
                  <a:solidFill>
                    <a:srgbClr val="404040"/>
                  </a:solidFill>
                </a:rPr>
                <a:t>Quarter-end closing</a:t>
              </a:r>
            </a:p>
            <a:p>
              <a:pPr marL="57150" indent="-57150">
                <a:buClr>
                  <a:schemeClr val="accent1"/>
                </a:buClr>
                <a:buSzPct val="80000"/>
                <a:buFontTx/>
                <a:buChar char="•"/>
              </a:pPr>
              <a:r>
                <a:rPr lang="en-US" sz="600" dirty="0">
                  <a:solidFill>
                    <a:srgbClr val="404040"/>
                  </a:solidFill>
                </a:rPr>
                <a:t>Year-end closing</a:t>
              </a:r>
            </a:p>
            <a:p>
              <a:pPr marL="57150" indent="-57150">
                <a:buClr>
                  <a:schemeClr val="accent1"/>
                </a:buClr>
                <a:buSzPct val="80000"/>
                <a:buFontTx/>
                <a:buChar char="•"/>
              </a:pPr>
              <a:r>
                <a:rPr lang="en-US" sz="600" dirty="0">
                  <a:solidFill>
                    <a:srgbClr val="404040"/>
                  </a:solidFill>
                </a:rPr>
                <a:t>Closing with Consolidation Preparation</a:t>
              </a:r>
            </a:p>
          </p:txBody>
        </p:sp>
      </p:grpSp>
      <p:sp>
        <p:nvSpPr>
          <p:cNvPr id="61" name="Chevron 123">
            <a:hlinkClick r:id="rId5" action="ppaction://hlinksldjump"/>
          </p:cNvPr>
          <p:cNvSpPr>
            <a:spLocks noChangeArrowheads="1"/>
          </p:cNvSpPr>
          <p:nvPr/>
        </p:nvSpPr>
        <p:spPr bwMode="auto">
          <a:xfrm>
            <a:off x="4113977" y="225464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600" dirty="0">
                <a:solidFill>
                  <a:srgbClr val="404040"/>
                </a:solidFill>
              </a:rPr>
              <a:t>Financial  Closing - Month-End</a:t>
            </a:r>
            <a:endParaRPr lang="en-US" sz="600" dirty="0">
              <a:solidFill>
                <a:srgbClr val="404040"/>
              </a:solidFill>
            </a:endParaRPr>
          </a:p>
        </p:txBody>
      </p:sp>
      <p:sp>
        <p:nvSpPr>
          <p:cNvPr id="62" name="Freeform 69"/>
          <p:cNvSpPr>
            <a:spLocks noChangeArrowheads="1"/>
          </p:cNvSpPr>
          <p:nvPr/>
        </p:nvSpPr>
        <p:spPr bwMode="auto">
          <a:xfrm>
            <a:off x="4778476" y="30106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3" name="Picture 6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7758" y="1341596"/>
            <a:ext cx="589295" cy="382737"/>
          </a:xfrm>
          <a:prstGeom prst="rect">
            <a:avLst/>
          </a:prstGeom>
          <a:noFill/>
          <a:ln>
            <a:noFill/>
          </a:ln>
        </p:spPr>
      </p:pic>
      <p:sp>
        <p:nvSpPr>
          <p:cNvPr id="64" name="Rectangle 74"/>
          <p:cNvSpPr>
            <a:spLocks noChangeArrowheads="1"/>
          </p:cNvSpPr>
          <p:nvPr/>
        </p:nvSpPr>
        <p:spPr bwMode="auto">
          <a:xfrm>
            <a:off x="4265068" y="141434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General Ledger</a:t>
            </a:r>
          </a:p>
        </p:txBody>
      </p:sp>
      <p:pic>
        <p:nvPicPr>
          <p:cNvPr id="40" name="Picture 39" descr="scenario_60pxgrün.png"/>
          <p:cNvPicPr>
            <a:picLocks noChangeAspect="1"/>
          </p:cNvPicPr>
          <p:nvPr/>
        </p:nvPicPr>
        <p:blipFill>
          <a:blip r:embed="rId6" cstate="print"/>
          <a:stretch>
            <a:fillRect/>
          </a:stretch>
        </p:blipFill>
        <p:spPr>
          <a:xfrm>
            <a:off x="361522" y="4846253"/>
            <a:ext cx="180000" cy="180000"/>
          </a:xfrm>
          <a:prstGeom prst="rect">
            <a:avLst/>
          </a:prstGeom>
        </p:spPr>
      </p:pic>
      <p:sp>
        <p:nvSpPr>
          <p:cNvPr id="4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2" name="TextBox 41"/>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43"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44" name="Picture 43" descr="Calculator_2_60px.png"/>
          <p:cNvPicPr>
            <a:picLocks noChangeAspect="1"/>
          </p:cNvPicPr>
          <p:nvPr/>
        </p:nvPicPr>
        <p:blipFill>
          <a:blip r:embed="rId7" cstate="print"/>
          <a:stretch>
            <a:fillRect/>
          </a:stretch>
        </p:blipFill>
        <p:spPr>
          <a:xfrm>
            <a:off x="366739" y="5245467"/>
            <a:ext cx="180000" cy="180000"/>
          </a:xfrm>
          <a:prstGeom prst="rect">
            <a:avLst/>
          </a:prstGeom>
        </p:spPr>
      </p:pic>
      <p:sp>
        <p:nvSpPr>
          <p:cNvPr id="46"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9" name="Rectangle 55">
            <a:hlinkClick r:id="rId8"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Rectangle 57">
            <a:hlinkClick r:id="rId3"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4" name="Picture 53" descr="Monitor_60px.png"/>
          <p:cNvPicPr>
            <a:picLocks noChangeAspect="1"/>
          </p:cNvPicPr>
          <p:nvPr/>
        </p:nvPicPr>
        <p:blipFill>
          <a:blip r:embed="rId9" cstate="print"/>
          <a:stretch>
            <a:fillRect/>
          </a:stretch>
        </p:blipFill>
        <p:spPr>
          <a:xfrm>
            <a:off x="361854" y="5605004"/>
            <a:ext cx="180000" cy="180000"/>
          </a:xfrm>
          <a:prstGeom prst="rect">
            <a:avLst/>
          </a:prstGeom>
        </p:spPr>
      </p:pic>
      <p:sp>
        <p:nvSpPr>
          <p:cNvPr id="55" name="Oval 54"/>
          <p:cNvSpPr/>
          <p:nvPr/>
        </p:nvSpPr>
        <p:spPr bwMode="gray">
          <a:xfrm>
            <a:off x="372018" y="5917523"/>
            <a:ext cx="159934" cy="159934"/>
          </a:xfrm>
          <a:prstGeom prst="ellipse">
            <a:avLst/>
          </a:prstGeom>
          <a:solidFill>
            <a:schemeClr val="tx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600" b="0" i="0" u="none" strike="noStrike" kern="0" cap="none" spc="0" normalizeH="0" baseline="0" noProof="0" dirty="0">
                <a:ln>
                  <a:noFill/>
                </a:ln>
                <a:solidFill>
                  <a:schemeClr val="bg1"/>
                </a:solidFill>
                <a:effectLst/>
                <a:uLnTx/>
                <a:uFillTx/>
                <a:latin typeface="Arial Black" pitchFamily="34" charset="0"/>
                <a:ea typeface="Arial Unicode MS" pitchFamily="34" charset="-128"/>
                <a:cs typeface="Arial Unicode MS" pitchFamily="34" charset="-128"/>
              </a:rPr>
              <a:t>+</a:t>
            </a:r>
            <a:endParaRPr kumimoji="0" lang="en-US" b="0" i="0" u="none" strike="noStrike" kern="0" cap="none" spc="0" normalizeH="0" baseline="0" noProof="0" dirty="0">
              <a:ln>
                <a:noFill/>
              </a:ln>
              <a:solidFill>
                <a:schemeClr val="bg1"/>
              </a:solidFill>
              <a:effectLst/>
              <a:uLnTx/>
              <a:uFillTx/>
              <a:latin typeface="Arial Black" pitchFamily="34" charset="0"/>
              <a:ea typeface="Arial Unicode MS" pitchFamily="34" charset="-128"/>
              <a:cs typeface="Arial Unicode MS" pitchFamily="34" charset="-128"/>
            </a:endParaRPr>
          </a:p>
        </p:txBody>
      </p:sp>
      <p:sp>
        <p:nvSpPr>
          <p:cNvPr id="6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6" name="Rectangle 57">
            <a:hlinkClick r:id="rId1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Closing</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1817905840"/>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E721D072-B6AC-4E8C-B4AB-6C3C6FF89E8C}"/>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E721D072-B6AC-4E8C-B4AB-6C3C6FF89E8C}"/>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E721D072-B6AC-4E8C-B4AB-6C3C6FF89E8C}"/>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E721D072-B6AC-4E8C-B4AB-6C3C6FF89E8C}"/>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heme/theme1.xml><?xml version="1.0" encoding="utf-8"?>
<a:theme xmlns:a="http://schemas.openxmlformats.org/drawingml/2006/main" name="1_SAP_2011_v1.0">
  <a:themeElements>
    <a:clrScheme name="Custom 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1052</Words>
  <Application>Microsoft Office PowerPoint</Application>
  <PresentationFormat>On-screen Show (4:3)</PresentationFormat>
  <Paragraphs>199</Paragraphs>
  <Slides>7</Slides>
  <Notes>7</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7</vt:i4>
      </vt:variant>
    </vt:vector>
  </HeadingPairs>
  <TitlesOfParts>
    <vt:vector size="23" baseType="lpstr">
      <vt:lpstr>Arial</vt:lpstr>
      <vt:lpstr>Symbol</vt:lpstr>
      <vt:lpstr>BentonSans Book</vt:lpstr>
      <vt:lpstr>BrowalliaUPC</vt:lpstr>
      <vt:lpstr>MS PGothic</vt:lpstr>
      <vt:lpstr>wingdings</vt:lpstr>
      <vt:lpstr>Arial Black</vt:lpstr>
      <vt:lpstr>BentonSans Light</vt:lpstr>
      <vt:lpstr>Aparajita</vt:lpstr>
      <vt:lpstr>Courier New</vt:lpstr>
      <vt:lpstr>wingdings</vt:lpstr>
      <vt:lpstr>SimSun</vt:lpstr>
      <vt:lpstr>BentonSans Bold</vt:lpstr>
      <vt:lpstr>Arial Unicode MS</vt:lpstr>
      <vt:lpstr>BentonSans Regular</vt:lpstr>
      <vt:lpstr>1_SAP_2011_v1.0</vt:lpstr>
      <vt:lpstr>Financial Closing Scenario Overview</vt:lpstr>
      <vt:lpstr>Financial Closing Scenario Overview</vt:lpstr>
      <vt:lpstr>Financial Closing Process Details: Financial Closing – Month End</vt:lpstr>
      <vt:lpstr>Financial Closing Process Details: Financial Closing – Month End</vt:lpstr>
      <vt:lpstr>Financial Closing  Business Value</vt:lpstr>
      <vt:lpstr>Financial Closing Scenario Flow</vt:lpstr>
      <vt:lpstr>Financial Closing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107</cp:revision>
  <dcterms:created xsi:type="dcterms:W3CDTF">2011-09-27T15:12:20Z</dcterms:created>
  <dcterms:modified xsi:type="dcterms:W3CDTF">2018-09-04T16:01:44Z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