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7.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8.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0.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notesSlides/notesSlide11.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2.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3.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14.xml" ContentType="application/vnd.openxmlformats-officedocument.presentationml.notesSlide+xml"/>
  <Override PartName="/ppt/tags/tag38.xml" ContentType="application/vnd.openxmlformats-officedocument.presentationml.tags+xml"/>
  <Override PartName="/ppt/notesSlides/notesSlide15.xml" ContentType="application/vnd.openxmlformats-officedocument.presentationml.notesSlide+xml"/>
  <Override PartName="/ppt/tags/tag39.xml" ContentType="application/vnd.openxmlformats-officedocument.presentationml.tags+xml"/>
  <Override PartName="/ppt/notesSlides/notesSlide16.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notesSlides/notesSlide17.xml" ContentType="application/vnd.openxmlformats-officedocument.presentationml.notesSlide+xml"/>
  <Override PartName="/ppt/tags/tag42.xml" ContentType="application/vnd.openxmlformats-officedocument.presentationml.tags+xml"/>
  <Override PartName="/ppt/notesSlides/notesSlide18.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19.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20.xml" ContentType="application/vnd.openxmlformats-officedocument.presentationml.notesSlide+xml"/>
  <Override PartName="/ppt/tags/tag53.xml" ContentType="application/vnd.openxmlformats-officedocument.presentationml.tags+xml"/>
  <Override PartName="/ppt/notesSlides/notesSlide21.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22.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23.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11" r:id="rId1"/>
  </p:sldMasterIdLst>
  <p:notesMasterIdLst>
    <p:notesMasterId r:id="rId31"/>
  </p:notesMasterIdLst>
  <p:handoutMasterIdLst>
    <p:handoutMasterId r:id="rId32"/>
  </p:handoutMasterIdLst>
  <p:sldIdLst>
    <p:sldId id="342" r:id="rId2"/>
    <p:sldId id="397" r:id="rId3"/>
    <p:sldId id="349" r:id="rId4"/>
    <p:sldId id="380" r:id="rId5"/>
    <p:sldId id="371" r:id="rId6"/>
    <p:sldId id="370" r:id="rId7"/>
    <p:sldId id="398" r:id="rId8"/>
    <p:sldId id="369" r:id="rId9"/>
    <p:sldId id="368" r:id="rId10"/>
    <p:sldId id="399" r:id="rId11"/>
    <p:sldId id="367" r:id="rId12"/>
    <p:sldId id="366" r:id="rId13"/>
    <p:sldId id="400" r:id="rId14"/>
    <p:sldId id="365" r:id="rId15"/>
    <p:sldId id="364" r:id="rId16"/>
    <p:sldId id="401" r:id="rId17"/>
    <p:sldId id="363" r:id="rId18"/>
    <p:sldId id="362" r:id="rId19"/>
    <p:sldId id="361" r:id="rId20"/>
    <p:sldId id="402" r:id="rId21"/>
    <p:sldId id="359" r:id="rId22"/>
    <p:sldId id="360" r:id="rId23"/>
    <p:sldId id="403" r:id="rId24"/>
    <p:sldId id="353" r:id="rId25"/>
    <p:sldId id="348" r:id="rId26"/>
    <p:sldId id="405" r:id="rId27"/>
    <p:sldId id="395" r:id="rId28"/>
    <p:sldId id="396" r:id="rId29"/>
    <p:sldId id="407" r:id="rId30"/>
  </p:sldIdLst>
  <p:sldSz cx="9144000" cy="6858000" type="screen4x3"/>
  <p:notesSz cx="6858000" cy="9144000"/>
  <p:embeddedFontLst>
    <p:embeddedFont>
      <p:font typeface="BentonSans Book" panose="02000503000000020004" pitchFamily="2" charset="0"/>
      <p:regular r:id="rId33"/>
    </p:embeddedFont>
    <p:embeddedFont>
      <p:font typeface="SimSun" panose="02010600030101010101" pitchFamily="2" charset="-122"/>
      <p:regular r:id="rId34"/>
    </p:embeddedFont>
    <p:embeddedFont>
      <p:font typeface="Arial Unicode MS" panose="020B0604020202020204" pitchFamily="34" charset="-128"/>
      <p:regular r:id="rId35"/>
    </p:embeddedFont>
    <p:embeddedFont>
      <p:font typeface="BentonSans Bold" panose="02000803000000020004" pitchFamily="2" charset="0"/>
      <p:bold r:id="rId36"/>
    </p:embeddedFont>
    <p:embeddedFont>
      <p:font typeface="BrowalliaUPC" panose="020B0604020202020204" pitchFamily="34" charset="-34"/>
      <p:regular r:id="rId37"/>
      <p:bold r:id="rId38"/>
      <p:italic r:id="rId39"/>
      <p:boldItalic r:id="rId40"/>
    </p:embeddedFont>
    <p:embeddedFont>
      <p:font typeface="MS PGothic" panose="020B0600070205080204" pitchFamily="34" charset="-128"/>
      <p:regular r:id="rId41"/>
    </p:embeddedFont>
    <p:embeddedFont>
      <p:font typeface="BentonSans Light" panose="02000503000000020004" pitchFamily="2" charset="0"/>
      <p:regular r:id="rId42"/>
    </p:embeddedFont>
    <p:embeddedFont>
      <p:font typeface="BentonSans Regular" panose="02000503000000020004" pitchFamily="2" charset="0"/>
      <p:regular r:id="rId43"/>
    </p:embeddedFont>
    <p:embeddedFont>
      <p:font typeface="Arial Black" panose="020B0A04020102020204" pitchFamily="34" charset="0"/>
      <p:bold r:id="rId44"/>
    </p:embeddedFont>
    <p:embeddedFont>
      <p:font typeface="Aparajita" panose="02020603050405020304" pitchFamily="18" charset="0"/>
      <p:regular r:id="rId45"/>
      <p:bold r:id="rId46"/>
      <p:italic r:id="rId47"/>
      <p:boldItalic r:id="rId48"/>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190">
          <p15:clr>
            <a:srgbClr val="A4A3A4"/>
          </p15:clr>
        </p15:guide>
        <p15:guide id="3" orient="horz" pos="1260">
          <p15:clr>
            <a:srgbClr val="A4A3A4"/>
          </p15:clr>
        </p15:guide>
        <p15:guide id="4" orient="horz" pos="140">
          <p15:clr>
            <a:srgbClr val="A4A3A4"/>
          </p15:clr>
        </p15:guide>
        <p15:guide id="5" orient="horz" pos="3221">
          <p15:clr>
            <a:srgbClr val="A4A3A4"/>
          </p15:clr>
        </p15:guide>
        <p15:guide id="6" orient="horz" pos="1836">
          <p15:clr>
            <a:srgbClr val="A4A3A4"/>
          </p15:clr>
        </p15:guide>
        <p15:guide id="7" orient="horz" pos="673">
          <p15:clr>
            <a:srgbClr val="A4A3A4"/>
          </p15:clr>
        </p15:guide>
        <p15:guide id="8" pos="5556">
          <p15:clr>
            <a:srgbClr val="A4A3A4"/>
          </p15:clr>
        </p15:guide>
        <p15:guide id="9" pos="206">
          <p15:clr>
            <a:srgbClr val="A4A3A4"/>
          </p15:clr>
        </p15:guide>
        <p15:guide id="10" pos="350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6C8D"/>
    <a:srgbClr val="4DB6EF"/>
    <a:srgbClr val="C6C6C6"/>
    <a:srgbClr val="4FB81C"/>
    <a:srgbClr val="666666"/>
    <a:srgbClr val="FFD979"/>
    <a:srgbClr val="ECECEC"/>
    <a:srgbClr val="45157E"/>
    <a:srgbClr val="00328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341" autoAdjust="0"/>
    <p:restoredTop sz="94645" autoAdjust="0"/>
  </p:normalViewPr>
  <p:slideViewPr>
    <p:cSldViewPr snapToGrid="0" showGuides="1">
      <p:cViewPr varScale="1">
        <p:scale>
          <a:sx n="86" d="100"/>
          <a:sy n="86" d="100"/>
        </p:scale>
        <p:origin x="1642" y="72"/>
      </p:cViewPr>
      <p:guideLst>
        <p:guide orient="horz" pos="4117"/>
        <p:guide orient="horz" pos="190"/>
        <p:guide orient="horz" pos="1260"/>
        <p:guide orient="horz" pos="140"/>
        <p:guide orient="horz" pos="3221"/>
        <p:guide orient="horz" pos="1836"/>
        <p:guide orient="horz" pos="673"/>
        <p:guide pos="5556"/>
        <p:guide pos="206"/>
        <p:guide pos="3502"/>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font" Target="fonts/font15.fntdata"/><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font" Target="fonts/font14.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font" Target="fonts/font13.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4" Type="http://schemas.openxmlformats.org/officeDocument/2006/relationships/font" Target="fonts/font12.fntdata"/><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font" Target="fonts/font16.fntdata"/><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41893520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4897843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13817062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38841108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23720280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3843655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extLst>
      <p:ext uri="{BB962C8B-B14F-4D97-AF65-F5344CB8AC3E}">
        <p14:creationId xmlns:p14="http://schemas.microsoft.com/office/powerpoint/2010/main" val="3587810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extLst>
      <p:ext uri="{BB962C8B-B14F-4D97-AF65-F5344CB8AC3E}">
        <p14:creationId xmlns:p14="http://schemas.microsoft.com/office/powerpoint/2010/main" val="42048660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Tree>
    <p:extLst>
      <p:ext uri="{BB962C8B-B14F-4D97-AF65-F5344CB8AC3E}">
        <p14:creationId xmlns:p14="http://schemas.microsoft.com/office/powerpoint/2010/main" val="27870919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16</a:t>
            </a:fld>
            <a:endParaRPr lang="de-DE" dirty="0"/>
          </a:p>
        </p:txBody>
      </p:sp>
    </p:spTree>
    <p:extLst>
      <p:ext uri="{BB962C8B-B14F-4D97-AF65-F5344CB8AC3E}">
        <p14:creationId xmlns:p14="http://schemas.microsoft.com/office/powerpoint/2010/main" val="39204570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dirty="0"/>
          </a:p>
        </p:txBody>
      </p:sp>
    </p:spTree>
    <p:extLst>
      <p:ext uri="{BB962C8B-B14F-4D97-AF65-F5344CB8AC3E}">
        <p14:creationId xmlns:p14="http://schemas.microsoft.com/office/powerpoint/2010/main" val="33811331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18</a:t>
            </a:fld>
            <a:endParaRPr lang="de-DE" dirty="0"/>
          </a:p>
        </p:txBody>
      </p:sp>
    </p:spTree>
    <p:extLst>
      <p:ext uri="{BB962C8B-B14F-4D97-AF65-F5344CB8AC3E}">
        <p14:creationId xmlns:p14="http://schemas.microsoft.com/office/powerpoint/2010/main" val="18842800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19</a:t>
            </a:fld>
            <a:endParaRPr lang="de-DE" dirty="0"/>
          </a:p>
        </p:txBody>
      </p:sp>
    </p:spTree>
    <p:extLst>
      <p:ext uri="{BB962C8B-B14F-4D97-AF65-F5344CB8AC3E}">
        <p14:creationId xmlns:p14="http://schemas.microsoft.com/office/powerpoint/2010/main" val="783602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6764244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dirty="0"/>
          </a:p>
        </p:txBody>
      </p:sp>
    </p:spTree>
    <p:extLst>
      <p:ext uri="{BB962C8B-B14F-4D97-AF65-F5344CB8AC3E}">
        <p14:creationId xmlns:p14="http://schemas.microsoft.com/office/powerpoint/2010/main" val="34541017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21</a:t>
            </a:fld>
            <a:endParaRPr lang="de-DE" dirty="0"/>
          </a:p>
        </p:txBody>
      </p:sp>
    </p:spTree>
    <p:extLst>
      <p:ext uri="{BB962C8B-B14F-4D97-AF65-F5344CB8AC3E}">
        <p14:creationId xmlns:p14="http://schemas.microsoft.com/office/powerpoint/2010/main" val="31071687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22</a:t>
            </a:fld>
            <a:endParaRPr lang="de-DE" dirty="0"/>
          </a:p>
        </p:txBody>
      </p:sp>
    </p:spTree>
    <p:extLst>
      <p:ext uri="{BB962C8B-B14F-4D97-AF65-F5344CB8AC3E}">
        <p14:creationId xmlns:p14="http://schemas.microsoft.com/office/powerpoint/2010/main" val="18480847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23</a:t>
            </a:fld>
            <a:endParaRPr lang="de-DE" dirty="0"/>
          </a:p>
        </p:txBody>
      </p:sp>
    </p:spTree>
    <p:extLst>
      <p:ext uri="{BB962C8B-B14F-4D97-AF65-F5344CB8AC3E}">
        <p14:creationId xmlns:p14="http://schemas.microsoft.com/office/powerpoint/2010/main" val="19271205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24</a:t>
            </a:fld>
            <a:endParaRPr lang="de-DE" dirty="0"/>
          </a:p>
        </p:txBody>
      </p:sp>
    </p:spTree>
    <p:extLst>
      <p:ext uri="{BB962C8B-B14F-4D97-AF65-F5344CB8AC3E}">
        <p14:creationId xmlns:p14="http://schemas.microsoft.com/office/powerpoint/2010/main" val="28273151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25</a:t>
            </a:fld>
            <a:endParaRPr lang="de-DE" dirty="0"/>
          </a:p>
        </p:txBody>
      </p:sp>
    </p:spTree>
    <p:extLst>
      <p:ext uri="{BB962C8B-B14F-4D97-AF65-F5344CB8AC3E}">
        <p14:creationId xmlns:p14="http://schemas.microsoft.com/office/powerpoint/2010/main" val="40804240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26</a:t>
            </a:fld>
            <a:endParaRPr lang="de-DE" dirty="0"/>
          </a:p>
        </p:txBody>
      </p:sp>
    </p:spTree>
    <p:extLst>
      <p:ext uri="{BB962C8B-B14F-4D97-AF65-F5344CB8AC3E}">
        <p14:creationId xmlns:p14="http://schemas.microsoft.com/office/powerpoint/2010/main" val="41739549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27</a:t>
            </a:fld>
            <a:endParaRPr lang="de-DE" dirty="0"/>
          </a:p>
        </p:txBody>
      </p:sp>
    </p:spTree>
    <p:extLst>
      <p:ext uri="{BB962C8B-B14F-4D97-AF65-F5344CB8AC3E}">
        <p14:creationId xmlns:p14="http://schemas.microsoft.com/office/powerpoint/2010/main" val="489912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28</a:t>
            </a:fld>
            <a:endParaRPr lang="de-DE" dirty="0"/>
          </a:p>
        </p:txBody>
      </p:sp>
    </p:spTree>
    <p:extLst>
      <p:ext uri="{BB962C8B-B14F-4D97-AF65-F5344CB8AC3E}">
        <p14:creationId xmlns:p14="http://schemas.microsoft.com/office/powerpoint/2010/main" val="27398282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29</a:t>
            </a:fld>
            <a:endParaRPr lang="de-DE" dirty="0"/>
          </a:p>
        </p:txBody>
      </p:sp>
    </p:spTree>
    <p:extLst>
      <p:ext uri="{BB962C8B-B14F-4D97-AF65-F5344CB8AC3E}">
        <p14:creationId xmlns:p14="http://schemas.microsoft.com/office/powerpoint/2010/main" val="33693040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8905838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9027978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18790490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16507399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3306242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22767558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17022873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extLst>
      <p:ext uri="{BB962C8B-B14F-4D97-AF65-F5344CB8AC3E}">
        <p14:creationId xmlns:p14="http://schemas.microsoft.com/office/powerpoint/2010/main" val="16179321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9"/>
          <p:cNvSpPr txBox="1"/>
          <p:nvPr userDrawn="1"/>
        </p:nvSpPr>
        <p:spPr bwMode="black">
          <a:xfrm>
            <a:off x="145875" y="6636183"/>
            <a:ext cx="1444874" cy="92333"/>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600" noProof="0" dirty="0">
                <a:solidFill>
                  <a:schemeClr val="tx1"/>
                </a:solidFill>
              </a:rPr>
              <a:t>© 2013 SAP AG. All rights reserved.</a:t>
            </a:r>
          </a:p>
        </p:txBody>
      </p:sp>
    </p:spTree>
    <p:extLst>
      <p:ext uri="{BB962C8B-B14F-4D97-AF65-F5344CB8AC3E}">
        <p14:creationId xmlns:p14="http://schemas.microsoft.com/office/powerpoint/2010/main" val="673255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553232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317839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39941800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40972564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12871990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extLst>
      <p:ext uri="{BB962C8B-B14F-4D97-AF65-F5344CB8AC3E}">
        <p14:creationId xmlns:p14="http://schemas.microsoft.com/office/powerpoint/2010/main" val="8395091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extLst>
      <p:ext uri="{BB962C8B-B14F-4D97-AF65-F5344CB8AC3E}">
        <p14:creationId xmlns:p14="http://schemas.microsoft.com/office/powerpoint/2010/main" val="19110987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extLst>
      <p:ext uri="{BB962C8B-B14F-4D97-AF65-F5344CB8AC3E}">
        <p14:creationId xmlns:p14="http://schemas.microsoft.com/office/powerpoint/2010/main" val="23709475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8281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extLst>
      <p:ext uri="{BB962C8B-B14F-4D97-AF65-F5344CB8AC3E}">
        <p14:creationId xmlns:p14="http://schemas.microsoft.com/office/powerpoint/2010/main" val="33783435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extLst>
      <p:ext uri="{BB962C8B-B14F-4D97-AF65-F5344CB8AC3E}">
        <p14:creationId xmlns:p14="http://schemas.microsoft.com/office/powerpoint/2010/main" val="21659080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extLst>
      <p:ext uri="{BB962C8B-B14F-4D97-AF65-F5344CB8AC3E}">
        <p14:creationId xmlns:p14="http://schemas.microsoft.com/office/powerpoint/2010/main" val="28882835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_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1_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_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_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_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extLst>
      <p:ext uri="{BB962C8B-B14F-4D97-AF65-F5344CB8AC3E}">
        <p14:creationId xmlns:p14="http://schemas.microsoft.com/office/powerpoint/2010/main" val="182846554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96784"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extLst>
      <p:ext uri="{BB962C8B-B14F-4D97-AF65-F5344CB8AC3E}">
        <p14:creationId xmlns:p14="http://schemas.microsoft.com/office/powerpoint/2010/main" val="3864152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extLst>
      <p:ext uri="{BB962C8B-B14F-4D97-AF65-F5344CB8AC3E}">
        <p14:creationId xmlns:p14="http://schemas.microsoft.com/office/powerpoint/2010/main" val="2046664287"/>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extLst>
      <p:ext uri="{BB962C8B-B14F-4D97-AF65-F5344CB8AC3E}">
        <p14:creationId xmlns:p14="http://schemas.microsoft.com/office/powerpoint/2010/main" val="1858130802"/>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extLst>
      <p:ext uri="{BB962C8B-B14F-4D97-AF65-F5344CB8AC3E}">
        <p14:creationId xmlns:p14="http://schemas.microsoft.com/office/powerpoint/2010/main" val="2526140486"/>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extLst>
      <p:ext uri="{BB962C8B-B14F-4D97-AF65-F5344CB8AC3E}">
        <p14:creationId xmlns:p14="http://schemas.microsoft.com/office/powerpoint/2010/main" val="21230149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extLst>
      <p:ext uri="{BB962C8B-B14F-4D97-AF65-F5344CB8AC3E}">
        <p14:creationId xmlns:p14="http://schemas.microsoft.com/office/powerpoint/2010/main" val="1140717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0647714"/>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 id="2147483730" r:id="rId19"/>
    <p:sldLayoutId id="2147483731" r:id="rId20"/>
    <p:sldLayoutId id="2147483732" r:id="rId21"/>
    <p:sldLayoutId id="2147483706" r:id="rId22"/>
    <p:sldLayoutId id="2147483707" r:id="rId23"/>
    <p:sldLayoutId id="2147483709" r:id="rId24"/>
    <p:sldLayoutId id="2147483708" r:id="rId25"/>
    <p:sldLayoutId id="2147483704" r:id="rId26"/>
    <p:sldLayoutId id="2147483689" r:id="rId27"/>
    <p:sldLayoutId id="2147483702" r:id="rId28"/>
    <p:sldLayoutId id="2147483684" r:id="rId29"/>
    <p:sldLayoutId id="2147483665" r:id="rId30"/>
    <p:sldLayoutId id="2147483683" r:id="rId31"/>
    <p:sldLayoutId id="2147483687" r:id="rId32"/>
    <p:sldLayoutId id="2147483710" r:id="rId33"/>
    <p:sldLayoutId id="2147483688" r:id="rId34"/>
    <p:sldLayoutId id="2147483703" r:id="rId35"/>
    <p:sldLayoutId id="2147483685" r:id="rId36"/>
    <p:sldLayoutId id="2147483692" r:id="rId37"/>
    <p:sldLayoutId id="2147483674" r:id="rId38"/>
    <p:sldLayoutId id="2147483705" r:id="rId39"/>
  </p:sldLayoutIdLst>
  <p:hf hdr="0" ftr="0" dt="0"/>
  <p:txStyles>
    <p:titleStyle>
      <a:lvl1pPr algn="l" defTabSz="914400" rtl="0" eaLnBrk="1" latinLnBrk="0" hangingPunct="1">
        <a:spcBef>
          <a:spcPct val="0"/>
        </a:spcBef>
        <a:buNone/>
        <a:defRPr sz="2400" b="0" i="0" kern="1200">
          <a:solidFill>
            <a:schemeClr val="accent2"/>
          </a:solidFill>
          <a:latin typeface="BentonSans Light" pitchFamily="2" charset="0"/>
          <a:ea typeface="+mj-ea"/>
          <a:cs typeface="BentonSans Light" pitchFamily="2" charset="0"/>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22.xml"/><Relationship Id="rId18" Type="http://schemas.openxmlformats.org/officeDocument/2006/relationships/slide" Target="slide18.xml"/><Relationship Id="rId26" Type="http://schemas.openxmlformats.org/officeDocument/2006/relationships/slide" Target="slide24.xml"/><Relationship Id="rId3" Type="http://schemas.openxmlformats.org/officeDocument/2006/relationships/image" Target="../media/image3.png"/><Relationship Id="rId21" Type="http://schemas.openxmlformats.org/officeDocument/2006/relationships/image" Target="../media/image6.png"/><Relationship Id="rId7" Type="http://schemas.openxmlformats.org/officeDocument/2006/relationships/slide" Target="slide5.xml"/><Relationship Id="rId12" Type="http://schemas.openxmlformats.org/officeDocument/2006/relationships/image" Target="../media/image4.png"/><Relationship Id="rId17" Type="http://schemas.openxmlformats.org/officeDocument/2006/relationships/slide" Target="slide19.xml"/><Relationship Id="rId25" Type="http://schemas.openxmlformats.org/officeDocument/2006/relationships/slide" Target="slide25.xml"/><Relationship Id="rId2" Type="http://schemas.openxmlformats.org/officeDocument/2006/relationships/notesSlide" Target="../notesSlides/notesSlide1.xml"/><Relationship Id="rId16" Type="http://schemas.openxmlformats.org/officeDocument/2006/relationships/slide" Target="slide12.xml"/><Relationship Id="rId20" Type="http://schemas.openxmlformats.org/officeDocument/2006/relationships/image" Target="../media/image5.png"/><Relationship Id="rId29" Type="http://schemas.openxmlformats.org/officeDocument/2006/relationships/image" Target="../media/image11.png"/><Relationship Id="rId1" Type="http://schemas.openxmlformats.org/officeDocument/2006/relationships/slideLayout" Target="../slideLayouts/slideLayout10.xml"/><Relationship Id="rId6" Type="http://schemas.openxmlformats.org/officeDocument/2006/relationships/slide" Target="slide17.xml"/><Relationship Id="rId11" Type="http://schemas.openxmlformats.org/officeDocument/2006/relationships/slide" Target="slide2.xml"/><Relationship Id="rId24" Type="http://schemas.openxmlformats.org/officeDocument/2006/relationships/image" Target="../media/image9.png"/><Relationship Id="rId5" Type="http://schemas.openxmlformats.org/officeDocument/2006/relationships/slide" Target="slide14.xml"/><Relationship Id="rId15" Type="http://schemas.openxmlformats.org/officeDocument/2006/relationships/slide" Target="slide9.xml"/><Relationship Id="rId23" Type="http://schemas.openxmlformats.org/officeDocument/2006/relationships/image" Target="../media/image8.png"/><Relationship Id="rId28" Type="http://schemas.openxmlformats.org/officeDocument/2006/relationships/image" Target="../media/image10.png"/><Relationship Id="rId10" Type="http://schemas.openxmlformats.org/officeDocument/2006/relationships/slide" Target="slide6.xml"/><Relationship Id="rId19" Type="http://schemas.openxmlformats.org/officeDocument/2006/relationships/slide" Target="slide21.xml"/><Relationship Id="rId31" Type="http://schemas.openxmlformats.org/officeDocument/2006/relationships/image" Target="../media/image13.png"/><Relationship Id="rId4" Type="http://schemas.openxmlformats.org/officeDocument/2006/relationships/slide" Target="slide3.xml"/><Relationship Id="rId9" Type="http://schemas.openxmlformats.org/officeDocument/2006/relationships/slide" Target="slide15.xml"/><Relationship Id="rId14" Type="http://schemas.openxmlformats.org/officeDocument/2006/relationships/slide" Target="slide8.xml"/><Relationship Id="rId22" Type="http://schemas.openxmlformats.org/officeDocument/2006/relationships/image" Target="../media/image7.png"/><Relationship Id="rId27" Type="http://schemas.openxmlformats.org/officeDocument/2006/relationships/slide" Target="slide29.xml"/><Relationship Id="rId30" Type="http://schemas.openxmlformats.org/officeDocument/2006/relationships/image" Target="../media/image12.png"/></Relationships>
</file>

<file path=ppt/slides/_rels/slide10.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5.xml"/><Relationship Id="rId18" Type="http://schemas.openxmlformats.org/officeDocument/2006/relationships/slide" Target="slide12.xml"/><Relationship Id="rId26" Type="http://schemas.openxmlformats.org/officeDocument/2006/relationships/slide" Target="slide25.xml"/><Relationship Id="rId3" Type="http://schemas.openxmlformats.org/officeDocument/2006/relationships/tags" Target="../tags/tag23.xml"/><Relationship Id="rId21" Type="http://schemas.openxmlformats.org/officeDocument/2006/relationships/image" Target="../media/image5.png"/><Relationship Id="rId7" Type="http://schemas.openxmlformats.org/officeDocument/2006/relationships/notesSlide" Target="../notesSlides/notesSlide10.xml"/><Relationship Id="rId12" Type="http://schemas.openxmlformats.org/officeDocument/2006/relationships/slide" Target="slide14.xml"/><Relationship Id="rId17" Type="http://schemas.openxmlformats.org/officeDocument/2006/relationships/slide" Target="slide8.xml"/><Relationship Id="rId25" Type="http://schemas.openxmlformats.org/officeDocument/2006/relationships/image" Target="../media/image9.png"/><Relationship Id="rId2" Type="http://schemas.openxmlformats.org/officeDocument/2006/relationships/tags" Target="../tags/tag22.xml"/><Relationship Id="rId16" Type="http://schemas.openxmlformats.org/officeDocument/2006/relationships/slide" Target="slide22.xml"/><Relationship Id="rId20" Type="http://schemas.openxmlformats.org/officeDocument/2006/relationships/image" Target="../media/image4.png"/><Relationship Id="rId29" Type="http://schemas.openxmlformats.org/officeDocument/2006/relationships/image" Target="../media/image7.png"/><Relationship Id="rId1" Type="http://schemas.openxmlformats.org/officeDocument/2006/relationships/tags" Target="../tags/tag21.xml"/><Relationship Id="rId6" Type="http://schemas.openxmlformats.org/officeDocument/2006/relationships/slideLayout" Target="../slideLayouts/slideLayout10.xml"/><Relationship Id="rId11" Type="http://schemas.openxmlformats.org/officeDocument/2006/relationships/slide" Target="slide3.xml"/><Relationship Id="rId24" Type="http://schemas.openxmlformats.org/officeDocument/2006/relationships/image" Target="../media/image8.png"/><Relationship Id="rId5" Type="http://schemas.openxmlformats.org/officeDocument/2006/relationships/tags" Target="../tags/tag25.xml"/><Relationship Id="rId15" Type="http://schemas.openxmlformats.org/officeDocument/2006/relationships/slide" Target="slide15.xml"/><Relationship Id="rId23" Type="http://schemas.openxmlformats.org/officeDocument/2006/relationships/slide" Target="slide9.xml"/><Relationship Id="rId28" Type="http://schemas.openxmlformats.org/officeDocument/2006/relationships/slide" Target="slide29.xml"/><Relationship Id="rId10" Type="http://schemas.openxmlformats.org/officeDocument/2006/relationships/slide" Target="slide6.xml"/><Relationship Id="rId19" Type="http://schemas.openxmlformats.org/officeDocument/2006/relationships/slide" Target="slide21.xml"/><Relationship Id="rId31" Type="http://schemas.openxmlformats.org/officeDocument/2006/relationships/slide" Target="slide1.xml"/><Relationship Id="rId4" Type="http://schemas.openxmlformats.org/officeDocument/2006/relationships/tags" Target="../tags/tag24.xml"/><Relationship Id="rId9" Type="http://schemas.openxmlformats.org/officeDocument/2006/relationships/slide" Target="slide17.xml"/><Relationship Id="rId14" Type="http://schemas.openxmlformats.org/officeDocument/2006/relationships/slide" Target="slide11.xml"/><Relationship Id="rId22" Type="http://schemas.openxmlformats.org/officeDocument/2006/relationships/slide" Target="slide10.xml"/><Relationship Id="rId27" Type="http://schemas.openxmlformats.org/officeDocument/2006/relationships/slide" Target="slide24.xml"/><Relationship Id="rId30" Type="http://schemas.openxmlformats.org/officeDocument/2006/relationships/image" Target="../media/image19.png"/></Relationships>
</file>

<file path=ppt/slides/_rels/slide11.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22.xml"/><Relationship Id="rId18" Type="http://schemas.openxmlformats.org/officeDocument/2006/relationships/slide" Target="slide9.xml"/><Relationship Id="rId26" Type="http://schemas.openxmlformats.org/officeDocument/2006/relationships/slide" Target="slide25.xml"/><Relationship Id="rId3" Type="http://schemas.openxmlformats.org/officeDocument/2006/relationships/slideLayout" Target="../slideLayouts/slideLayout10.xml"/><Relationship Id="rId21" Type="http://schemas.openxmlformats.org/officeDocument/2006/relationships/image" Target="../media/image5.png"/><Relationship Id="rId7" Type="http://schemas.openxmlformats.org/officeDocument/2006/relationships/slide" Target="slide6.xml"/><Relationship Id="rId12" Type="http://schemas.openxmlformats.org/officeDocument/2006/relationships/slide" Target="slide15.xml"/><Relationship Id="rId17" Type="http://schemas.openxmlformats.org/officeDocument/2006/relationships/image" Target="../media/image4.png"/><Relationship Id="rId25" Type="http://schemas.openxmlformats.org/officeDocument/2006/relationships/image" Target="../media/image9.png"/><Relationship Id="rId2" Type="http://schemas.openxmlformats.org/officeDocument/2006/relationships/tags" Target="../tags/tag27.xml"/><Relationship Id="rId16" Type="http://schemas.openxmlformats.org/officeDocument/2006/relationships/slide" Target="slide21.xml"/><Relationship Id="rId20" Type="http://schemas.openxmlformats.org/officeDocument/2006/relationships/slide" Target="slide18.xml"/><Relationship Id="rId29" Type="http://schemas.openxmlformats.org/officeDocument/2006/relationships/image" Target="../media/image19.png"/><Relationship Id="rId1" Type="http://schemas.openxmlformats.org/officeDocument/2006/relationships/tags" Target="../tags/tag26.xml"/><Relationship Id="rId6" Type="http://schemas.openxmlformats.org/officeDocument/2006/relationships/slide" Target="slide17.xml"/><Relationship Id="rId11" Type="http://schemas.openxmlformats.org/officeDocument/2006/relationships/slide" Target="slide11.xml"/><Relationship Id="rId24" Type="http://schemas.openxmlformats.org/officeDocument/2006/relationships/image" Target="../media/image8.png"/><Relationship Id="rId5" Type="http://schemas.openxmlformats.org/officeDocument/2006/relationships/image" Target="../media/image3.png"/><Relationship Id="rId15" Type="http://schemas.openxmlformats.org/officeDocument/2006/relationships/slide" Target="slide12.xml"/><Relationship Id="rId23" Type="http://schemas.openxmlformats.org/officeDocument/2006/relationships/slide" Target="slide1.xml"/><Relationship Id="rId28" Type="http://schemas.openxmlformats.org/officeDocument/2006/relationships/slide" Target="slide29.xml"/><Relationship Id="rId10" Type="http://schemas.openxmlformats.org/officeDocument/2006/relationships/slide" Target="slide5.xml"/><Relationship Id="rId19" Type="http://schemas.openxmlformats.org/officeDocument/2006/relationships/slide" Target="slide19.xml"/><Relationship Id="rId4" Type="http://schemas.openxmlformats.org/officeDocument/2006/relationships/notesSlide" Target="../notesSlides/notesSlide11.xml"/><Relationship Id="rId9" Type="http://schemas.openxmlformats.org/officeDocument/2006/relationships/slide" Target="slide14.xml"/><Relationship Id="rId14" Type="http://schemas.openxmlformats.org/officeDocument/2006/relationships/slide" Target="slide8.xml"/><Relationship Id="rId22" Type="http://schemas.openxmlformats.org/officeDocument/2006/relationships/image" Target="../media/image10.png"/><Relationship Id="rId27" Type="http://schemas.openxmlformats.org/officeDocument/2006/relationships/slide" Target="slide24.xml"/></Relationships>
</file>

<file path=ppt/slides/_rels/slide12.xml.rels><?xml version="1.0" encoding="UTF-8" standalone="yes"?>
<Relationships xmlns="http://schemas.openxmlformats.org/package/2006/relationships"><Relationship Id="rId8" Type="http://schemas.openxmlformats.org/officeDocument/2006/relationships/slide" Target="slide17.xml"/><Relationship Id="rId13" Type="http://schemas.openxmlformats.org/officeDocument/2006/relationships/slide" Target="slide15.xml"/><Relationship Id="rId18" Type="http://schemas.openxmlformats.org/officeDocument/2006/relationships/slide" Target="slide18.xml"/><Relationship Id="rId26" Type="http://schemas.openxmlformats.org/officeDocument/2006/relationships/slide" Target="slide11.xml"/><Relationship Id="rId3" Type="http://schemas.openxmlformats.org/officeDocument/2006/relationships/tags" Target="../tags/tag30.xml"/><Relationship Id="rId21" Type="http://schemas.openxmlformats.org/officeDocument/2006/relationships/image" Target="../media/image4.png"/><Relationship Id="rId7" Type="http://schemas.openxmlformats.org/officeDocument/2006/relationships/image" Target="../media/image3.png"/><Relationship Id="rId12" Type="http://schemas.openxmlformats.org/officeDocument/2006/relationships/slide" Target="slide5.xml"/><Relationship Id="rId17" Type="http://schemas.openxmlformats.org/officeDocument/2006/relationships/slide" Target="slide19.xml"/><Relationship Id="rId25" Type="http://schemas.openxmlformats.org/officeDocument/2006/relationships/slide" Target="slide13.xml"/><Relationship Id="rId2" Type="http://schemas.openxmlformats.org/officeDocument/2006/relationships/tags" Target="../tags/tag29.xml"/><Relationship Id="rId16" Type="http://schemas.openxmlformats.org/officeDocument/2006/relationships/slide" Target="slide9.xml"/><Relationship Id="rId20" Type="http://schemas.openxmlformats.org/officeDocument/2006/relationships/slide" Target="slide21.xml"/><Relationship Id="rId29" Type="http://schemas.openxmlformats.org/officeDocument/2006/relationships/slide" Target="slide25.xml"/><Relationship Id="rId1" Type="http://schemas.openxmlformats.org/officeDocument/2006/relationships/tags" Target="../tags/tag28.xml"/><Relationship Id="rId6" Type="http://schemas.openxmlformats.org/officeDocument/2006/relationships/notesSlide" Target="../notesSlides/notesSlide12.xml"/><Relationship Id="rId11" Type="http://schemas.openxmlformats.org/officeDocument/2006/relationships/slide" Target="slide14.xml"/><Relationship Id="rId24" Type="http://schemas.openxmlformats.org/officeDocument/2006/relationships/image" Target="../media/image13.png"/><Relationship Id="rId32" Type="http://schemas.openxmlformats.org/officeDocument/2006/relationships/image" Target="../media/image19.png"/><Relationship Id="rId5" Type="http://schemas.openxmlformats.org/officeDocument/2006/relationships/slideLayout" Target="../slideLayouts/slideLayout10.xml"/><Relationship Id="rId15" Type="http://schemas.openxmlformats.org/officeDocument/2006/relationships/slide" Target="slide8.xml"/><Relationship Id="rId23" Type="http://schemas.openxmlformats.org/officeDocument/2006/relationships/image" Target="../media/image5.png"/><Relationship Id="rId28" Type="http://schemas.openxmlformats.org/officeDocument/2006/relationships/image" Target="../media/image9.png"/><Relationship Id="rId10" Type="http://schemas.openxmlformats.org/officeDocument/2006/relationships/slide" Target="slide3.xml"/><Relationship Id="rId19" Type="http://schemas.openxmlformats.org/officeDocument/2006/relationships/slide" Target="slide12.xml"/><Relationship Id="rId31" Type="http://schemas.openxmlformats.org/officeDocument/2006/relationships/slide" Target="slide29.xml"/><Relationship Id="rId4" Type="http://schemas.openxmlformats.org/officeDocument/2006/relationships/tags" Target="../tags/tag31.xml"/><Relationship Id="rId9" Type="http://schemas.openxmlformats.org/officeDocument/2006/relationships/slide" Target="slide6.xml"/><Relationship Id="rId14" Type="http://schemas.openxmlformats.org/officeDocument/2006/relationships/slide" Target="slide22.xml"/><Relationship Id="rId22" Type="http://schemas.openxmlformats.org/officeDocument/2006/relationships/slide" Target="slide1.xml"/><Relationship Id="rId27" Type="http://schemas.openxmlformats.org/officeDocument/2006/relationships/image" Target="../media/image8.png"/><Relationship Id="rId30" Type="http://schemas.openxmlformats.org/officeDocument/2006/relationships/slide" Target="slide24.xml"/></Relationships>
</file>

<file path=ppt/slides/_rels/slide13.xml.rels><?xml version="1.0" encoding="UTF-8" standalone="yes"?>
<Relationships xmlns="http://schemas.openxmlformats.org/package/2006/relationships"><Relationship Id="rId8" Type="http://schemas.openxmlformats.org/officeDocument/2006/relationships/slide" Target="slide17.xml"/><Relationship Id="rId13" Type="http://schemas.openxmlformats.org/officeDocument/2006/relationships/slide" Target="slide15.xml"/><Relationship Id="rId18" Type="http://schemas.openxmlformats.org/officeDocument/2006/relationships/slide" Target="slide18.xml"/><Relationship Id="rId26" Type="http://schemas.openxmlformats.org/officeDocument/2006/relationships/image" Target="../media/image8.png"/><Relationship Id="rId3" Type="http://schemas.openxmlformats.org/officeDocument/2006/relationships/tags" Target="../tags/tag34.xml"/><Relationship Id="rId21" Type="http://schemas.openxmlformats.org/officeDocument/2006/relationships/slide" Target="slide21.xml"/><Relationship Id="rId7" Type="http://schemas.openxmlformats.org/officeDocument/2006/relationships/image" Target="../media/image3.png"/><Relationship Id="rId12" Type="http://schemas.openxmlformats.org/officeDocument/2006/relationships/slide" Target="slide5.xml"/><Relationship Id="rId17" Type="http://schemas.openxmlformats.org/officeDocument/2006/relationships/slide" Target="slide19.xml"/><Relationship Id="rId25" Type="http://schemas.openxmlformats.org/officeDocument/2006/relationships/slide" Target="slide13.xml"/><Relationship Id="rId2" Type="http://schemas.openxmlformats.org/officeDocument/2006/relationships/tags" Target="../tags/tag33.xml"/><Relationship Id="rId16" Type="http://schemas.openxmlformats.org/officeDocument/2006/relationships/slide" Target="slide9.xml"/><Relationship Id="rId20" Type="http://schemas.openxmlformats.org/officeDocument/2006/relationships/slide" Target="slide12.xml"/><Relationship Id="rId29" Type="http://schemas.openxmlformats.org/officeDocument/2006/relationships/slide" Target="slide24.xml"/><Relationship Id="rId1" Type="http://schemas.openxmlformats.org/officeDocument/2006/relationships/tags" Target="../tags/tag32.xml"/><Relationship Id="rId6" Type="http://schemas.openxmlformats.org/officeDocument/2006/relationships/notesSlide" Target="../notesSlides/notesSlide13.xml"/><Relationship Id="rId11" Type="http://schemas.openxmlformats.org/officeDocument/2006/relationships/slide" Target="slide14.xml"/><Relationship Id="rId24" Type="http://schemas.openxmlformats.org/officeDocument/2006/relationships/image" Target="../media/image5.png"/><Relationship Id="rId32" Type="http://schemas.openxmlformats.org/officeDocument/2006/relationships/image" Target="../media/image19.png"/><Relationship Id="rId5" Type="http://schemas.openxmlformats.org/officeDocument/2006/relationships/slideLayout" Target="../slideLayouts/slideLayout10.xml"/><Relationship Id="rId15" Type="http://schemas.openxmlformats.org/officeDocument/2006/relationships/slide" Target="slide8.xml"/><Relationship Id="rId23" Type="http://schemas.openxmlformats.org/officeDocument/2006/relationships/slide" Target="slide1.xml"/><Relationship Id="rId28" Type="http://schemas.openxmlformats.org/officeDocument/2006/relationships/slide" Target="slide25.xml"/><Relationship Id="rId10" Type="http://schemas.openxmlformats.org/officeDocument/2006/relationships/slide" Target="slide3.xml"/><Relationship Id="rId19" Type="http://schemas.openxmlformats.org/officeDocument/2006/relationships/slide" Target="slide11.xml"/><Relationship Id="rId31" Type="http://schemas.openxmlformats.org/officeDocument/2006/relationships/image" Target="../media/image13.png"/><Relationship Id="rId4" Type="http://schemas.openxmlformats.org/officeDocument/2006/relationships/tags" Target="../tags/tag35.xml"/><Relationship Id="rId9" Type="http://schemas.openxmlformats.org/officeDocument/2006/relationships/slide" Target="slide6.xml"/><Relationship Id="rId14" Type="http://schemas.openxmlformats.org/officeDocument/2006/relationships/slide" Target="slide22.xml"/><Relationship Id="rId22" Type="http://schemas.openxmlformats.org/officeDocument/2006/relationships/image" Target="../media/image4.png"/><Relationship Id="rId27" Type="http://schemas.openxmlformats.org/officeDocument/2006/relationships/image" Target="../media/image9.png"/><Relationship Id="rId30" Type="http://schemas.openxmlformats.org/officeDocument/2006/relationships/slide" Target="slide29.xml"/></Relationships>
</file>

<file path=ppt/slides/_rels/slide14.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22.xml"/><Relationship Id="rId18" Type="http://schemas.openxmlformats.org/officeDocument/2006/relationships/slide" Target="slide19.xml"/><Relationship Id="rId26" Type="http://schemas.openxmlformats.org/officeDocument/2006/relationships/slide" Target="slide25.xml"/><Relationship Id="rId3" Type="http://schemas.openxmlformats.org/officeDocument/2006/relationships/slideLayout" Target="../slideLayouts/slideLayout10.xml"/><Relationship Id="rId21" Type="http://schemas.openxmlformats.org/officeDocument/2006/relationships/image" Target="../media/image5.png"/><Relationship Id="rId7" Type="http://schemas.openxmlformats.org/officeDocument/2006/relationships/slide" Target="slide17.xml"/><Relationship Id="rId12" Type="http://schemas.openxmlformats.org/officeDocument/2006/relationships/image" Target="../media/image4.png"/><Relationship Id="rId17" Type="http://schemas.openxmlformats.org/officeDocument/2006/relationships/slide" Target="slide12.xml"/><Relationship Id="rId25" Type="http://schemas.openxmlformats.org/officeDocument/2006/relationships/image" Target="../media/image9.png"/><Relationship Id="rId2" Type="http://schemas.openxmlformats.org/officeDocument/2006/relationships/tags" Target="../tags/tag37.xml"/><Relationship Id="rId16" Type="http://schemas.openxmlformats.org/officeDocument/2006/relationships/slide" Target="slide1.xml"/><Relationship Id="rId20" Type="http://schemas.openxmlformats.org/officeDocument/2006/relationships/slide" Target="slide21.xml"/><Relationship Id="rId1" Type="http://schemas.openxmlformats.org/officeDocument/2006/relationships/tags" Target="../tags/tag36.xml"/><Relationship Id="rId6" Type="http://schemas.openxmlformats.org/officeDocument/2006/relationships/slide" Target="slide3.xml"/><Relationship Id="rId11" Type="http://schemas.openxmlformats.org/officeDocument/2006/relationships/slide" Target="slide6.xml"/><Relationship Id="rId24" Type="http://schemas.openxmlformats.org/officeDocument/2006/relationships/image" Target="../media/image8.png"/><Relationship Id="rId5" Type="http://schemas.openxmlformats.org/officeDocument/2006/relationships/image" Target="../media/image3.png"/><Relationship Id="rId15" Type="http://schemas.openxmlformats.org/officeDocument/2006/relationships/slide" Target="slide9.xml"/><Relationship Id="rId23" Type="http://schemas.openxmlformats.org/officeDocument/2006/relationships/slide" Target="slide14.xml"/><Relationship Id="rId28" Type="http://schemas.openxmlformats.org/officeDocument/2006/relationships/slide" Target="slide29.xml"/><Relationship Id="rId10" Type="http://schemas.openxmlformats.org/officeDocument/2006/relationships/slide" Target="slide15.xml"/><Relationship Id="rId19" Type="http://schemas.openxmlformats.org/officeDocument/2006/relationships/slide" Target="slide18.xml"/><Relationship Id="rId4" Type="http://schemas.openxmlformats.org/officeDocument/2006/relationships/notesSlide" Target="../notesSlides/notesSlide14.xml"/><Relationship Id="rId9" Type="http://schemas.openxmlformats.org/officeDocument/2006/relationships/slide" Target="slide11.xml"/><Relationship Id="rId14" Type="http://schemas.openxmlformats.org/officeDocument/2006/relationships/slide" Target="slide8.xml"/><Relationship Id="rId22" Type="http://schemas.openxmlformats.org/officeDocument/2006/relationships/image" Target="../media/image12.png"/><Relationship Id="rId27" Type="http://schemas.openxmlformats.org/officeDocument/2006/relationships/slide" Target="slide24.xml"/></Relationships>
</file>

<file path=ppt/slides/_rels/slide15.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8.xml"/><Relationship Id="rId18" Type="http://schemas.openxmlformats.org/officeDocument/2006/relationships/slide" Target="slide21.xml"/><Relationship Id="rId26" Type="http://schemas.openxmlformats.org/officeDocument/2006/relationships/slide" Target="slide24.xml"/><Relationship Id="rId3" Type="http://schemas.openxmlformats.org/officeDocument/2006/relationships/notesSlide" Target="../notesSlides/notesSlide15.xml"/><Relationship Id="rId21" Type="http://schemas.openxmlformats.org/officeDocument/2006/relationships/slide" Target="slide16.xml"/><Relationship Id="rId7" Type="http://schemas.openxmlformats.org/officeDocument/2006/relationships/slide" Target="slide17.xml"/><Relationship Id="rId12" Type="http://schemas.openxmlformats.org/officeDocument/2006/relationships/slide" Target="slide22.xml"/><Relationship Id="rId17" Type="http://schemas.openxmlformats.org/officeDocument/2006/relationships/slide" Target="slide18.xml"/><Relationship Id="rId25" Type="http://schemas.openxmlformats.org/officeDocument/2006/relationships/slide" Target="slide25.xml"/><Relationship Id="rId2" Type="http://schemas.openxmlformats.org/officeDocument/2006/relationships/slideLayout" Target="../slideLayouts/slideLayout10.xml"/><Relationship Id="rId16" Type="http://schemas.openxmlformats.org/officeDocument/2006/relationships/slide" Target="slide19.xml"/><Relationship Id="rId20" Type="http://schemas.openxmlformats.org/officeDocument/2006/relationships/image" Target="../media/image12.png"/><Relationship Id="rId29" Type="http://schemas.openxmlformats.org/officeDocument/2006/relationships/slide" Target="slide1.xml"/><Relationship Id="rId1" Type="http://schemas.openxmlformats.org/officeDocument/2006/relationships/tags" Target="../tags/tag38.xml"/><Relationship Id="rId6" Type="http://schemas.openxmlformats.org/officeDocument/2006/relationships/slide" Target="slide14.xml"/><Relationship Id="rId11" Type="http://schemas.openxmlformats.org/officeDocument/2006/relationships/image" Target="../media/image4.png"/><Relationship Id="rId24" Type="http://schemas.openxmlformats.org/officeDocument/2006/relationships/image" Target="../media/image9.png"/><Relationship Id="rId5" Type="http://schemas.openxmlformats.org/officeDocument/2006/relationships/slide" Target="slide3.xml"/><Relationship Id="rId15" Type="http://schemas.openxmlformats.org/officeDocument/2006/relationships/slide" Target="slide12.xml"/><Relationship Id="rId23" Type="http://schemas.openxmlformats.org/officeDocument/2006/relationships/image" Target="../media/image8.png"/><Relationship Id="rId28" Type="http://schemas.openxmlformats.org/officeDocument/2006/relationships/image" Target="../media/image19.png"/><Relationship Id="rId10" Type="http://schemas.openxmlformats.org/officeDocument/2006/relationships/slide" Target="slide6.xml"/><Relationship Id="rId19" Type="http://schemas.openxmlformats.org/officeDocument/2006/relationships/image" Target="../media/image5.png"/><Relationship Id="rId4" Type="http://schemas.openxmlformats.org/officeDocument/2006/relationships/image" Target="../media/image3.png"/><Relationship Id="rId9" Type="http://schemas.openxmlformats.org/officeDocument/2006/relationships/slide" Target="slide11.xml"/><Relationship Id="rId14" Type="http://schemas.openxmlformats.org/officeDocument/2006/relationships/slide" Target="slide9.xml"/><Relationship Id="rId22" Type="http://schemas.openxmlformats.org/officeDocument/2006/relationships/slide" Target="slide15.xml"/><Relationship Id="rId27" Type="http://schemas.openxmlformats.org/officeDocument/2006/relationships/slide" Target="slide29.xml"/></Relationships>
</file>

<file path=ppt/slides/_rels/slide16.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9.xml"/><Relationship Id="rId18" Type="http://schemas.openxmlformats.org/officeDocument/2006/relationships/image" Target="../media/image4.png"/><Relationship Id="rId26" Type="http://schemas.openxmlformats.org/officeDocument/2006/relationships/slide" Target="slide24.xml"/><Relationship Id="rId3" Type="http://schemas.openxmlformats.org/officeDocument/2006/relationships/notesSlide" Target="../notesSlides/notesSlide16.xml"/><Relationship Id="rId21" Type="http://schemas.openxmlformats.org/officeDocument/2006/relationships/slide" Target="slide15.xml"/><Relationship Id="rId7" Type="http://schemas.openxmlformats.org/officeDocument/2006/relationships/slide" Target="slide17.xml"/><Relationship Id="rId12" Type="http://schemas.openxmlformats.org/officeDocument/2006/relationships/slide" Target="slide8.xml"/><Relationship Id="rId17" Type="http://schemas.openxmlformats.org/officeDocument/2006/relationships/slide" Target="slide21.xml"/><Relationship Id="rId25" Type="http://schemas.openxmlformats.org/officeDocument/2006/relationships/slide" Target="slide25.xml"/><Relationship Id="rId2" Type="http://schemas.openxmlformats.org/officeDocument/2006/relationships/slideLayout" Target="../slideLayouts/slideLayout10.xml"/><Relationship Id="rId16" Type="http://schemas.openxmlformats.org/officeDocument/2006/relationships/slide" Target="slide18.xml"/><Relationship Id="rId20" Type="http://schemas.openxmlformats.org/officeDocument/2006/relationships/slide" Target="slide16.xml"/><Relationship Id="rId29" Type="http://schemas.openxmlformats.org/officeDocument/2006/relationships/image" Target="../media/image19.png"/><Relationship Id="rId1" Type="http://schemas.openxmlformats.org/officeDocument/2006/relationships/tags" Target="../tags/tag39.xml"/><Relationship Id="rId6" Type="http://schemas.openxmlformats.org/officeDocument/2006/relationships/slide" Target="slide14.xml"/><Relationship Id="rId11" Type="http://schemas.openxmlformats.org/officeDocument/2006/relationships/slide" Target="slide22.xml"/><Relationship Id="rId24" Type="http://schemas.openxmlformats.org/officeDocument/2006/relationships/image" Target="../media/image9.png"/><Relationship Id="rId5" Type="http://schemas.openxmlformats.org/officeDocument/2006/relationships/slide" Target="slide3.xml"/><Relationship Id="rId15" Type="http://schemas.openxmlformats.org/officeDocument/2006/relationships/slide" Target="slide19.xml"/><Relationship Id="rId23" Type="http://schemas.openxmlformats.org/officeDocument/2006/relationships/image" Target="../media/image8.png"/><Relationship Id="rId28" Type="http://schemas.openxmlformats.org/officeDocument/2006/relationships/image" Target="../media/image12.png"/><Relationship Id="rId10" Type="http://schemas.openxmlformats.org/officeDocument/2006/relationships/slide" Target="slide6.xml"/><Relationship Id="rId19" Type="http://schemas.openxmlformats.org/officeDocument/2006/relationships/image" Target="../media/image5.png"/><Relationship Id="rId4" Type="http://schemas.openxmlformats.org/officeDocument/2006/relationships/image" Target="../media/image3.png"/><Relationship Id="rId9" Type="http://schemas.openxmlformats.org/officeDocument/2006/relationships/slide" Target="slide11.xml"/><Relationship Id="rId14" Type="http://schemas.openxmlformats.org/officeDocument/2006/relationships/slide" Target="slide12.xml"/><Relationship Id="rId22" Type="http://schemas.openxmlformats.org/officeDocument/2006/relationships/slide" Target="slide1.xml"/><Relationship Id="rId27" Type="http://schemas.openxmlformats.org/officeDocument/2006/relationships/slide" Target="slide29.xml"/></Relationships>
</file>

<file path=ppt/slides/_rels/slide17.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22.xml"/><Relationship Id="rId18" Type="http://schemas.openxmlformats.org/officeDocument/2006/relationships/slide" Target="slide21.xml"/><Relationship Id="rId26" Type="http://schemas.openxmlformats.org/officeDocument/2006/relationships/slide" Target="slide25.xml"/><Relationship Id="rId3" Type="http://schemas.openxmlformats.org/officeDocument/2006/relationships/slideLayout" Target="../slideLayouts/slideLayout10.xml"/><Relationship Id="rId21" Type="http://schemas.openxmlformats.org/officeDocument/2006/relationships/image" Target="../media/image13.png"/><Relationship Id="rId7" Type="http://schemas.openxmlformats.org/officeDocument/2006/relationships/slide" Target="slide3.xml"/><Relationship Id="rId12" Type="http://schemas.openxmlformats.org/officeDocument/2006/relationships/slide" Target="slide6.xml"/><Relationship Id="rId17" Type="http://schemas.openxmlformats.org/officeDocument/2006/relationships/slide" Target="slide18.xml"/><Relationship Id="rId25" Type="http://schemas.openxmlformats.org/officeDocument/2006/relationships/image" Target="../media/image9.png"/><Relationship Id="rId2" Type="http://schemas.openxmlformats.org/officeDocument/2006/relationships/tags" Target="../tags/tag41.xml"/><Relationship Id="rId16" Type="http://schemas.openxmlformats.org/officeDocument/2006/relationships/slide" Target="slide19.xml"/><Relationship Id="rId20" Type="http://schemas.openxmlformats.org/officeDocument/2006/relationships/image" Target="../media/image5.png"/><Relationship Id="rId29" Type="http://schemas.openxmlformats.org/officeDocument/2006/relationships/image" Target="../media/image19.png"/><Relationship Id="rId1" Type="http://schemas.openxmlformats.org/officeDocument/2006/relationships/tags" Target="../tags/tag40.xml"/><Relationship Id="rId6" Type="http://schemas.openxmlformats.org/officeDocument/2006/relationships/slide" Target="slide12.xml"/><Relationship Id="rId11" Type="http://schemas.openxmlformats.org/officeDocument/2006/relationships/slide" Target="slide15.xml"/><Relationship Id="rId24" Type="http://schemas.openxmlformats.org/officeDocument/2006/relationships/image" Target="../media/image8.png"/><Relationship Id="rId5" Type="http://schemas.openxmlformats.org/officeDocument/2006/relationships/image" Target="../media/image3.png"/><Relationship Id="rId15" Type="http://schemas.openxmlformats.org/officeDocument/2006/relationships/slide" Target="slide9.xml"/><Relationship Id="rId23" Type="http://schemas.openxmlformats.org/officeDocument/2006/relationships/slide" Target="slide1.xml"/><Relationship Id="rId28" Type="http://schemas.openxmlformats.org/officeDocument/2006/relationships/slide" Target="slide29.xml"/><Relationship Id="rId10" Type="http://schemas.openxmlformats.org/officeDocument/2006/relationships/slide" Target="slide5.xml"/><Relationship Id="rId19" Type="http://schemas.openxmlformats.org/officeDocument/2006/relationships/image" Target="../media/image4.png"/><Relationship Id="rId4" Type="http://schemas.openxmlformats.org/officeDocument/2006/relationships/notesSlide" Target="../notesSlides/notesSlide17.xml"/><Relationship Id="rId9" Type="http://schemas.openxmlformats.org/officeDocument/2006/relationships/slide" Target="slide17.xml"/><Relationship Id="rId14" Type="http://schemas.openxmlformats.org/officeDocument/2006/relationships/slide" Target="slide8.xml"/><Relationship Id="rId22" Type="http://schemas.openxmlformats.org/officeDocument/2006/relationships/slide" Target="slide11.xml"/><Relationship Id="rId27" Type="http://schemas.openxmlformats.org/officeDocument/2006/relationships/slide" Target="slide24.xml"/></Relationships>
</file>

<file path=ppt/slides/_rels/slide18.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9.xml"/><Relationship Id="rId18" Type="http://schemas.openxmlformats.org/officeDocument/2006/relationships/image" Target="../media/image4.png"/><Relationship Id="rId26" Type="http://schemas.openxmlformats.org/officeDocument/2006/relationships/slide" Target="slide24.xml"/><Relationship Id="rId3" Type="http://schemas.openxmlformats.org/officeDocument/2006/relationships/notesSlide" Target="../notesSlides/notesSlide18.xml"/><Relationship Id="rId21" Type="http://schemas.openxmlformats.org/officeDocument/2006/relationships/image" Target="../media/image7.png"/><Relationship Id="rId7" Type="http://schemas.openxmlformats.org/officeDocument/2006/relationships/slide" Target="slide14.xml"/><Relationship Id="rId12" Type="http://schemas.openxmlformats.org/officeDocument/2006/relationships/slide" Target="slide8.xml"/><Relationship Id="rId17" Type="http://schemas.openxmlformats.org/officeDocument/2006/relationships/slide" Target="slide17.xml"/><Relationship Id="rId25" Type="http://schemas.openxmlformats.org/officeDocument/2006/relationships/slide" Target="slide25.xml"/><Relationship Id="rId2" Type="http://schemas.openxmlformats.org/officeDocument/2006/relationships/slideLayout" Target="../slideLayouts/slideLayout10.xml"/><Relationship Id="rId16" Type="http://schemas.openxmlformats.org/officeDocument/2006/relationships/slide" Target="slide11.xml"/><Relationship Id="rId20" Type="http://schemas.openxmlformats.org/officeDocument/2006/relationships/slide" Target="slide18.xml"/><Relationship Id="rId1" Type="http://schemas.openxmlformats.org/officeDocument/2006/relationships/tags" Target="../tags/tag42.xml"/><Relationship Id="rId6" Type="http://schemas.openxmlformats.org/officeDocument/2006/relationships/slide" Target="slide3.xml"/><Relationship Id="rId11" Type="http://schemas.openxmlformats.org/officeDocument/2006/relationships/slide" Target="slide22.xml"/><Relationship Id="rId24" Type="http://schemas.openxmlformats.org/officeDocument/2006/relationships/image" Target="../media/image9.png"/><Relationship Id="rId5" Type="http://schemas.openxmlformats.org/officeDocument/2006/relationships/slide" Target="slide12.xml"/><Relationship Id="rId15" Type="http://schemas.openxmlformats.org/officeDocument/2006/relationships/slide" Target="slide21.xml"/><Relationship Id="rId23" Type="http://schemas.openxmlformats.org/officeDocument/2006/relationships/image" Target="../media/image8.png"/><Relationship Id="rId28" Type="http://schemas.openxmlformats.org/officeDocument/2006/relationships/image" Target="../media/image19.png"/><Relationship Id="rId10" Type="http://schemas.openxmlformats.org/officeDocument/2006/relationships/slide" Target="slide6.xml"/><Relationship Id="rId19" Type="http://schemas.openxmlformats.org/officeDocument/2006/relationships/image" Target="../media/image5.png"/><Relationship Id="rId4" Type="http://schemas.openxmlformats.org/officeDocument/2006/relationships/image" Target="../media/image3.png"/><Relationship Id="rId9" Type="http://schemas.openxmlformats.org/officeDocument/2006/relationships/slide" Target="slide15.xml"/><Relationship Id="rId14" Type="http://schemas.openxmlformats.org/officeDocument/2006/relationships/slide" Target="slide19.xml"/><Relationship Id="rId22" Type="http://schemas.openxmlformats.org/officeDocument/2006/relationships/slide" Target="slide1.xml"/><Relationship Id="rId27" Type="http://schemas.openxmlformats.org/officeDocument/2006/relationships/slide" Target="slide29.xml"/></Relationships>
</file>

<file path=ppt/slides/_rels/slide19.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6.xml"/><Relationship Id="rId18" Type="http://schemas.openxmlformats.org/officeDocument/2006/relationships/slide" Target="slide9.xml"/><Relationship Id="rId26" Type="http://schemas.openxmlformats.org/officeDocument/2006/relationships/image" Target="../media/image9.png"/><Relationship Id="rId3" Type="http://schemas.openxmlformats.org/officeDocument/2006/relationships/tags" Target="../tags/tag45.xml"/><Relationship Id="rId21" Type="http://schemas.openxmlformats.org/officeDocument/2006/relationships/slide" Target="slide21.xml"/><Relationship Id="rId7" Type="http://schemas.openxmlformats.org/officeDocument/2006/relationships/notesSlide" Target="../notesSlides/notesSlide19.xml"/><Relationship Id="rId12" Type="http://schemas.openxmlformats.org/officeDocument/2006/relationships/slide" Target="slide15.xml"/><Relationship Id="rId17" Type="http://schemas.openxmlformats.org/officeDocument/2006/relationships/slide" Target="slide8.xml"/><Relationship Id="rId25" Type="http://schemas.openxmlformats.org/officeDocument/2006/relationships/image" Target="../media/image8.png"/><Relationship Id="rId2" Type="http://schemas.openxmlformats.org/officeDocument/2006/relationships/tags" Target="../tags/tag44.xml"/><Relationship Id="rId16" Type="http://schemas.openxmlformats.org/officeDocument/2006/relationships/slide" Target="slide1.xml"/><Relationship Id="rId20" Type="http://schemas.openxmlformats.org/officeDocument/2006/relationships/slide" Target="slide18.xml"/><Relationship Id="rId29" Type="http://schemas.openxmlformats.org/officeDocument/2006/relationships/slide" Target="slide29.xml"/><Relationship Id="rId1" Type="http://schemas.openxmlformats.org/officeDocument/2006/relationships/tags" Target="../tags/tag43.xml"/><Relationship Id="rId6" Type="http://schemas.openxmlformats.org/officeDocument/2006/relationships/slideLayout" Target="../slideLayouts/slideLayout10.xml"/><Relationship Id="rId11" Type="http://schemas.openxmlformats.org/officeDocument/2006/relationships/slide" Target="slide11.xml"/><Relationship Id="rId24" Type="http://schemas.openxmlformats.org/officeDocument/2006/relationships/slide" Target="slide20.xml"/><Relationship Id="rId5" Type="http://schemas.openxmlformats.org/officeDocument/2006/relationships/tags" Target="../tags/tag47.xml"/><Relationship Id="rId15" Type="http://schemas.openxmlformats.org/officeDocument/2006/relationships/slide" Target="slide22.xml"/><Relationship Id="rId23" Type="http://schemas.openxmlformats.org/officeDocument/2006/relationships/slide" Target="slide19.xml"/><Relationship Id="rId28" Type="http://schemas.openxmlformats.org/officeDocument/2006/relationships/slide" Target="slide24.xml"/><Relationship Id="rId10" Type="http://schemas.openxmlformats.org/officeDocument/2006/relationships/slide" Target="slide17.xml"/><Relationship Id="rId19" Type="http://schemas.openxmlformats.org/officeDocument/2006/relationships/slide" Target="slide12.xml"/><Relationship Id="rId31" Type="http://schemas.openxmlformats.org/officeDocument/2006/relationships/image" Target="../media/image19.png"/><Relationship Id="rId4" Type="http://schemas.openxmlformats.org/officeDocument/2006/relationships/tags" Target="../tags/tag46.xml"/><Relationship Id="rId9" Type="http://schemas.openxmlformats.org/officeDocument/2006/relationships/slide" Target="slide14.xml"/><Relationship Id="rId14" Type="http://schemas.openxmlformats.org/officeDocument/2006/relationships/image" Target="../media/image4.png"/><Relationship Id="rId22" Type="http://schemas.openxmlformats.org/officeDocument/2006/relationships/image" Target="../media/image5.png"/><Relationship Id="rId27" Type="http://schemas.openxmlformats.org/officeDocument/2006/relationships/slide" Target="slide25.xml"/><Relationship Id="rId30"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6.xml"/><Relationship Id="rId18" Type="http://schemas.openxmlformats.org/officeDocument/2006/relationships/slide" Target="slide12.xml"/><Relationship Id="rId26" Type="http://schemas.openxmlformats.org/officeDocument/2006/relationships/image" Target="../media/image13.png"/><Relationship Id="rId3" Type="http://schemas.openxmlformats.org/officeDocument/2006/relationships/notesSlide" Target="../notesSlides/notesSlide2.xml"/><Relationship Id="rId21" Type="http://schemas.openxmlformats.org/officeDocument/2006/relationships/slide" Target="slide21.xml"/><Relationship Id="rId34" Type="http://schemas.openxmlformats.org/officeDocument/2006/relationships/image" Target="../media/image8.png"/><Relationship Id="rId7" Type="http://schemas.openxmlformats.org/officeDocument/2006/relationships/slide" Target="slide3.xml"/><Relationship Id="rId12" Type="http://schemas.openxmlformats.org/officeDocument/2006/relationships/slide" Target="slide15.xml"/><Relationship Id="rId17" Type="http://schemas.openxmlformats.org/officeDocument/2006/relationships/slide" Target="slide9.xml"/><Relationship Id="rId25" Type="http://schemas.openxmlformats.org/officeDocument/2006/relationships/image" Target="../media/image12.png"/><Relationship Id="rId33" Type="http://schemas.openxmlformats.org/officeDocument/2006/relationships/image" Target="../media/image17.png"/><Relationship Id="rId38" Type="http://schemas.openxmlformats.org/officeDocument/2006/relationships/image" Target="../media/image18.png"/><Relationship Id="rId2" Type="http://schemas.openxmlformats.org/officeDocument/2006/relationships/slideLayout" Target="../slideLayouts/slideLayout10.xml"/><Relationship Id="rId16" Type="http://schemas.openxmlformats.org/officeDocument/2006/relationships/slide" Target="slide8.xml"/><Relationship Id="rId20" Type="http://schemas.openxmlformats.org/officeDocument/2006/relationships/slide" Target="slide18.xml"/><Relationship Id="rId29" Type="http://schemas.openxmlformats.org/officeDocument/2006/relationships/image" Target="../media/image15.png"/><Relationship Id="rId1" Type="http://schemas.openxmlformats.org/officeDocument/2006/relationships/tags" Target="../tags/tag1.xml"/><Relationship Id="rId6" Type="http://schemas.openxmlformats.org/officeDocument/2006/relationships/image" Target="../media/image3.png"/><Relationship Id="rId11" Type="http://schemas.openxmlformats.org/officeDocument/2006/relationships/slide" Target="slide11.xml"/><Relationship Id="rId24" Type="http://schemas.openxmlformats.org/officeDocument/2006/relationships/image" Target="../media/image11.png"/><Relationship Id="rId32" Type="http://schemas.openxmlformats.org/officeDocument/2006/relationships/slide" Target="slide1.xml"/><Relationship Id="rId37" Type="http://schemas.openxmlformats.org/officeDocument/2006/relationships/slide" Target="slide29.xml"/><Relationship Id="rId5" Type="http://schemas.openxmlformats.org/officeDocument/2006/relationships/image" Target="../media/image7.png"/><Relationship Id="rId15" Type="http://schemas.openxmlformats.org/officeDocument/2006/relationships/slide" Target="slide22.xml"/><Relationship Id="rId23" Type="http://schemas.openxmlformats.org/officeDocument/2006/relationships/image" Target="../media/image10.png"/><Relationship Id="rId28" Type="http://schemas.openxmlformats.org/officeDocument/2006/relationships/image" Target="../media/image14.png"/><Relationship Id="rId36" Type="http://schemas.openxmlformats.org/officeDocument/2006/relationships/slide" Target="slide25.xml"/><Relationship Id="rId10" Type="http://schemas.openxmlformats.org/officeDocument/2006/relationships/slide" Target="slide5.xml"/><Relationship Id="rId19" Type="http://schemas.openxmlformats.org/officeDocument/2006/relationships/slide" Target="slide19.xml"/><Relationship Id="rId31" Type="http://schemas.openxmlformats.org/officeDocument/2006/relationships/image" Target="../media/image16.png"/><Relationship Id="rId4" Type="http://schemas.openxmlformats.org/officeDocument/2006/relationships/image" Target="../media/image6.png"/><Relationship Id="rId9" Type="http://schemas.openxmlformats.org/officeDocument/2006/relationships/slide" Target="slide17.xml"/><Relationship Id="rId14" Type="http://schemas.openxmlformats.org/officeDocument/2006/relationships/image" Target="../media/image4.png"/><Relationship Id="rId22" Type="http://schemas.openxmlformats.org/officeDocument/2006/relationships/image" Target="../media/image5.png"/><Relationship Id="rId27" Type="http://schemas.openxmlformats.org/officeDocument/2006/relationships/slide" Target="slide2.xml"/><Relationship Id="rId30" Type="http://schemas.openxmlformats.org/officeDocument/2006/relationships/slide" Target="slide24.xml"/><Relationship Id="rId35" Type="http://schemas.openxmlformats.org/officeDocument/2006/relationships/image" Target="../media/image9.png"/></Relationships>
</file>

<file path=ppt/slides/_rels/slide20.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6.xml"/><Relationship Id="rId18" Type="http://schemas.openxmlformats.org/officeDocument/2006/relationships/slide" Target="slide18.xml"/><Relationship Id="rId26" Type="http://schemas.openxmlformats.org/officeDocument/2006/relationships/image" Target="../media/image9.png"/><Relationship Id="rId3" Type="http://schemas.openxmlformats.org/officeDocument/2006/relationships/tags" Target="../tags/tag50.xml"/><Relationship Id="rId21" Type="http://schemas.openxmlformats.org/officeDocument/2006/relationships/slide" Target="slide1.xml"/><Relationship Id="rId7" Type="http://schemas.openxmlformats.org/officeDocument/2006/relationships/notesSlide" Target="../notesSlides/notesSlide20.xml"/><Relationship Id="rId12" Type="http://schemas.openxmlformats.org/officeDocument/2006/relationships/slide" Target="slide15.xml"/><Relationship Id="rId17" Type="http://schemas.openxmlformats.org/officeDocument/2006/relationships/slide" Target="slide12.xml"/><Relationship Id="rId25" Type="http://schemas.openxmlformats.org/officeDocument/2006/relationships/image" Target="../media/image8.png"/><Relationship Id="rId2" Type="http://schemas.openxmlformats.org/officeDocument/2006/relationships/tags" Target="../tags/tag49.xml"/><Relationship Id="rId16" Type="http://schemas.openxmlformats.org/officeDocument/2006/relationships/slide" Target="slide9.xml"/><Relationship Id="rId20" Type="http://schemas.openxmlformats.org/officeDocument/2006/relationships/image" Target="../media/image4.png"/><Relationship Id="rId29" Type="http://schemas.openxmlformats.org/officeDocument/2006/relationships/slide" Target="slide29.xml"/><Relationship Id="rId1" Type="http://schemas.openxmlformats.org/officeDocument/2006/relationships/tags" Target="../tags/tag48.xml"/><Relationship Id="rId6" Type="http://schemas.openxmlformats.org/officeDocument/2006/relationships/slideLayout" Target="../slideLayouts/slideLayout10.xml"/><Relationship Id="rId11" Type="http://schemas.openxmlformats.org/officeDocument/2006/relationships/slide" Target="slide11.xml"/><Relationship Id="rId24" Type="http://schemas.openxmlformats.org/officeDocument/2006/relationships/slide" Target="slide19.xml"/><Relationship Id="rId5" Type="http://schemas.openxmlformats.org/officeDocument/2006/relationships/tags" Target="../tags/tag52.xml"/><Relationship Id="rId15" Type="http://schemas.openxmlformats.org/officeDocument/2006/relationships/slide" Target="slide8.xml"/><Relationship Id="rId23" Type="http://schemas.openxmlformats.org/officeDocument/2006/relationships/slide" Target="slide20.xml"/><Relationship Id="rId28" Type="http://schemas.openxmlformats.org/officeDocument/2006/relationships/slide" Target="slide24.xml"/><Relationship Id="rId10" Type="http://schemas.openxmlformats.org/officeDocument/2006/relationships/slide" Target="slide17.xml"/><Relationship Id="rId19" Type="http://schemas.openxmlformats.org/officeDocument/2006/relationships/slide" Target="slide21.xml"/><Relationship Id="rId31" Type="http://schemas.openxmlformats.org/officeDocument/2006/relationships/image" Target="../media/image19.png"/><Relationship Id="rId4" Type="http://schemas.openxmlformats.org/officeDocument/2006/relationships/tags" Target="../tags/tag51.xml"/><Relationship Id="rId9" Type="http://schemas.openxmlformats.org/officeDocument/2006/relationships/slide" Target="slide14.xml"/><Relationship Id="rId14" Type="http://schemas.openxmlformats.org/officeDocument/2006/relationships/slide" Target="slide22.xml"/><Relationship Id="rId22" Type="http://schemas.openxmlformats.org/officeDocument/2006/relationships/image" Target="../media/image5.png"/><Relationship Id="rId27" Type="http://schemas.openxmlformats.org/officeDocument/2006/relationships/slide" Target="slide25.xml"/><Relationship Id="rId30" Type="http://schemas.openxmlformats.org/officeDocument/2006/relationships/image" Target="../media/image7.png"/></Relationships>
</file>

<file path=ppt/slides/_rels/slide21.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9.xml"/><Relationship Id="rId18" Type="http://schemas.openxmlformats.org/officeDocument/2006/relationships/image" Target="../media/image4.png"/><Relationship Id="rId26" Type="http://schemas.openxmlformats.org/officeDocument/2006/relationships/slide" Target="slide29.xml"/><Relationship Id="rId3" Type="http://schemas.openxmlformats.org/officeDocument/2006/relationships/notesSlide" Target="../notesSlides/notesSlide21.xml"/><Relationship Id="rId21" Type="http://schemas.openxmlformats.org/officeDocument/2006/relationships/slide" Target="slide1.xml"/><Relationship Id="rId7" Type="http://schemas.openxmlformats.org/officeDocument/2006/relationships/slide" Target="slide14.xml"/><Relationship Id="rId12" Type="http://schemas.openxmlformats.org/officeDocument/2006/relationships/slide" Target="slide8.xml"/><Relationship Id="rId17" Type="http://schemas.openxmlformats.org/officeDocument/2006/relationships/slide" Target="slide17.xml"/><Relationship Id="rId25" Type="http://schemas.openxmlformats.org/officeDocument/2006/relationships/slide" Target="slide24.xml"/><Relationship Id="rId2" Type="http://schemas.openxmlformats.org/officeDocument/2006/relationships/slideLayout" Target="../slideLayouts/slideLayout10.xml"/><Relationship Id="rId16" Type="http://schemas.openxmlformats.org/officeDocument/2006/relationships/slide" Target="slide11.xml"/><Relationship Id="rId20" Type="http://schemas.openxmlformats.org/officeDocument/2006/relationships/slide" Target="slide21.xml"/><Relationship Id="rId1" Type="http://schemas.openxmlformats.org/officeDocument/2006/relationships/tags" Target="../tags/tag53.xml"/><Relationship Id="rId6" Type="http://schemas.openxmlformats.org/officeDocument/2006/relationships/slide" Target="slide3.xml"/><Relationship Id="rId11" Type="http://schemas.openxmlformats.org/officeDocument/2006/relationships/slide" Target="slide22.xml"/><Relationship Id="rId24" Type="http://schemas.openxmlformats.org/officeDocument/2006/relationships/slide" Target="slide25.xml"/><Relationship Id="rId5" Type="http://schemas.openxmlformats.org/officeDocument/2006/relationships/slide" Target="slide12.xml"/><Relationship Id="rId15" Type="http://schemas.openxmlformats.org/officeDocument/2006/relationships/slide" Target="slide18.xml"/><Relationship Id="rId23" Type="http://schemas.openxmlformats.org/officeDocument/2006/relationships/image" Target="../media/image9.png"/><Relationship Id="rId28" Type="http://schemas.openxmlformats.org/officeDocument/2006/relationships/image" Target="../media/image19.png"/><Relationship Id="rId10" Type="http://schemas.openxmlformats.org/officeDocument/2006/relationships/slide" Target="slide6.xml"/><Relationship Id="rId19" Type="http://schemas.openxmlformats.org/officeDocument/2006/relationships/image" Target="../media/image5.png"/><Relationship Id="rId4" Type="http://schemas.openxmlformats.org/officeDocument/2006/relationships/image" Target="../media/image3.png"/><Relationship Id="rId9" Type="http://schemas.openxmlformats.org/officeDocument/2006/relationships/slide" Target="slide15.xml"/><Relationship Id="rId14" Type="http://schemas.openxmlformats.org/officeDocument/2006/relationships/slide" Target="slide19.xml"/><Relationship Id="rId22" Type="http://schemas.openxmlformats.org/officeDocument/2006/relationships/image" Target="../media/image8.png"/><Relationship Id="rId27" Type="http://schemas.openxmlformats.org/officeDocument/2006/relationships/image" Target="../media/image7.png"/></Relationships>
</file>

<file path=ppt/slides/_rels/slide22.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18.xml"/><Relationship Id="rId18" Type="http://schemas.openxmlformats.org/officeDocument/2006/relationships/slide" Target="slide23.xml"/><Relationship Id="rId3" Type="http://schemas.openxmlformats.org/officeDocument/2006/relationships/tags" Target="../tags/tag56.xml"/><Relationship Id="rId21" Type="http://schemas.openxmlformats.org/officeDocument/2006/relationships/image" Target="../media/image9.png"/><Relationship Id="rId7" Type="http://schemas.openxmlformats.org/officeDocument/2006/relationships/image" Target="../media/image3.png"/><Relationship Id="rId12" Type="http://schemas.openxmlformats.org/officeDocument/2006/relationships/slide" Target="slide19.xml"/><Relationship Id="rId17" Type="http://schemas.openxmlformats.org/officeDocument/2006/relationships/image" Target="../media/image13.png"/><Relationship Id="rId25" Type="http://schemas.openxmlformats.org/officeDocument/2006/relationships/image" Target="../media/image19.png"/><Relationship Id="rId2" Type="http://schemas.openxmlformats.org/officeDocument/2006/relationships/tags" Target="../tags/tag55.xml"/><Relationship Id="rId16" Type="http://schemas.openxmlformats.org/officeDocument/2006/relationships/slide" Target="slide22.xml"/><Relationship Id="rId20" Type="http://schemas.openxmlformats.org/officeDocument/2006/relationships/image" Target="../media/image8.png"/><Relationship Id="rId1" Type="http://schemas.openxmlformats.org/officeDocument/2006/relationships/tags" Target="../tags/tag54.xml"/><Relationship Id="rId6" Type="http://schemas.openxmlformats.org/officeDocument/2006/relationships/notesSlide" Target="../notesSlides/notesSlide22.xml"/><Relationship Id="rId11" Type="http://schemas.openxmlformats.org/officeDocument/2006/relationships/image" Target="../media/image4.png"/><Relationship Id="rId24" Type="http://schemas.openxmlformats.org/officeDocument/2006/relationships/slide" Target="slide29.xml"/><Relationship Id="rId5" Type="http://schemas.openxmlformats.org/officeDocument/2006/relationships/slideLayout" Target="../slideLayouts/slideLayout10.xml"/><Relationship Id="rId15" Type="http://schemas.openxmlformats.org/officeDocument/2006/relationships/image" Target="../media/image5.png"/><Relationship Id="rId23" Type="http://schemas.openxmlformats.org/officeDocument/2006/relationships/slide" Target="slide24.xml"/><Relationship Id="rId10" Type="http://schemas.openxmlformats.org/officeDocument/2006/relationships/slide" Target="slide15.xml"/><Relationship Id="rId19" Type="http://schemas.openxmlformats.org/officeDocument/2006/relationships/slide" Target="slide1.xml"/><Relationship Id="rId4" Type="http://schemas.openxmlformats.org/officeDocument/2006/relationships/tags" Target="../tags/tag57.xml"/><Relationship Id="rId9" Type="http://schemas.openxmlformats.org/officeDocument/2006/relationships/slide" Target="slide17.xml"/><Relationship Id="rId14" Type="http://schemas.openxmlformats.org/officeDocument/2006/relationships/slide" Target="slide21.xml"/><Relationship Id="rId22" Type="http://schemas.openxmlformats.org/officeDocument/2006/relationships/slide" Target="slide25.xml"/></Relationships>
</file>

<file path=ppt/slides/_rels/slide23.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21.xml"/><Relationship Id="rId18" Type="http://schemas.openxmlformats.org/officeDocument/2006/relationships/slide" Target="slide23.xml"/><Relationship Id="rId3" Type="http://schemas.openxmlformats.org/officeDocument/2006/relationships/tags" Target="../tags/tag60.xml"/><Relationship Id="rId21" Type="http://schemas.openxmlformats.org/officeDocument/2006/relationships/image" Target="../media/image9.png"/><Relationship Id="rId7" Type="http://schemas.openxmlformats.org/officeDocument/2006/relationships/image" Target="../media/image3.png"/><Relationship Id="rId12" Type="http://schemas.openxmlformats.org/officeDocument/2006/relationships/slide" Target="slide18.xml"/><Relationship Id="rId17" Type="http://schemas.openxmlformats.org/officeDocument/2006/relationships/slide" Target="slide1.xml"/><Relationship Id="rId25" Type="http://schemas.openxmlformats.org/officeDocument/2006/relationships/image" Target="../media/image13.png"/><Relationship Id="rId2" Type="http://schemas.openxmlformats.org/officeDocument/2006/relationships/tags" Target="../tags/tag59.xml"/><Relationship Id="rId16" Type="http://schemas.openxmlformats.org/officeDocument/2006/relationships/image" Target="../media/image5.png"/><Relationship Id="rId20" Type="http://schemas.openxmlformats.org/officeDocument/2006/relationships/image" Target="../media/image8.png"/><Relationship Id="rId1" Type="http://schemas.openxmlformats.org/officeDocument/2006/relationships/tags" Target="../tags/tag58.xml"/><Relationship Id="rId6" Type="http://schemas.openxmlformats.org/officeDocument/2006/relationships/notesSlide" Target="../notesSlides/notesSlide23.xml"/><Relationship Id="rId11" Type="http://schemas.openxmlformats.org/officeDocument/2006/relationships/slide" Target="slide19.xml"/><Relationship Id="rId24" Type="http://schemas.openxmlformats.org/officeDocument/2006/relationships/slide" Target="slide29.xml"/><Relationship Id="rId5" Type="http://schemas.openxmlformats.org/officeDocument/2006/relationships/slideLayout" Target="../slideLayouts/slideLayout10.xml"/><Relationship Id="rId15" Type="http://schemas.openxmlformats.org/officeDocument/2006/relationships/image" Target="../media/image4.png"/><Relationship Id="rId23" Type="http://schemas.openxmlformats.org/officeDocument/2006/relationships/slide" Target="slide24.xml"/><Relationship Id="rId10" Type="http://schemas.openxmlformats.org/officeDocument/2006/relationships/slide" Target="slide15.xml"/><Relationship Id="rId19" Type="http://schemas.openxmlformats.org/officeDocument/2006/relationships/slide" Target="slide22.xml"/><Relationship Id="rId4" Type="http://schemas.openxmlformats.org/officeDocument/2006/relationships/tags" Target="../tags/tag61.xml"/><Relationship Id="rId9" Type="http://schemas.openxmlformats.org/officeDocument/2006/relationships/slide" Target="slide17.xml"/><Relationship Id="rId14" Type="http://schemas.openxmlformats.org/officeDocument/2006/relationships/image" Target="../media/image19.png"/><Relationship Id="rId22" Type="http://schemas.openxmlformats.org/officeDocument/2006/relationships/slide" Target="slide25.xml"/></Relationships>
</file>

<file path=ppt/slides/_rels/slide24.xml.rels><?xml version="1.0" encoding="UTF-8" standalone="yes"?>
<Relationships xmlns="http://schemas.openxmlformats.org/package/2006/relationships"><Relationship Id="rId8" Type="http://schemas.openxmlformats.org/officeDocument/2006/relationships/tags" Target="../tags/tag69.xml"/><Relationship Id="rId13" Type="http://schemas.openxmlformats.org/officeDocument/2006/relationships/tags" Target="../tags/tag74.xml"/><Relationship Id="rId18" Type="http://schemas.openxmlformats.org/officeDocument/2006/relationships/image" Target="../media/image23.png"/><Relationship Id="rId3" Type="http://schemas.openxmlformats.org/officeDocument/2006/relationships/tags" Target="../tags/tag64.xml"/><Relationship Id="rId21" Type="http://schemas.openxmlformats.org/officeDocument/2006/relationships/image" Target="../media/image9.png"/><Relationship Id="rId7" Type="http://schemas.openxmlformats.org/officeDocument/2006/relationships/tags" Target="../tags/tag68.xml"/><Relationship Id="rId12" Type="http://schemas.openxmlformats.org/officeDocument/2006/relationships/tags" Target="../tags/tag73.xml"/><Relationship Id="rId17" Type="http://schemas.openxmlformats.org/officeDocument/2006/relationships/image" Target="../media/image22.png"/><Relationship Id="rId25" Type="http://schemas.openxmlformats.org/officeDocument/2006/relationships/slide" Target="slide29.xml"/><Relationship Id="rId2" Type="http://schemas.openxmlformats.org/officeDocument/2006/relationships/tags" Target="../tags/tag63.xml"/><Relationship Id="rId16" Type="http://schemas.openxmlformats.org/officeDocument/2006/relationships/image" Target="../media/image3.png"/><Relationship Id="rId20" Type="http://schemas.openxmlformats.org/officeDocument/2006/relationships/image" Target="../media/image25.png"/><Relationship Id="rId1" Type="http://schemas.openxmlformats.org/officeDocument/2006/relationships/tags" Target="../tags/tag62.xml"/><Relationship Id="rId6" Type="http://schemas.openxmlformats.org/officeDocument/2006/relationships/tags" Target="../tags/tag67.xml"/><Relationship Id="rId11" Type="http://schemas.openxmlformats.org/officeDocument/2006/relationships/tags" Target="../tags/tag72.xml"/><Relationship Id="rId24" Type="http://schemas.openxmlformats.org/officeDocument/2006/relationships/image" Target="../media/image26.png"/><Relationship Id="rId5" Type="http://schemas.openxmlformats.org/officeDocument/2006/relationships/tags" Target="../tags/tag66.xml"/><Relationship Id="rId15" Type="http://schemas.openxmlformats.org/officeDocument/2006/relationships/notesSlide" Target="../notesSlides/notesSlide24.xml"/><Relationship Id="rId23" Type="http://schemas.openxmlformats.org/officeDocument/2006/relationships/slide" Target="slide1.xml"/><Relationship Id="rId10" Type="http://schemas.openxmlformats.org/officeDocument/2006/relationships/tags" Target="../tags/tag71.xml"/><Relationship Id="rId19" Type="http://schemas.openxmlformats.org/officeDocument/2006/relationships/image" Target="../media/image24.png"/><Relationship Id="rId4" Type="http://schemas.openxmlformats.org/officeDocument/2006/relationships/tags" Target="../tags/tag65.xml"/><Relationship Id="rId9" Type="http://schemas.openxmlformats.org/officeDocument/2006/relationships/tags" Target="../tags/tag70.xml"/><Relationship Id="rId14" Type="http://schemas.openxmlformats.org/officeDocument/2006/relationships/slideLayout" Target="../slideLayouts/slideLayout10.xml"/><Relationship Id="rId22" Type="http://schemas.openxmlformats.org/officeDocument/2006/relationships/slide" Target="slide25.xml"/></Relationships>
</file>

<file path=ppt/slides/_rels/slide25.xml.rels><?xml version="1.0" encoding="UTF-8" standalone="yes"?>
<Relationships xmlns="http://schemas.openxmlformats.org/package/2006/relationships"><Relationship Id="rId8" Type="http://schemas.openxmlformats.org/officeDocument/2006/relationships/slide" Target="slide28.xml"/><Relationship Id="rId13" Type="http://schemas.openxmlformats.org/officeDocument/2006/relationships/slide" Target="slide5.xml"/><Relationship Id="rId18" Type="http://schemas.openxmlformats.org/officeDocument/2006/relationships/image" Target="../media/image25.png"/><Relationship Id="rId3" Type="http://schemas.openxmlformats.org/officeDocument/2006/relationships/image" Target="../media/image3.png"/><Relationship Id="rId21" Type="http://schemas.openxmlformats.org/officeDocument/2006/relationships/slide" Target="slide29.xml"/><Relationship Id="rId7" Type="http://schemas.openxmlformats.org/officeDocument/2006/relationships/slide" Target="slide27.xml"/><Relationship Id="rId12" Type="http://schemas.openxmlformats.org/officeDocument/2006/relationships/slide" Target="slide6.xml"/><Relationship Id="rId17" Type="http://schemas.openxmlformats.org/officeDocument/2006/relationships/slide" Target="slide3.xml"/><Relationship Id="rId2" Type="http://schemas.openxmlformats.org/officeDocument/2006/relationships/notesSlide" Target="../notesSlides/notesSlide25.xml"/><Relationship Id="rId16" Type="http://schemas.openxmlformats.org/officeDocument/2006/relationships/slide" Target="slide22.xml"/><Relationship Id="rId20" Type="http://schemas.openxmlformats.org/officeDocument/2006/relationships/image" Target="../media/image28.png"/><Relationship Id="rId1" Type="http://schemas.openxmlformats.org/officeDocument/2006/relationships/slideLayout" Target="../slideLayouts/slideLayout10.xml"/><Relationship Id="rId6" Type="http://schemas.openxmlformats.org/officeDocument/2006/relationships/slide" Target="slide26.xml"/><Relationship Id="rId11" Type="http://schemas.openxmlformats.org/officeDocument/2006/relationships/slide" Target="slide14.xml"/><Relationship Id="rId5" Type="http://schemas.openxmlformats.org/officeDocument/2006/relationships/image" Target="../media/image27.png"/><Relationship Id="rId15" Type="http://schemas.openxmlformats.org/officeDocument/2006/relationships/slide" Target="slide17.xml"/><Relationship Id="rId23" Type="http://schemas.openxmlformats.org/officeDocument/2006/relationships/image" Target="../media/image30.png"/><Relationship Id="rId10" Type="http://schemas.openxmlformats.org/officeDocument/2006/relationships/slide" Target="slide2.xml"/><Relationship Id="rId19" Type="http://schemas.openxmlformats.org/officeDocument/2006/relationships/image" Target="../media/image8.png"/><Relationship Id="rId4" Type="http://schemas.openxmlformats.org/officeDocument/2006/relationships/slide" Target="slide1.xml"/><Relationship Id="rId9" Type="http://schemas.openxmlformats.org/officeDocument/2006/relationships/slide" Target="slide24.xml"/><Relationship Id="rId14" Type="http://schemas.openxmlformats.org/officeDocument/2006/relationships/slide" Target="slide15.xml"/><Relationship Id="rId22" Type="http://schemas.openxmlformats.org/officeDocument/2006/relationships/image" Target="../media/image29.png"/></Relationships>
</file>

<file path=ppt/slides/_rels/slide26.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slide" Target="slide28.xml"/><Relationship Id="rId18" Type="http://schemas.openxmlformats.org/officeDocument/2006/relationships/slide" Target="slide6.xml"/><Relationship Id="rId26" Type="http://schemas.openxmlformats.org/officeDocument/2006/relationships/image" Target="../media/image28.png"/><Relationship Id="rId3" Type="http://schemas.openxmlformats.org/officeDocument/2006/relationships/image" Target="../media/image3.png"/><Relationship Id="rId21" Type="http://schemas.openxmlformats.org/officeDocument/2006/relationships/slide" Target="slide17.xml"/><Relationship Id="rId7" Type="http://schemas.openxmlformats.org/officeDocument/2006/relationships/slide" Target="slide2.xml"/><Relationship Id="rId12" Type="http://schemas.openxmlformats.org/officeDocument/2006/relationships/slide" Target="slide27.xml"/><Relationship Id="rId17" Type="http://schemas.openxmlformats.org/officeDocument/2006/relationships/slide" Target="slide14.xml"/><Relationship Id="rId25" Type="http://schemas.openxmlformats.org/officeDocument/2006/relationships/image" Target="../media/image8.png"/><Relationship Id="rId2" Type="http://schemas.openxmlformats.org/officeDocument/2006/relationships/notesSlide" Target="../notesSlides/notesSlide26.xml"/><Relationship Id="rId16" Type="http://schemas.openxmlformats.org/officeDocument/2006/relationships/slide" Target="slide21.xml"/><Relationship Id="rId20" Type="http://schemas.openxmlformats.org/officeDocument/2006/relationships/slide" Target="slide15.xml"/><Relationship Id="rId1" Type="http://schemas.openxmlformats.org/officeDocument/2006/relationships/slideLayout" Target="../slideLayouts/slideLayout10.xml"/><Relationship Id="rId6" Type="http://schemas.openxmlformats.org/officeDocument/2006/relationships/slide" Target="slide24.xml"/><Relationship Id="rId11" Type="http://schemas.openxmlformats.org/officeDocument/2006/relationships/slide" Target="slide25.xml"/><Relationship Id="rId24" Type="http://schemas.openxmlformats.org/officeDocument/2006/relationships/image" Target="../media/image25.png"/><Relationship Id="rId5" Type="http://schemas.openxmlformats.org/officeDocument/2006/relationships/image" Target="../media/image27.png"/><Relationship Id="rId15" Type="http://schemas.openxmlformats.org/officeDocument/2006/relationships/slide" Target="slide8.xml"/><Relationship Id="rId23" Type="http://schemas.openxmlformats.org/officeDocument/2006/relationships/slide" Target="slide3.xml"/><Relationship Id="rId28" Type="http://schemas.openxmlformats.org/officeDocument/2006/relationships/image" Target="../media/image29.png"/><Relationship Id="rId10" Type="http://schemas.openxmlformats.org/officeDocument/2006/relationships/slide" Target="slide18.xml"/><Relationship Id="rId19" Type="http://schemas.openxmlformats.org/officeDocument/2006/relationships/slide" Target="slide5.xml"/><Relationship Id="rId4" Type="http://schemas.openxmlformats.org/officeDocument/2006/relationships/slide" Target="slide1.xml"/><Relationship Id="rId9" Type="http://schemas.openxmlformats.org/officeDocument/2006/relationships/slide" Target="slide19.xml"/><Relationship Id="rId14" Type="http://schemas.openxmlformats.org/officeDocument/2006/relationships/slide" Target="slide9.xml"/><Relationship Id="rId22" Type="http://schemas.openxmlformats.org/officeDocument/2006/relationships/slide" Target="slide22.xml"/><Relationship Id="rId27" Type="http://schemas.openxmlformats.org/officeDocument/2006/relationships/slide" Target="slide29.xml"/></Relationships>
</file>

<file path=ppt/slides/_rels/slide27.xml.rels><?xml version="1.0" encoding="UTF-8" standalone="yes"?>
<Relationships xmlns="http://schemas.openxmlformats.org/package/2006/relationships"><Relationship Id="rId8" Type="http://schemas.openxmlformats.org/officeDocument/2006/relationships/slide" Target="slide28.xml"/><Relationship Id="rId13" Type="http://schemas.openxmlformats.org/officeDocument/2006/relationships/slide" Target="slide5.xml"/><Relationship Id="rId18" Type="http://schemas.openxmlformats.org/officeDocument/2006/relationships/image" Target="../media/image25.png"/><Relationship Id="rId3" Type="http://schemas.openxmlformats.org/officeDocument/2006/relationships/image" Target="../media/image3.png"/><Relationship Id="rId21" Type="http://schemas.openxmlformats.org/officeDocument/2006/relationships/slide" Target="slide29.xml"/><Relationship Id="rId7" Type="http://schemas.openxmlformats.org/officeDocument/2006/relationships/slide" Target="slide26.xml"/><Relationship Id="rId12" Type="http://schemas.openxmlformats.org/officeDocument/2006/relationships/slide" Target="slide6.xml"/><Relationship Id="rId17" Type="http://schemas.openxmlformats.org/officeDocument/2006/relationships/slide" Target="slide3.xml"/><Relationship Id="rId2" Type="http://schemas.openxmlformats.org/officeDocument/2006/relationships/notesSlide" Target="../notesSlides/notesSlide27.xml"/><Relationship Id="rId16" Type="http://schemas.openxmlformats.org/officeDocument/2006/relationships/slide" Target="slide22.xml"/><Relationship Id="rId20" Type="http://schemas.openxmlformats.org/officeDocument/2006/relationships/image" Target="../media/image28.png"/><Relationship Id="rId1" Type="http://schemas.openxmlformats.org/officeDocument/2006/relationships/slideLayout" Target="../slideLayouts/slideLayout10.xml"/><Relationship Id="rId6" Type="http://schemas.openxmlformats.org/officeDocument/2006/relationships/slide" Target="slide25.xml"/><Relationship Id="rId11" Type="http://schemas.openxmlformats.org/officeDocument/2006/relationships/slide" Target="slide14.xml"/><Relationship Id="rId5" Type="http://schemas.openxmlformats.org/officeDocument/2006/relationships/image" Target="../media/image27.png"/><Relationship Id="rId15" Type="http://schemas.openxmlformats.org/officeDocument/2006/relationships/slide" Target="slide17.xml"/><Relationship Id="rId23" Type="http://schemas.openxmlformats.org/officeDocument/2006/relationships/image" Target="../media/image30.png"/><Relationship Id="rId10" Type="http://schemas.openxmlformats.org/officeDocument/2006/relationships/slide" Target="slide2.xml"/><Relationship Id="rId19" Type="http://schemas.openxmlformats.org/officeDocument/2006/relationships/image" Target="../media/image8.png"/><Relationship Id="rId4" Type="http://schemas.openxmlformats.org/officeDocument/2006/relationships/slide" Target="slide1.xml"/><Relationship Id="rId9" Type="http://schemas.openxmlformats.org/officeDocument/2006/relationships/slide" Target="slide24.xml"/><Relationship Id="rId14" Type="http://schemas.openxmlformats.org/officeDocument/2006/relationships/slide" Target="slide15.xml"/><Relationship Id="rId22" Type="http://schemas.openxmlformats.org/officeDocument/2006/relationships/image" Target="../media/image29.png"/></Relationships>
</file>

<file path=ppt/slides/_rels/slide28.xml.rels><?xml version="1.0" encoding="UTF-8" standalone="yes"?>
<Relationships xmlns="http://schemas.openxmlformats.org/package/2006/relationships"><Relationship Id="rId8" Type="http://schemas.openxmlformats.org/officeDocument/2006/relationships/slide" Target="slide27.xml"/><Relationship Id="rId13" Type="http://schemas.openxmlformats.org/officeDocument/2006/relationships/slide" Target="slide12.xml"/><Relationship Id="rId18" Type="http://schemas.openxmlformats.org/officeDocument/2006/relationships/slide" Target="slide15.xml"/><Relationship Id="rId3" Type="http://schemas.openxmlformats.org/officeDocument/2006/relationships/image" Target="../media/image3.png"/><Relationship Id="rId21" Type="http://schemas.openxmlformats.org/officeDocument/2006/relationships/slide" Target="slide3.xml"/><Relationship Id="rId7" Type="http://schemas.openxmlformats.org/officeDocument/2006/relationships/slide" Target="slide26.xml"/><Relationship Id="rId12" Type="http://schemas.openxmlformats.org/officeDocument/2006/relationships/slide" Target="slide11.xml"/><Relationship Id="rId17" Type="http://schemas.openxmlformats.org/officeDocument/2006/relationships/slide" Target="slide5.xml"/><Relationship Id="rId25" Type="http://schemas.openxmlformats.org/officeDocument/2006/relationships/slide" Target="slide29.xml"/><Relationship Id="rId2" Type="http://schemas.openxmlformats.org/officeDocument/2006/relationships/notesSlide" Target="../notesSlides/notesSlide28.xml"/><Relationship Id="rId16" Type="http://schemas.openxmlformats.org/officeDocument/2006/relationships/slide" Target="slide6.xml"/><Relationship Id="rId20" Type="http://schemas.openxmlformats.org/officeDocument/2006/relationships/slide" Target="slide22.xml"/><Relationship Id="rId1" Type="http://schemas.openxmlformats.org/officeDocument/2006/relationships/slideLayout" Target="../slideLayouts/slideLayout10.xml"/><Relationship Id="rId6" Type="http://schemas.openxmlformats.org/officeDocument/2006/relationships/slide" Target="slide25.xml"/><Relationship Id="rId11" Type="http://schemas.openxmlformats.org/officeDocument/2006/relationships/image" Target="../media/image29.png"/><Relationship Id="rId24" Type="http://schemas.openxmlformats.org/officeDocument/2006/relationships/image" Target="../media/image28.png"/><Relationship Id="rId5" Type="http://schemas.openxmlformats.org/officeDocument/2006/relationships/image" Target="../media/image27.png"/><Relationship Id="rId15" Type="http://schemas.openxmlformats.org/officeDocument/2006/relationships/slide" Target="slide14.xml"/><Relationship Id="rId23" Type="http://schemas.openxmlformats.org/officeDocument/2006/relationships/image" Target="../media/image8.png"/><Relationship Id="rId10" Type="http://schemas.openxmlformats.org/officeDocument/2006/relationships/image" Target="../media/image30.png"/><Relationship Id="rId19" Type="http://schemas.openxmlformats.org/officeDocument/2006/relationships/slide" Target="slide17.xml"/><Relationship Id="rId4" Type="http://schemas.openxmlformats.org/officeDocument/2006/relationships/slide" Target="slide1.xml"/><Relationship Id="rId9" Type="http://schemas.openxmlformats.org/officeDocument/2006/relationships/slide" Target="slide24.xml"/><Relationship Id="rId14" Type="http://schemas.openxmlformats.org/officeDocument/2006/relationships/slide" Target="slide2.xml"/><Relationship Id="rId22" Type="http://schemas.openxmlformats.org/officeDocument/2006/relationships/image" Target="../media/image25.png"/></Relationships>
</file>

<file path=ppt/slides/_rels/slide29.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slide" Target="slide1.xml"/><Relationship Id="rId18" Type="http://schemas.openxmlformats.org/officeDocument/2006/relationships/image" Target="../media/image35.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31.png"/><Relationship Id="rId12" Type="http://schemas.openxmlformats.org/officeDocument/2006/relationships/image" Target="../media/image8.png"/><Relationship Id="rId17" Type="http://schemas.openxmlformats.org/officeDocument/2006/relationships/image" Target="../media/image34.png"/><Relationship Id="rId2" Type="http://schemas.openxmlformats.org/officeDocument/2006/relationships/notesSlide" Target="../notesSlides/notesSlide29.xml"/><Relationship Id="rId16" Type="http://schemas.openxmlformats.org/officeDocument/2006/relationships/slide" Target="slide25.xml"/><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25.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9.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33.png"/><Relationship Id="rId14" Type="http://schemas.openxmlformats.org/officeDocument/2006/relationships/slide" Target="slide24.xml"/></Relationships>
</file>

<file path=ppt/slides/_rels/slide3.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8.xml"/><Relationship Id="rId18" Type="http://schemas.openxmlformats.org/officeDocument/2006/relationships/slide" Target="slide21.xml"/><Relationship Id="rId26" Type="http://schemas.openxmlformats.org/officeDocument/2006/relationships/slide" Target="slide25.xml"/><Relationship Id="rId3" Type="http://schemas.openxmlformats.org/officeDocument/2006/relationships/notesSlide" Target="../notesSlides/notesSlide3.xml"/><Relationship Id="rId21" Type="http://schemas.openxmlformats.org/officeDocument/2006/relationships/slide" Target="slide1.xml"/><Relationship Id="rId7" Type="http://schemas.openxmlformats.org/officeDocument/2006/relationships/slide" Target="slide5.xml"/><Relationship Id="rId12" Type="http://schemas.openxmlformats.org/officeDocument/2006/relationships/slide" Target="slide22.xml"/><Relationship Id="rId17" Type="http://schemas.openxmlformats.org/officeDocument/2006/relationships/slide" Target="slide18.xml"/><Relationship Id="rId25" Type="http://schemas.openxmlformats.org/officeDocument/2006/relationships/image" Target="../media/image9.png"/><Relationship Id="rId2" Type="http://schemas.openxmlformats.org/officeDocument/2006/relationships/slideLayout" Target="../slideLayouts/slideLayout10.xml"/><Relationship Id="rId16" Type="http://schemas.openxmlformats.org/officeDocument/2006/relationships/slide" Target="slide19.xml"/><Relationship Id="rId20" Type="http://schemas.openxmlformats.org/officeDocument/2006/relationships/image" Target="../media/image10.png"/><Relationship Id="rId29" Type="http://schemas.openxmlformats.org/officeDocument/2006/relationships/image" Target="../media/image19.png"/><Relationship Id="rId1" Type="http://schemas.openxmlformats.org/officeDocument/2006/relationships/tags" Target="../tags/tag2.xml"/><Relationship Id="rId6" Type="http://schemas.openxmlformats.org/officeDocument/2006/relationships/slide" Target="slide17.xml"/><Relationship Id="rId11" Type="http://schemas.openxmlformats.org/officeDocument/2006/relationships/image" Target="../media/image4.png"/><Relationship Id="rId24" Type="http://schemas.openxmlformats.org/officeDocument/2006/relationships/image" Target="../media/image8.png"/><Relationship Id="rId5" Type="http://schemas.openxmlformats.org/officeDocument/2006/relationships/slide" Target="slide14.xml"/><Relationship Id="rId15" Type="http://schemas.openxmlformats.org/officeDocument/2006/relationships/slide" Target="slide12.xml"/><Relationship Id="rId23" Type="http://schemas.openxmlformats.org/officeDocument/2006/relationships/slide" Target="slide4.xml"/><Relationship Id="rId28" Type="http://schemas.openxmlformats.org/officeDocument/2006/relationships/slide" Target="slide29.xml"/><Relationship Id="rId10" Type="http://schemas.openxmlformats.org/officeDocument/2006/relationships/slide" Target="slide6.xml"/><Relationship Id="rId19" Type="http://schemas.openxmlformats.org/officeDocument/2006/relationships/image" Target="../media/image5.png"/><Relationship Id="rId4" Type="http://schemas.openxmlformats.org/officeDocument/2006/relationships/image" Target="../media/image3.png"/><Relationship Id="rId9" Type="http://schemas.openxmlformats.org/officeDocument/2006/relationships/slide" Target="slide15.xml"/><Relationship Id="rId14" Type="http://schemas.openxmlformats.org/officeDocument/2006/relationships/slide" Target="slide9.xml"/><Relationship Id="rId22" Type="http://schemas.openxmlformats.org/officeDocument/2006/relationships/slide" Target="slide3.xml"/><Relationship Id="rId27" Type="http://schemas.openxmlformats.org/officeDocument/2006/relationships/slide" Target="slide24.xml"/></Relationships>
</file>

<file path=ppt/slides/_rels/slide4.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6.xml"/><Relationship Id="rId18" Type="http://schemas.openxmlformats.org/officeDocument/2006/relationships/slide" Target="slide12.xml"/><Relationship Id="rId26" Type="http://schemas.openxmlformats.org/officeDocument/2006/relationships/slide" Target="slide29.xml"/><Relationship Id="rId3" Type="http://schemas.openxmlformats.org/officeDocument/2006/relationships/notesSlide" Target="../notesSlides/notesSlide4.xml"/><Relationship Id="rId21" Type="http://schemas.openxmlformats.org/officeDocument/2006/relationships/slide" Target="slide21.xml"/><Relationship Id="rId7" Type="http://schemas.openxmlformats.org/officeDocument/2006/relationships/slide" Target="slide3.xml"/><Relationship Id="rId12" Type="http://schemas.openxmlformats.org/officeDocument/2006/relationships/slide" Target="slide15.xml"/><Relationship Id="rId17" Type="http://schemas.openxmlformats.org/officeDocument/2006/relationships/slide" Target="slide9.xml"/><Relationship Id="rId25" Type="http://schemas.openxmlformats.org/officeDocument/2006/relationships/slide" Target="slide24.xml"/><Relationship Id="rId2" Type="http://schemas.openxmlformats.org/officeDocument/2006/relationships/slideLayout" Target="../slideLayouts/slideLayout10.xml"/><Relationship Id="rId16" Type="http://schemas.openxmlformats.org/officeDocument/2006/relationships/slide" Target="slide8.xml"/><Relationship Id="rId20" Type="http://schemas.openxmlformats.org/officeDocument/2006/relationships/slide" Target="slide18.xml"/><Relationship Id="rId29" Type="http://schemas.openxmlformats.org/officeDocument/2006/relationships/slide" Target="slide1.xml"/><Relationship Id="rId1" Type="http://schemas.openxmlformats.org/officeDocument/2006/relationships/tags" Target="../tags/tag3.xml"/><Relationship Id="rId6" Type="http://schemas.openxmlformats.org/officeDocument/2006/relationships/slide" Target="slide4.xml"/><Relationship Id="rId11" Type="http://schemas.openxmlformats.org/officeDocument/2006/relationships/slide" Target="slide11.xml"/><Relationship Id="rId24" Type="http://schemas.openxmlformats.org/officeDocument/2006/relationships/slide" Target="slide25.xml"/><Relationship Id="rId5" Type="http://schemas.openxmlformats.org/officeDocument/2006/relationships/image" Target="../media/image5.png"/><Relationship Id="rId15" Type="http://schemas.openxmlformats.org/officeDocument/2006/relationships/slide" Target="slide22.xml"/><Relationship Id="rId23" Type="http://schemas.openxmlformats.org/officeDocument/2006/relationships/image" Target="../media/image9.png"/><Relationship Id="rId28" Type="http://schemas.openxmlformats.org/officeDocument/2006/relationships/image" Target="../media/image19.png"/><Relationship Id="rId10" Type="http://schemas.openxmlformats.org/officeDocument/2006/relationships/slide" Target="slide5.xml"/><Relationship Id="rId19" Type="http://schemas.openxmlformats.org/officeDocument/2006/relationships/slide" Target="slide19.xml"/><Relationship Id="rId4" Type="http://schemas.openxmlformats.org/officeDocument/2006/relationships/image" Target="../media/image3.png"/><Relationship Id="rId9" Type="http://schemas.openxmlformats.org/officeDocument/2006/relationships/slide" Target="slide17.xml"/><Relationship Id="rId14" Type="http://schemas.openxmlformats.org/officeDocument/2006/relationships/image" Target="../media/image4.png"/><Relationship Id="rId22" Type="http://schemas.openxmlformats.org/officeDocument/2006/relationships/image" Target="../media/image8.png"/><Relationship Id="rId27"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slide" Target="slide17.xml"/><Relationship Id="rId13" Type="http://schemas.openxmlformats.org/officeDocument/2006/relationships/slide" Target="slide22.xml"/><Relationship Id="rId18" Type="http://schemas.openxmlformats.org/officeDocument/2006/relationships/slide" Target="slide18.xml"/><Relationship Id="rId26" Type="http://schemas.openxmlformats.org/officeDocument/2006/relationships/slide" Target="slide25.xml"/><Relationship Id="rId3" Type="http://schemas.openxmlformats.org/officeDocument/2006/relationships/slideLayout" Target="../slideLayouts/slideLayout10.xml"/><Relationship Id="rId21" Type="http://schemas.openxmlformats.org/officeDocument/2006/relationships/slide" Target="slide5.xml"/><Relationship Id="rId7" Type="http://schemas.openxmlformats.org/officeDocument/2006/relationships/slide" Target="slide14.xml"/><Relationship Id="rId12" Type="http://schemas.openxmlformats.org/officeDocument/2006/relationships/image" Target="../media/image4.png"/><Relationship Id="rId17" Type="http://schemas.openxmlformats.org/officeDocument/2006/relationships/slide" Target="slide19.xml"/><Relationship Id="rId25" Type="http://schemas.openxmlformats.org/officeDocument/2006/relationships/image" Target="../media/image9.png"/><Relationship Id="rId2" Type="http://schemas.openxmlformats.org/officeDocument/2006/relationships/tags" Target="../tags/tag5.xml"/><Relationship Id="rId16" Type="http://schemas.openxmlformats.org/officeDocument/2006/relationships/slide" Target="slide12.xml"/><Relationship Id="rId20" Type="http://schemas.openxmlformats.org/officeDocument/2006/relationships/image" Target="../media/image5.png"/><Relationship Id="rId29" Type="http://schemas.openxmlformats.org/officeDocument/2006/relationships/image" Target="../media/image19.png"/><Relationship Id="rId1" Type="http://schemas.openxmlformats.org/officeDocument/2006/relationships/tags" Target="../tags/tag4.xml"/><Relationship Id="rId6" Type="http://schemas.openxmlformats.org/officeDocument/2006/relationships/slide" Target="slide3.xml"/><Relationship Id="rId11" Type="http://schemas.openxmlformats.org/officeDocument/2006/relationships/slide" Target="slide6.xml"/><Relationship Id="rId24" Type="http://schemas.openxmlformats.org/officeDocument/2006/relationships/image" Target="../media/image8.png"/><Relationship Id="rId5" Type="http://schemas.openxmlformats.org/officeDocument/2006/relationships/image" Target="../media/image3.png"/><Relationship Id="rId15" Type="http://schemas.openxmlformats.org/officeDocument/2006/relationships/slide" Target="slide9.xml"/><Relationship Id="rId23" Type="http://schemas.openxmlformats.org/officeDocument/2006/relationships/slide" Target="slide1.xml"/><Relationship Id="rId28" Type="http://schemas.openxmlformats.org/officeDocument/2006/relationships/slide" Target="slide29.xml"/><Relationship Id="rId10" Type="http://schemas.openxmlformats.org/officeDocument/2006/relationships/slide" Target="slide15.xml"/><Relationship Id="rId19" Type="http://schemas.openxmlformats.org/officeDocument/2006/relationships/slide" Target="slide21.xml"/><Relationship Id="rId4" Type="http://schemas.openxmlformats.org/officeDocument/2006/relationships/notesSlide" Target="../notesSlides/notesSlide5.xml"/><Relationship Id="rId9" Type="http://schemas.openxmlformats.org/officeDocument/2006/relationships/slide" Target="slide11.xml"/><Relationship Id="rId14" Type="http://schemas.openxmlformats.org/officeDocument/2006/relationships/slide" Target="slide8.xml"/><Relationship Id="rId22" Type="http://schemas.openxmlformats.org/officeDocument/2006/relationships/image" Target="../media/image11.png"/><Relationship Id="rId27" Type="http://schemas.openxmlformats.org/officeDocument/2006/relationships/slide" Target="slide24.xml"/></Relationships>
</file>

<file path=ppt/slides/_rels/slide6.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8.xml"/><Relationship Id="rId18" Type="http://schemas.openxmlformats.org/officeDocument/2006/relationships/slide" Target="slide7.xml"/><Relationship Id="rId26" Type="http://schemas.openxmlformats.org/officeDocument/2006/relationships/image" Target="../media/image19.png"/><Relationship Id="rId3" Type="http://schemas.openxmlformats.org/officeDocument/2006/relationships/tags" Target="../tags/tag8.xml"/><Relationship Id="rId21" Type="http://schemas.openxmlformats.org/officeDocument/2006/relationships/image" Target="../media/image9.png"/><Relationship Id="rId7" Type="http://schemas.openxmlformats.org/officeDocument/2006/relationships/image" Target="../media/image3.png"/><Relationship Id="rId12" Type="http://schemas.openxmlformats.org/officeDocument/2006/relationships/image" Target="../media/image4.png"/><Relationship Id="rId17" Type="http://schemas.openxmlformats.org/officeDocument/2006/relationships/slide" Target="slide6.xml"/><Relationship Id="rId25" Type="http://schemas.openxmlformats.org/officeDocument/2006/relationships/image" Target="../media/image11.png"/><Relationship Id="rId2" Type="http://schemas.openxmlformats.org/officeDocument/2006/relationships/tags" Target="../tags/tag7.xml"/><Relationship Id="rId16" Type="http://schemas.openxmlformats.org/officeDocument/2006/relationships/image" Target="../media/image5.png"/><Relationship Id="rId20" Type="http://schemas.openxmlformats.org/officeDocument/2006/relationships/image" Target="../media/image8.png"/><Relationship Id="rId1" Type="http://schemas.openxmlformats.org/officeDocument/2006/relationships/tags" Target="../tags/tag6.xml"/><Relationship Id="rId6" Type="http://schemas.openxmlformats.org/officeDocument/2006/relationships/notesSlide" Target="../notesSlides/notesSlide6.xml"/><Relationship Id="rId11" Type="http://schemas.openxmlformats.org/officeDocument/2006/relationships/slide" Target="slide11.xml"/><Relationship Id="rId24" Type="http://schemas.openxmlformats.org/officeDocument/2006/relationships/slide" Target="slide29.xml"/><Relationship Id="rId5" Type="http://schemas.openxmlformats.org/officeDocument/2006/relationships/slideLayout" Target="../slideLayouts/slideLayout10.xml"/><Relationship Id="rId15" Type="http://schemas.openxmlformats.org/officeDocument/2006/relationships/slide" Target="slide12.xml"/><Relationship Id="rId23" Type="http://schemas.openxmlformats.org/officeDocument/2006/relationships/slide" Target="slide24.xml"/><Relationship Id="rId10" Type="http://schemas.openxmlformats.org/officeDocument/2006/relationships/slide" Target="slide5.xml"/><Relationship Id="rId19" Type="http://schemas.openxmlformats.org/officeDocument/2006/relationships/slide" Target="slide1.xml"/><Relationship Id="rId4" Type="http://schemas.openxmlformats.org/officeDocument/2006/relationships/tags" Target="../tags/tag9.xml"/><Relationship Id="rId9" Type="http://schemas.openxmlformats.org/officeDocument/2006/relationships/slide" Target="slide14.xml"/><Relationship Id="rId14" Type="http://schemas.openxmlformats.org/officeDocument/2006/relationships/slide" Target="slide9.xml"/><Relationship Id="rId22" Type="http://schemas.openxmlformats.org/officeDocument/2006/relationships/slide" Target="slide25.xml"/></Relationships>
</file>

<file path=ppt/slides/_rels/slide7.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9.xml"/><Relationship Id="rId18" Type="http://schemas.openxmlformats.org/officeDocument/2006/relationships/slide" Target="slide7.xml"/><Relationship Id="rId26" Type="http://schemas.openxmlformats.org/officeDocument/2006/relationships/image" Target="../media/image19.png"/><Relationship Id="rId3" Type="http://schemas.openxmlformats.org/officeDocument/2006/relationships/tags" Target="../tags/tag12.xml"/><Relationship Id="rId21" Type="http://schemas.openxmlformats.org/officeDocument/2006/relationships/image" Target="../media/image9.png"/><Relationship Id="rId7" Type="http://schemas.openxmlformats.org/officeDocument/2006/relationships/image" Target="../media/image3.png"/><Relationship Id="rId12" Type="http://schemas.openxmlformats.org/officeDocument/2006/relationships/slide" Target="slide8.xml"/><Relationship Id="rId17" Type="http://schemas.openxmlformats.org/officeDocument/2006/relationships/image" Target="../media/image20.png"/><Relationship Id="rId25" Type="http://schemas.openxmlformats.org/officeDocument/2006/relationships/image" Target="../media/image11.png"/><Relationship Id="rId2" Type="http://schemas.openxmlformats.org/officeDocument/2006/relationships/tags" Target="../tags/tag11.xml"/><Relationship Id="rId16" Type="http://schemas.openxmlformats.org/officeDocument/2006/relationships/image" Target="../media/image5.png"/><Relationship Id="rId20" Type="http://schemas.openxmlformats.org/officeDocument/2006/relationships/image" Target="../media/image8.png"/><Relationship Id="rId1" Type="http://schemas.openxmlformats.org/officeDocument/2006/relationships/tags" Target="../tags/tag10.xml"/><Relationship Id="rId6" Type="http://schemas.openxmlformats.org/officeDocument/2006/relationships/notesSlide" Target="../notesSlides/notesSlide7.xml"/><Relationship Id="rId11" Type="http://schemas.openxmlformats.org/officeDocument/2006/relationships/slide" Target="slide11.xml"/><Relationship Id="rId24" Type="http://schemas.openxmlformats.org/officeDocument/2006/relationships/slide" Target="slide29.xml"/><Relationship Id="rId5" Type="http://schemas.openxmlformats.org/officeDocument/2006/relationships/slideLayout" Target="../slideLayouts/slideLayout10.xml"/><Relationship Id="rId15" Type="http://schemas.openxmlformats.org/officeDocument/2006/relationships/image" Target="../media/image4.png"/><Relationship Id="rId23" Type="http://schemas.openxmlformats.org/officeDocument/2006/relationships/slide" Target="slide24.xml"/><Relationship Id="rId10" Type="http://schemas.openxmlformats.org/officeDocument/2006/relationships/slide" Target="slide5.xml"/><Relationship Id="rId19" Type="http://schemas.openxmlformats.org/officeDocument/2006/relationships/slide" Target="slide6.xml"/><Relationship Id="rId4" Type="http://schemas.openxmlformats.org/officeDocument/2006/relationships/tags" Target="../tags/tag13.xml"/><Relationship Id="rId9" Type="http://schemas.openxmlformats.org/officeDocument/2006/relationships/slide" Target="slide14.xml"/><Relationship Id="rId14" Type="http://schemas.openxmlformats.org/officeDocument/2006/relationships/slide" Target="slide12.xml"/><Relationship Id="rId22" Type="http://schemas.openxmlformats.org/officeDocument/2006/relationships/slide" Target="slide25.xml"/><Relationship Id="rId27" Type="http://schemas.openxmlformats.org/officeDocument/2006/relationships/slide" Target="slide1.xml"/></Relationships>
</file>

<file path=ppt/slides/_rels/slide8.xml.rels><?xml version="1.0" encoding="UTF-8" standalone="yes"?>
<Relationships xmlns="http://schemas.openxmlformats.org/package/2006/relationships"><Relationship Id="rId8" Type="http://schemas.openxmlformats.org/officeDocument/2006/relationships/slide" Target="slide17.xml"/><Relationship Id="rId13" Type="http://schemas.openxmlformats.org/officeDocument/2006/relationships/image" Target="../media/image4.png"/><Relationship Id="rId18" Type="http://schemas.openxmlformats.org/officeDocument/2006/relationships/slide" Target="slide18.xml"/><Relationship Id="rId26" Type="http://schemas.openxmlformats.org/officeDocument/2006/relationships/slide" Target="slide25.xml"/><Relationship Id="rId3" Type="http://schemas.openxmlformats.org/officeDocument/2006/relationships/slideLayout" Target="../slideLayouts/slideLayout10.xml"/><Relationship Id="rId21" Type="http://schemas.openxmlformats.org/officeDocument/2006/relationships/image" Target="../media/image5.png"/><Relationship Id="rId7" Type="http://schemas.openxmlformats.org/officeDocument/2006/relationships/slide" Target="slide14.xml"/><Relationship Id="rId12" Type="http://schemas.openxmlformats.org/officeDocument/2006/relationships/slide" Target="slide6.xml"/><Relationship Id="rId17" Type="http://schemas.openxmlformats.org/officeDocument/2006/relationships/slide" Target="slide19.xml"/><Relationship Id="rId25" Type="http://schemas.openxmlformats.org/officeDocument/2006/relationships/image" Target="../media/image9.png"/><Relationship Id="rId2" Type="http://schemas.openxmlformats.org/officeDocument/2006/relationships/tags" Target="../tags/tag15.xml"/><Relationship Id="rId16" Type="http://schemas.openxmlformats.org/officeDocument/2006/relationships/slide" Target="slide12.xml"/><Relationship Id="rId20" Type="http://schemas.openxmlformats.org/officeDocument/2006/relationships/slide" Target="slide21.xml"/><Relationship Id="rId29" Type="http://schemas.openxmlformats.org/officeDocument/2006/relationships/image" Target="../media/image19.png"/><Relationship Id="rId1" Type="http://schemas.openxmlformats.org/officeDocument/2006/relationships/tags" Target="../tags/tag14.xml"/><Relationship Id="rId6" Type="http://schemas.openxmlformats.org/officeDocument/2006/relationships/slide" Target="slide3.xml"/><Relationship Id="rId11" Type="http://schemas.openxmlformats.org/officeDocument/2006/relationships/slide" Target="slide15.xml"/><Relationship Id="rId24" Type="http://schemas.openxmlformats.org/officeDocument/2006/relationships/image" Target="../media/image8.png"/><Relationship Id="rId5" Type="http://schemas.openxmlformats.org/officeDocument/2006/relationships/image" Target="../media/image3.png"/><Relationship Id="rId15" Type="http://schemas.openxmlformats.org/officeDocument/2006/relationships/slide" Target="slide9.xml"/><Relationship Id="rId23" Type="http://schemas.openxmlformats.org/officeDocument/2006/relationships/slide" Target="slide8.xml"/><Relationship Id="rId28" Type="http://schemas.openxmlformats.org/officeDocument/2006/relationships/slide" Target="slide29.xml"/><Relationship Id="rId10" Type="http://schemas.openxmlformats.org/officeDocument/2006/relationships/slide" Target="slide11.xml"/><Relationship Id="rId19" Type="http://schemas.openxmlformats.org/officeDocument/2006/relationships/slide" Target="slide1.xml"/><Relationship Id="rId4" Type="http://schemas.openxmlformats.org/officeDocument/2006/relationships/notesSlide" Target="../notesSlides/notesSlide8.xml"/><Relationship Id="rId9" Type="http://schemas.openxmlformats.org/officeDocument/2006/relationships/slide" Target="slide5.xml"/><Relationship Id="rId14" Type="http://schemas.openxmlformats.org/officeDocument/2006/relationships/slide" Target="slide22.xml"/><Relationship Id="rId22" Type="http://schemas.openxmlformats.org/officeDocument/2006/relationships/image" Target="../media/image21.png"/><Relationship Id="rId27" Type="http://schemas.openxmlformats.org/officeDocument/2006/relationships/slide" Target="slide24.xml"/></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11.xml"/><Relationship Id="rId18" Type="http://schemas.openxmlformats.org/officeDocument/2006/relationships/slide" Target="slide8.xml"/><Relationship Id="rId26" Type="http://schemas.openxmlformats.org/officeDocument/2006/relationships/image" Target="../media/image8.png"/><Relationship Id="rId3" Type="http://schemas.openxmlformats.org/officeDocument/2006/relationships/tags" Target="../tags/tag18.xml"/><Relationship Id="rId21" Type="http://schemas.openxmlformats.org/officeDocument/2006/relationships/image" Target="../media/image5.png"/><Relationship Id="rId7" Type="http://schemas.openxmlformats.org/officeDocument/2006/relationships/notesSlide" Target="../notesSlides/notesSlide9.xml"/><Relationship Id="rId12" Type="http://schemas.openxmlformats.org/officeDocument/2006/relationships/slide" Target="slide5.xml"/><Relationship Id="rId17" Type="http://schemas.openxmlformats.org/officeDocument/2006/relationships/slide" Target="slide22.xml"/><Relationship Id="rId25" Type="http://schemas.openxmlformats.org/officeDocument/2006/relationships/slide" Target="slide1.xml"/><Relationship Id="rId2" Type="http://schemas.openxmlformats.org/officeDocument/2006/relationships/tags" Target="../tags/tag17.xml"/><Relationship Id="rId16" Type="http://schemas.openxmlformats.org/officeDocument/2006/relationships/image" Target="../media/image4.png"/><Relationship Id="rId20" Type="http://schemas.openxmlformats.org/officeDocument/2006/relationships/slide" Target="slide21.xml"/><Relationship Id="rId29" Type="http://schemas.openxmlformats.org/officeDocument/2006/relationships/slide" Target="slide24.xml"/><Relationship Id="rId1" Type="http://schemas.openxmlformats.org/officeDocument/2006/relationships/tags" Target="../tags/tag16.xml"/><Relationship Id="rId6" Type="http://schemas.openxmlformats.org/officeDocument/2006/relationships/slideLayout" Target="../slideLayouts/slideLayout10.xml"/><Relationship Id="rId11" Type="http://schemas.openxmlformats.org/officeDocument/2006/relationships/slide" Target="slide17.xml"/><Relationship Id="rId24" Type="http://schemas.openxmlformats.org/officeDocument/2006/relationships/slide" Target="slide10.xml"/><Relationship Id="rId5" Type="http://schemas.openxmlformats.org/officeDocument/2006/relationships/tags" Target="../tags/tag20.xml"/><Relationship Id="rId15" Type="http://schemas.openxmlformats.org/officeDocument/2006/relationships/slide" Target="slide6.xml"/><Relationship Id="rId23" Type="http://schemas.openxmlformats.org/officeDocument/2006/relationships/slide" Target="slide9.xml"/><Relationship Id="rId28" Type="http://schemas.openxmlformats.org/officeDocument/2006/relationships/slide" Target="slide25.xml"/><Relationship Id="rId10" Type="http://schemas.openxmlformats.org/officeDocument/2006/relationships/slide" Target="slide14.xml"/><Relationship Id="rId19" Type="http://schemas.openxmlformats.org/officeDocument/2006/relationships/slide" Target="slide12.xml"/><Relationship Id="rId31" Type="http://schemas.openxmlformats.org/officeDocument/2006/relationships/image" Target="../media/image19.png"/><Relationship Id="rId4" Type="http://schemas.openxmlformats.org/officeDocument/2006/relationships/tags" Target="../tags/tag19.xml"/><Relationship Id="rId9" Type="http://schemas.openxmlformats.org/officeDocument/2006/relationships/slide" Target="slide3.xml"/><Relationship Id="rId14" Type="http://schemas.openxmlformats.org/officeDocument/2006/relationships/slide" Target="slide15.xml"/><Relationship Id="rId22" Type="http://schemas.openxmlformats.org/officeDocument/2006/relationships/image" Target="../media/image7.png"/><Relationship Id="rId27" Type="http://schemas.openxmlformats.org/officeDocument/2006/relationships/image" Target="../media/image9.png"/><Relationship Id="rId30" Type="http://schemas.openxmlformats.org/officeDocument/2006/relationships/slide" Target="slide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 name="Picture 77"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107" name="TextBox 106"/>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de-DE"/>
              <a:t>Service and Repair</a:t>
            </a:r>
            <a:br>
              <a:rPr lang="en-US" dirty="0"/>
            </a:br>
            <a:r>
              <a:rPr lang="en-US" sz="2000" b="0" dirty="0"/>
              <a:t>Scenario Overview</a:t>
            </a:r>
          </a:p>
        </p:txBody>
      </p:sp>
      <p:sp>
        <p:nvSpPr>
          <p:cNvPr id="5" name="Chevron 123">
            <a:hlinkClick r:id="rId4" action="ppaction://hlinksldjump"/>
          </p:cNvPr>
          <p:cNvSpPr>
            <a:spLocks noChangeArrowheads="1"/>
          </p:cNvSpPr>
          <p:nvPr/>
        </p:nvSpPr>
        <p:spPr bwMode="auto">
          <a:xfrm>
            <a:off x="1178770" y="1065900"/>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7" name="Chevron 123">
            <a:hlinkClick r:id="rId5" action="ppaction://hlinksldjump"/>
          </p:cNvPr>
          <p:cNvSpPr>
            <a:spLocks noChangeArrowheads="1"/>
          </p:cNvSpPr>
          <p:nvPr/>
        </p:nvSpPr>
        <p:spPr bwMode="auto">
          <a:xfrm>
            <a:off x="4385774" y="1065900"/>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a:p>
            <a:pPr>
              <a:lnSpc>
                <a:spcPct val="90000"/>
              </a:lnSpc>
              <a:buClr>
                <a:schemeClr val="accent1"/>
              </a:buClr>
              <a:buSzPct val="80000"/>
            </a:pPr>
            <a:endParaRPr lang="en-US" sz="800" dirty="0">
              <a:solidFill>
                <a:srgbClr val="404040"/>
              </a:solidFill>
            </a:endParaRPr>
          </a:p>
        </p:txBody>
      </p:sp>
      <p:sp>
        <p:nvSpPr>
          <p:cNvPr id="8" name="Chevron 123">
            <a:hlinkClick r:id="rId6" action="ppaction://hlinksldjump"/>
          </p:cNvPr>
          <p:cNvSpPr>
            <a:spLocks noChangeArrowheads="1"/>
          </p:cNvSpPr>
          <p:nvPr/>
        </p:nvSpPr>
        <p:spPr bwMode="auto">
          <a:xfrm>
            <a:off x="6045087" y="1065900"/>
            <a:ext cx="884236" cy="879809"/>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9" name="Chevron 123">
            <a:hlinkClick r:id="rId7" action="ppaction://hlinksldjump"/>
          </p:cNvPr>
          <p:cNvSpPr>
            <a:spLocks noChangeArrowheads="1"/>
          </p:cNvSpPr>
          <p:nvPr/>
        </p:nvSpPr>
        <p:spPr bwMode="auto">
          <a:xfrm>
            <a:off x="2001870" y="1065900"/>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Planning Service Orders</a:t>
            </a:r>
          </a:p>
        </p:txBody>
      </p:sp>
      <p:sp>
        <p:nvSpPr>
          <p:cNvPr id="10" name="Chevron 123">
            <a:hlinkClick r:id="rId8" action="ppaction://hlinksldjump"/>
          </p:cNvPr>
          <p:cNvSpPr>
            <a:spLocks noChangeArrowheads="1"/>
          </p:cNvSpPr>
          <p:nvPr/>
        </p:nvSpPr>
        <p:spPr bwMode="auto">
          <a:xfrm>
            <a:off x="2755098" y="2918307"/>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11" name="Chevron 123">
            <a:hlinkClick r:id="rId9" action="ppaction://hlinksldjump"/>
          </p:cNvPr>
          <p:cNvSpPr>
            <a:spLocks noChangeArrowheads="1"/>
          </p:cNvSpPr>
          <p:nvPr/>
        </p:nvSpPr>
        <p:spPr bwMode="auto">
          <a:xfrm>
            <a:off x="5213954" y="1065900"/>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15" name="Chevron 123">
            <a:hlinkClick r:id="rId6" action="ppaction://hlinksldjump"/>
          </p:cNvPr>
          <p:cNvSpPr>
            <a:spLocks noChangeArrowheads="1"/>
          </p:cNvSpPr>
          <p:nvPr/>
        </p:nvSpPr>
        <p:spPr bwMode="auto">
          <a:xfrm>
            <a:off x="6811707" y="1065899"/>
            <a:ext cx="884236" cy="879810"/>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6" name="Chevron 123">
            <a:hlinkClick r:id="rId10" action="ppaction://hlinksldjump"/>
          </p:cNvPr>
          <p:cNvSpPr>
            <a:spLocks noChangeArrowheads="1"/>
          </p:cNvSpPr>
          <p:nvPr/>
        </p:nvSpPr>
        <p:spPr bwMode="auto">
          <a:xfrm>
            <a:off x="2824830" y="1065899"/>
            <a:ext cx="884237"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9" name="Freeform 70"/>
          <p:cNvSpPr>
            <a:spLocks noChangeArrowheads="1"/>
          </p:cNvSpPr>
          <p:nvPr/>
        </p:nvSpPr>
        <p:spPr bwMode="auto">
          <a:xfrm flipV="1">
            <a:off x="1845951" y="1071103"/>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11" action="ppaction://hlinksldjump"/>
              </a:rPr>
              <a:t>Open Legend</a:t>
            </a:r>
            <a:endParaRPr lang="en-US" sz="900" dirty="0">
              <a:ea typeface="SimSun" pitchFamily="2" charset="-122"/>
            </a:endParaRPr>
          </a:p>
        </p:txBody>
      </p:sp>
      <p:sp>
        <p:nvSpPr>
          <p:cNvPr id="41"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pPr>
            <a:r>
              <a:rPr lang="en-US" sz="700" dirty="0">
                <a:solidFill>
                  <a:srgbClr val="404040"/>
                </a:solidFill>
              </a:rPr>
              <a:t>Sales/Customer Service Representative</a:t>
            </a:r>
          </a:p>
          <a:p>
            <a:pPr>
              <a:buClr>
                <a:schemeClr val="accent1"/>
              </a:buClr>
              <a:buSzPct val="80000"/>
              <a:buFont typeface="Wingdings" pitchFamily="2" charset="2"/>
              <a:buNone/>
            </a:pPr>
            <a:endParaRPr lang="en-US" sz="700" dirty="0">
              <a:solidFill>
                <a:srgbClr val="404040"/>
              </a:solidFill>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49"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Service Planner/</a:t>
            </a:r>
          </a:p>
          <a:p>
            <a:pPr>
              <a:buClr>
                <a:schemeClr val="accent1"/>
              </a:buClr>
              <a:buSzPct val="80000"/>
              <a:buFont typeface="Wingdings" pitchFamily="2" charset="2"/>
              <a:buNone/>
            </a:pPr>
            <a:r>
              <a:rPr lang="en-US" sz="700" dirty="0">
                <a:solidFill>
                  <a:srgbClr val="404040"/>
                </a:solidFill>
              </a:rPr>
              <a:t>Dispatcher</a:t>
            </a:r>
          </a:p>
        </p:txBody>
      </p:sp>
      <p:sp>
        <p:nvSpPr>
          <p:cNvPr id="50" name="Chevron 79"/>
          <p:cNvSpPr>
            <a:spLocks noChangeArrowheads="1"/>
          </p:cNvSpPr>
          <p:nvPr/>
        </p:nvSpPr>
        <p:spPr bwMode="auto">
          <a:xfrm>
            <a:off x="46847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Service Performer</a:t>
            </a:r>
          </a:p>
        </p:txBody>
      </p:sp>
      <p:sp>
        <p:nvSpPr>
          <p:cNvPr id="51" name="Chevron 79"/>
          <p:cNvSpPr>
            <a:spLocks noChangeArrowheads="1"/>
          </p:cNvSpPr>
          <p:nvPr/>
        </p:nvSpPr>
        <p:spPr bwMode="auto">
          <a:xfrm>
            <a:off x="58801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Accounts Receivables Accountant</a:t>
            </a:r>
          </a:p>
        </p:txBody>
      </p:sp>
      <p:sp>
        <p:nvSpPr>
          <p:cNvPr id="52"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Warehouse Manager</a:t>
            </a:r>
          </a:p>
        </p:txBody>
      </p:sp>
      <p:sp>
        <p:nvSpPr>
          <p:cNvPr id="53"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Warehouse Operator</a:t>
            </a:r>
          </a:p>
        </p:txBody>
      </p:sp>
      <p:sp>
        <p:nvSpPr>
          <p:cNvPr id="54" name="TextBox 66"/>
          <p:cNvSpPr txBox="1">
            <a:spLocks noChangeArrowheads="1"/>
          </p:cNvSpPr>
          <p:nvPr/>
        </p:nvSpPr>
        <p:spPr bwMode="auto">
          <a:xfrm>
            <a:off x="1760926" y="4399866"/>
            <a:ext cx="7256462" cy="1779974"/>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Service and Repair Scenario</a:t>
            </a:r>
            <a:r>
              <a:rPr lang="en-US" sz="900" dirty="0"/>
              <a:t> business scenario enables your service department to provide repair and maintenance to your customers on-site, at your own service center, or at the service center of a supplier. It provides functions to handle service requests, plan service orders and related activities, and fulfill, confirm, and invoice services. There are also enhanced functions for: </a:t>
            </a:r>
          </a:p>
          <a:p>
            <a:pPr>
              <a:buClr>
                <a:srgbClr val="4DB6EF"/>
              </a:buClr>
              <a:buFont typeface="Wingdings" pitchFamily="2" charset="2"/>
              <a:buChar char="§"/>
            </a:pPr>
            <a:r>
              <a:rPr lang="en-US" sz="900" dirty="0"/>
              <a:t> Customer warranties, to bring transparency to your warranty business, to allow you to meet any legal requirements, and provide information on warranty-related cost and profit. </a:t>
            </a:r>
          </a:p>
          <a:p>
            <a:pPr>
              <a:buClr>
                <a:srgbClr val="4DB6EF"/>
              </a:buClr>
              <a:buFont typeface="Wingdings" pitchFamily="2" charset="2"/>
              <a:buChar char="§"/>
            </a:pPr>
            <a:r>
              <a:rPr lang="en-US" sz="900" dirty="0"/>
              <a:t> Service levels, to define reaction times, specify and measure performance objectives, and designate milestones and operating hours. </a:t>
            </a:r>
          </a:p>
          <a:p>
            <a:pPr>
              <a:buClr>
                <a:srgbClr val="4DB6EF"/>
              </a:buClr>
              <a:buFont typeface="Wingdings" pitchFamily="2" charset="2"/>
              <a:buChar char="§"/>
            </a:pPr>
            <a:r>
              <a:rPr lang="en-US" sz="900" dirty="0"/>
              <a:t> Outsourcing, to offer and sell third-party services, whether you outsource your field service organization partially or completely.</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en-US" sz="900" dirty="0"/>
              <a:t>Service and Repair incorporates business functions from related areas that directly support service delivery, such as from Supply Chain Management for spare part logistics, warehousing, and inventory; and from Cash Flow Management for processing due items and payments.</a:t>
            </a:r>
          </a:p>
          <a:p>
            <a:pPr marL="228600" lvl="1" indent="-114300">
              <a:spcBef>
                <a:spcPts val="200"/>
              </a:spcBef>
              <a:buFont typeface="Arial" charset="0"/>
              <a:buChar char="•"/>
            </a:pPr>
            <a:endParaRPr lang="en-US" sz="900" dirty="0"/>
          </a:p>
        </p:txBody>
      </p:sp>
      <p:grpSp>
        <p:nvGrpSpPr>
          <p:cNvPr id="66" name="Group 65"/>
          <p:cNvGrpSpPr/>
          <p:nvPr/>
        </p:nvGrpSpPr>
        <p:grpSpPr>
          <a:xfrm>
            <a:off x="7842050" y="3679740"/>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12"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0" name="Chevron 123">
            <a:hlinkClick r:id="rId10" action="ppaction://hlinksldjump"/>
          </p:cNvPr>
          <p:cNvSpPr>
            <a:spLocks noChangeArrowheads="1"/>
          </p:cNvSpPr>
          <p:nvPr/>
        </p:nvSpPr>
        <p:spPr bwMode="auto">
          <a:xfrm>
            <a:off x="3559121" y="1065899"/>
            <a:ext cx="884237"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8" name="Freeform 69"/>
          <p:cNvSpPr>
            <a:spLocks noChangeArrowheads="1"/>
          </p:cNvSpPr>
          <p:nvPr/>
        </p:nvSpPr>
        <p:spPr bwMode="auto">
          <a:xfrm>
            <a:off x="5879051" y="181271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9" name="Chevron 123">
            <a:hlinkClick r:id="rId13" action="ppaction://hlinksldjump"/>
          </p:cNvPr>
          <p:cNvSpPr>
            <a:spLocks noChangeArrowheads="1"/>
          </p:cNvSpPr>
          <p:nvPr/>
        </p:nvSpPr>
        <p:spPr bwMode="auto">
          <a:xfrm>
            <a:off x="7619102" y="1065900"/>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70" name="Freeform 69"/>
          <p:cNvSpPr>
            <a:spLocks noChangeArrowheads="1"/>
          </p:cNvSpPr>
          <p:nvPr/>
        </p:nvSpPr>
        <p:spPr bwMode="auto">
          <a:xfrm>
            <a:off x="8286279" y="181271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1" name="Chevron 123">
            <a:hlinkClick r:id="rId14" action="ppaction://hlinksldjump"/>
          </p:cNvPr>
          <p:cNvSpPr>
            <a:spLocks noChangeArrowheads="1"/>
          </p:cNvSpPr>
          <p:nvPr/>
        </p:nvSpPr>
        <p:spPr bwMode="auto">
          <a:xfrm>
            <a:off x="2739394" y="2004840"/>
            <a:ext cx="884236" cy="879809"/>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72" name="Chevron 123">
            <a:hlinkClick r:id="rId15" action="ppaction://hlinksldjump"/>
          </p:cNvPr>
          <p:cNvSpPr>
            <a:spLocks noChangeArrowheads="1"/>
          </p:cNvSpPr>
          <p:nvPr/>
        </p:nvSpPr>
        <p:spPr bwMode="auto">
          <a:xfrm>
            <a:off x="3570037" y="2004840"/>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73" name="Freeform 69"/>
          <p:cNvSpPr>
            <a:spLocks noChangeArrowheads="1"/>
          </p:cNvSpPr>
          <p:nvPr/>
        </p:nvSpPr>
        <p:spPr bwMode="auto">
          <a:xfrm>
            <a:off x="4236750" y="275447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4" name="Chevron 123">
            <a:hlinkClick r:id="rId16" action="ppaction://hlinksldjump"/>
          </p:cNvPr>
          <p:cNvSpPr>
            <a:spLocks noChangeArrowheads="1"/>
          </p:cNvSpPr>
          <p:nvPr/>
        </p:nvSpPr>
        <p:spPr bwMode="auto">
          <a:xfrm>
            <a:off x="3579118" y="2918307"/>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75" name="Freeform 69"/>
          <p:cNvSpPr>
            <a:spLocks noChangeArrowheads="1"/>
          </p:cNvSpPr>
          <p:nvPr/>
        </p:nvSpPr>
        <p:spPr bwMode="auto">
          <a:xfrm>
            <a:off x="4247896" y="366794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6" name="Chevron 123">
            <a:hlinkClick r:id="rId17" action="ppaction://hlinksldjump"/>
          </p:cNvPr>
          <p:cNvSpPr>
            <a:spLocks noChangeArrowheads="1"/>
          </p:cNvSpPr>
          <p:nvPr/>
        </p:nvSpPr>
        <p:spPr bwMode="auto">
          <a:xfrm>
            <a:off x="6823508" y="199559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a:t>
            </a:r>
          </a:p>
        </p:txBody>
      </p:sp>
      <p:sp>
        <p:nvSpPr>
          <p:cNvPr id="77" name="Freeform 69"/>
          <p:cNvSpPr>
            <a:spLocks noChangeArrowheads="1"/>
          </p:cNvSpPr>
          <p:nvPr/>
        </p:nvSpPr>
        <p:spPr bwMode="auto">
          <a:xfrm>
            <a:off x="7489858" y="273887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2" name="Chevron 123">
            <a:hlinkClick r:id="rId18" action="ppaction://hlinksldjump"/>
          </p:cNvPr>
          <p:cNvSpPr>
            <a:spLocks noChangeArrowheads="1"/>
          </p:cNvSpPr>
          <p:nvPr/>
        </p:nvSpPr>
        <p:spPr bwMode="auto">
          <a:xfrm>
            <a:off x="5990638" y="199559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a:t>
            </a:r>
          </a:p>
        </p:txBody>
      </p:sp>
      <p:sp>
        <p:nvSpPr>
          <p:cNvPr id="83" name="Freeform 69"/>
          <p:cNvSpPr>
            <a:spLocks noChangeArrowheads="1"/>
          </p:cNvSpPr>
          <p:nvPr/>
        </p:nvSpPr>
        <p:spPr bwMode="auto">
          <a:xfrm>
            <a:off x="6657350" y="274682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4" name="Chevron 123">
            <a:hlinkClick r:id="rId19" action="ppaction://hlinksldjump"/>
          </p:cNvPr>
          <p:cNvSpPr>
            <a:spLocks noChangeArrowheads="1"/>
          </p:cNvSpPr>
          <p:nvPr/>
        </p:nvSpPr>
        <p:spPr bwMode="auto">
          <a:xfrm>
            <a:off x="6006434" y="2918307"/>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Goods Movement</a:t>
            </a:r>
          </a:p>
        </p:txBody>
      </p:sp>
      <p:sp>
        <p:nvSpPr>
          <p:cNvPr id="85" name="Freeform 69"/>
          <p:cNvSpPr>
            <a:spLocks noChangeArrowheads="1"/>
          </p:cNvSpPr>
          <p:nvPr/>
        </p:nvSpPr>
        <p:spPr bwMode="auto">
          <a:xfrm>
            <a:off x="6668862" y="366794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86" name="Picture 85"/>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011594" y="1434997"/>
            <a:ext cx="180000" cy="134181"/>
          </a:xfrm>
          <a:prstGeom prst="rect">
            <a:avLst/>
          </a:prstGeom>
        </p:spPr>
      </p:pic>
      <p:pic>
        <p:nvPicPr>
          <p:cNvPr id="87" name="Picture 86"/>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2566076" y="2374335"/>
            <a:ext cx="180000" cy="134181"/>
          </a:xfrm>
          <a:prstGeom prst="rect">
            <a:avLst/>
          </a:prstGeom>
        </p:spPr>
      </p:pic>
      <p:pic>
        <p:nvPicPr>
          <p:cNvPr id="88" name="Picture 87"/>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5857916" y="2366023"/>
            <a:ext cx="180000" cy="134181"/>
          </a:xfrm>
          <a:prstGeom prst="rect">
            <a:avLst/>
          </a:prstGeom>
        </p:spPr>
      </p:pic>
      <p:sp>
        <p:nvSpPr>
          <p:cNvPr id="89" name="Rectangle 88"/>
          <p:cNvSpPr/>
          <p:nvPr/>
        </p:nvSpPr>
        <p:spPr>
          <a:xfrm>
            <a:off x="332508" y="1315782"/>
            <a:ext cx="705642" cy="400110"/>
          </a:xfrm>
          <a:prstGeom prst="rect">
            <a:avLst/>
          </a:prstGeom>
        </p:spPr>
        <p:txBody>
          <a:bodyPr wrap="none">
            <a:spAutoFit/>
          </a:bodyPr>
          <a:lstStyle/>
          <a:p>
            <a:pPr>
              <a:spcBef>
                <a:spcPct val="50000"/>
              </a:spcBef>
              <a:defRPr/>
            </a:pPr>
            <a:r>
              <a:rPr lang="de-DE" sz="800" dirty="0"/>
              <a:t>Request-</a:t>
            </a:r>
          </a:p>
          <a:p>
            <a:pPr>
              <a:spcBef>
                <a:spcPct val="50000"/>
              </a:spcBef>
              <a:defRPr/>
            </a:pPr>
            <a:r>
              <a:rPr lang="de-DE" sz="800" dirty="0"/>
              <a:t>to-Resolve</a:t>
            </a:r>
            <a:r>
              <a:rPr lang="en-US" sz="800" dirty="0"/>
              <a:t> </a:t>
            </a:r>
          </a:p>
        </p:txBody>
      </p:sp>
      <p:sp>
        <p:nvSpPr>
          <p:cNvPr id="90" name="Rectangle 89"/>
          <p:cNvSpPr/>
          <p:nvPr/>
        </p:nvSpPr>
        <p:spPr>
          <a:xfrm>
            <a:off x="1753986" y="2230180"/>
            <a:ext cx="853119" cy="400110"/>
          </a:xfrm>
          <a:prstGeom prst="rect">
            <a:avLst/>
          </a:prstGeom>
        </p:spPr>
        <p:txBody>
          <a:bodyPr wrap="none">
            <a:spAutoFit/>
          </a:bodyPr>
          <a:lstStyle/>
          <a:p>
            <a:pPr>
              <a:spcBef>
                <a:spcPct val="50000"/>
              </a:spcBef>
              <a:defRPr/>
            </a:pPr>
            <a:r>
              <a:rPr lang="de-DE" sz="800" dirty="0"/>
              <a:t>Procure-to-</a:t>
            </a:r>
          </a:p>
          <a:p>
            <a:pPr>
              <a:spcBef>
                <a:spcPct val="50000"/>
              </a:spcBef>
              <a:defRPr/>
            </a:pPr>
            <a:r>
              <a:rPr lang="de-DE" sz="800" dirty="0"/>
              <a:t>Pay (Services)</a:t>
            </a:r>
            <a:endParaRPr lang="en-US" sz="800" dirty="0"/>
          </a:p>
        </p:txBody>
      </p:sp>
      <p:sp>
        <p:nvSpPr>
          <p:cNvPr id="91" name="Rectangle 90"/>
          <p:cNvSpPr/>
          <p:nvPr/>
        </p:nvSpPr>
        <p:spPr>
          <a:xfrm>
            <a:off x="5180414" y="2138741"/>
            <a:ext cx="715260" cy="584775"/>
          </a:xfrm>
          <a:prstGeom prst="rect">
            <a:avLst/>
          </a:prstGeom>
        </p:spPr>
        <p:txBody>
          <a:bodyPr wrap="none">
            <a:spAutoFit/>
          </a:bodyPr>
          <a:lstStyle/>
          <a:p>
            <a:pPr>
              <a:spcBef>
                <a:spcPct val="50000"/>
              </a:spcBef>
              <a:defRPr/>
            </a:pPr>
            <a:r>
              <a:rPr lang="de-DE" sz="800" dirty="0"/>
              <a:t>Expense </a:t>
            </a:r>
          </a:p>
          <a:p>
            <a:pPr>
              <a:spcBef>
                <a:spcPct val="50000"/>
              </a:spcBef>
              <a:defRPr/>
            </a:pPr>
            <a:r>
              <a:rPr lang="de-DE" sz="800" dirty="0"/>
              <a:t>Reimburse-</a:t>
            </a:r>
          </a:p>
          <a:p>
            <a:pPr>
              <a:spcBef>
                <a:spcPct val="50000"/>
              </a:spcBef>
              <a:defRPr/>
            </a:pPr>
            <a:r>
              <a:rPr lang="de-DE" sz="800" dirty="0"/>
              <a:t>ment</a:t>
            </a:r>
            <a:r>
              <a:rPr lang="en-US" sz="800" dirty="0"/>
              <a:t> </a:t>
            </a:r>
          </a:p>
        </p:txBody>
      </p:sp>
      <p:pic>
        <p:nvPicPr>
          <p:cNvPr id="99" name="Picture 68"/>
          <p:cNvPicPr>
            <a:picLocks noChangeAspect="1" noChangeArrowheads="1"/>
          </p:cNvPicPr>
          <p:nvPr/>
        </p:nvPicPr>
        <p:blipFill>
          <a:blip r:embed="rId21" cstate="print">
            <a:extLst>
              <a:ext uri="{28A0092B-C50C-407E-A947-70E740481C1C}">
                <a14:useLocalDpi xmlns:a14="http://schemas.microsoft.com/office/drawing/2010/main" val="0"/>
              </a:ext>
            </a:extLst>
          </a:blip>
          <a:stretch>
            <a:fillRect/>
          </a:stretch>
        </p:blipFill>
        <p:spPr bwMode="auto">
          <a:xfrm>
            <a:off x="6515100" y="6315122"/>
            <a:ext cx="401638" cy="393605"/>
          </a:xfrm>
          <a:prstGeom prst="rect">
            <a:avLst/>
          </a:prstGeom>
          <a:noFill/>
          <a:ln w="9525">
            <a:noFill/>
            <a:miter lim="800000"/>
            <a:headEnd/>
            <a:tailEnd/>
          </a:ln>
        </p:spPr>
      </p:pic>
      <p:pic>
        <p:nvPicPr>
          <p:cNvPr id="102" name="Picture 84"/>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7804265" y="6329388"/>
            <a:ext cx="384175" cy="378524"/>
          </a:xfrm>
          <a:prstGeom prst="rect">
            <a:avLst/>
          </a:prstGeom>
          <a:noFill/>
          <a:ln w="9525">
            <a:noFill/>
            <a:miter lim="800000"/>
            <a:headEnd/>
            <a:tailEnd/>
          </a:ln>
        </p:spPr>
      </p:pic>
      <p:sp>
        <p:nvSpPr>
          <p:cNvPr id="104" name="Rectangle 103"/>
          <p:cNvSpPr/>
          <p:nvPr/>
        </p:nvSpPr>
        <p:spPr>
          <a:xfrm>
            <a:off x="3138893" y="1348838"/>
            <a:ext cx="1039067" cy="313932"/>
          </a:xfrm>
          <a:prstGeom prst="rect">
            <a:avLst/>
          </a:prstGeom>
        </p:spPr>
        <p:txBody>
          <a:bodyPr wrap="none">
            <a:spAutoFit/>
          </a:bodyPr>
          <a:lstStyle/>
          <a:p>
            <a:pPr>
              <a:lnSpc>
                <a:spcPct val="90000"/>
              </a:lnSpc>
              <a:buClr>
                <a:schemeClr val="accent1"/>
              </a:buClr>
              <a:buSzPct val="80000"/>
            </a:pPr>
            <a:r>
              <a:rPr lang="en-US" sz="800" dirty="0">
                <a:solidFill>
                  <a:srgbClr val="404040"/>
                </a:solidFill>
              </a:rPr>
              <a:t>Dispatching and </a:t>
            </a:r>
          </a:p>
          <a:p>
            <a:pPr>
              <a:lnSpc>
                <a:spcPct val="90000"/>
              </a:lnSpc>
              <a:buClr>
                <a:schemeClr val="accent1"/>
              </a:buClr>
              <a:buSzPct val="80000"/>
            </a:pPr>
            <a:r>
              <a:rPr lang="en-US" sz="800" dirty="0">
                <a:solidFill>
                  <a:srgbClr val="404040"/>
                </a:solidFill>
              </a:rPr>
              <a:t>Scheduling Orders</a:t>
            </a:r>
          </a:p>
        </p:txBody>
      </p:sp>
      <p:sp>
        <p:nvSpPr>
          <p:cNvPr id="105" name="Rectangle 104"/>
          <p:cNvSpPr/>
          <p:nvPr/>
        </p:nvSpPr>
        <p:spPr>
          <a:xfrm>
            <a:off x="6156848" y="1404238"/>
            <a:ext cx="1455848" cy="203133"/>
          </a:xfrm>
          <a:prstGeom prst="rect">
            <a:avLst/>
          </a:prstGeom>
        </p:spPr>
        <p:txBody>
          <a:bodyPr wrap="none">
            <a:spAutoFit/>
          </a:bodyPr>
          <a:lstStyle/>
          <a:p>
            <a:pPr>
              <a:lnSpc>
                <a:spcPct val="90000"/>
              </a:lnSpc>
              <a:buClr>
                <a:schemeClr val="accent1"/>
              </a:buClr>
              <a:buSzPct val="80000"/>
            </a:pPr>
            <a:r>
              <a:rPr lang="en-US" sz="800" dirty="0">
                <a:solidFill>
                  <a:srgbClr val="404040"/>
                </a:solidFill>
              </a:rPr>
              <a:t>Creating Customer Invoices</a:t>
            </a:r>
          </a:p>
        </p:txBody>
      </p:sp>
      <p:sp>
        <p:nvSpPr>
          <p:cNvPr id="106" name="Freeform 105"/>
          <p:cNvSpPr>
            <a:spLocks noChangeArrowheads="1"/>
          </p:cNvSpPr>
          <p:nvPr/>
        </p:nvSpPr>
        <p:spPr bwMode="auto">
          <a:xfrm>
            <a:off x="7476003" y="181479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09"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10" name="Picture 109"/>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111" name="Picture 110" descr="Calculator_2_60px.png"/>
          <p:cNvPicPr>
            <a:picLocks noChangeAspect="1"/>
          </p:cNvPicPr>
          <p:nvPr/>
        </p:nvPicPr>
        <p:blipFill>
          <a:blip r:embed="rId23" cstate="print"/>
          <a:stretch>
            <a:fillRect/>
          </a:stretch>
        </p:blipFill>
        <p:spPr>
          <a:xfrm>
            <a:off x="366739" y="5245467"/>
            <a:ext cx="180000" cy="180000"/>
          </a:xfrm>
          <a:prstGeom prst="rect">
            <a:avLst/>
          </a:prstGeom>
        </p:spPr>
      </p:pic>
      <p:pic>
        <p:nvPicPr>
          <p:cNvPr id="112" name="Picture 111" descr="Monitor_60px.png"/>
          <p:cNvPicPr>
            <a:picLocks noChangeAspect="1"/>
          </p:cNvPicPr>
          <p:nvPr/>
        </p:nvPicPr>
        <p:blipFill>
          <a:blip r:embed="rId24" cstate="print"/>
          <a:stretch>
            <a:fillRect/>
          </a:stretch>
        </p:blipFill>
        <p:spPr>
          <a:xfrm>
            <a:off x="366739" y="5604137"/>
            <a:ext cx="180000" cy="180000"/>
          </a:xfrm>
          <a:prstGeom prst="rect">
            <a:avLst/>
          </a:prstGeom>
        </p:spPr>
      </p:pic>
      <p:sp>
        <p:nvSpPr>
          <p:cNvPr id="113" name="Rectangle 57">
            <a:hlinkClick r:id="rId25"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4"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5" name="Rectangle 57">
            <a:hlinkClick r:id="rId26"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8" name="Rectangle 57">
            <a:hlinkClick r:id="rId2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19" name="Picture 145"/>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bwMode="auto">
          <a:xfrm>
            <a:off x="1830388" y="6325537"/>
            <a:ext cx="411161" cy="402938"/>
          </a:xfrm>
          <a:prstGeom prst="rect">
            <a:avLst/>
          </a:prstGeom>
          <a:noFill/>
          <a:ln w="9525">
            <a:noFill/>
            <a:miter lim="800000"/>
            <a:headEnd/>
            <a:tailEnd/>
          </a:ln>
        </p:spPr>
      </p:pic>
      <p:pic>
        <p:nvPicPr>
          <p:cNvPr id="120" name="Picture 138"/>
          <p:cNvPicPr>
            <a:picLocks noChangeAspect="1"/>
          </p:cNvPicPr>
          <p:nvPr/>
        </p:nvPicPr>
        <p:blipFill>
          <a:blip r:embed="rId29">
            <a:extLst>
              <a:ext uri="{28A0092B-C50C-407E-A947-70E740481C1C}">
                <a14:useLocalDpi xmlns:a14="http://schemas.microsoft.com/office/drawing/2010/main" val="0"/>
              </a:ext>
            </a:extLst>
          </a:blip>
          <a:stretch>
            <a:fillRect/>
          </a:stretch>
        </p:blipFill>
        <p:spPr bwMode="auto">
          <a:xfrm>
            <a:off x="3003399" y="6310313"/>
            <a:ext cx="405115" cy="411162"/>
          </a:xfrm>
          <a:prstGeom prst="rect">
            <a:avLst/>
          </a:prstGeom>
          <a:noFill/>
          <a:ln w="9525">
            <a:noFill/>
            <a:miter lim="800000"/>
            <a:headEnd/>
            <a:tailEnd/>
          </a:ln>
        </p:spPr>
      </p:pic>
      <p:pic>
        <p:nvPicPr>
          <p:cNvPr id="121" name="Picture 134"/>
          <p:cNvPicPr>
            <a:picLocks noChangeAspect="1"/>
          </p:cNvPicPr>
          <p:nvPr/>
        </p:nvPicPr>
        <p:blipFill>
          <a:blip r:embed="rId30">
            <a:extLst>
              <a:ext uri="{28A0092B-C50C-407E-A947-70E740481C1C}">
                <a14:useLocalDpi xmlns:a14="http://schemas.microsoft.com/office/drawing/2010/main" val="0"/>
              </a:ext>
            </a:extLst>
          </a:blip>
          <a:stretch>
            <a:fillRect/>
          </a:stretch>
        </p:blipFill>
        <p:spPr bwMode="auto">
          <a:xfrm>
            <a:off x="4171950" y="6316663"/>
            <a:ext cx="411162" cy="411162"/>
          </a:xfrm>
          <a:prstGeom prst="rect">
            <a:avLst/>
          </a:prstGeom>
          <a:noFill/>
          <a:ln w="9525">
            <a:noFill/>
            <a:miter lim="800000"/>
            <a:headEnd/>
            <a:tailEnd/>
          </a:ln>
        </p:spPr>
      </p:pic>
      <p:grpSp>
        <p:nvGrpSpPr>
          <p:cNvPr id="122" name="Group 121"/>
          <p:cNvGrpSpPr/>
          <p:nvPr/>
        </p:nvGrpSpPr>
        <p:grpSpPr>
          <a:xfrm>
            <a:off x="5343525" y="6313488"/>
            <a:ext cx="407988" cy="407987"/>
            <a:chOff x="5343525" y="6313488"/>
            <a:chExt cx="407988" cy="407987"/>
          </a:xfrm>
        </p:grpSpPr>
        <p:pic>
          <p:nvPicPr>
            <p:cNvPr id="123" name="Picture 102" descr="47"/>
            <p:cNvPicPr>
              <a:picLocks noChangeAspect="1" noChangeArrowheads="1"/>
            </p:cNvPicPr>
            <p:nvPr/>
          </p:nvPicPr>
          <p:blipFill>
            <a:blip r:embed="rId31" cstate="print"/>
            <a:srcRect/>
            <a:stretch>
              <a:fillRect/>
            </a:stretch>
          </p:blipFill>
          <p:spPr bwMode="auto">
            <a:xfrm>
              <a:off x="5359400" y="6329363"/>
              <a:ext cx="384175" cy="384175"/>
            </a:xfrm>
            <a:prstGeom prst="rect">
              <a:avLst/>
            </a:prstGeom>
            <a:noFill/>
            <a:ln w="9525">
              <a:noFill/>
              <a:miter lim="800000"/>
              <a:headEnd/>
              <a:tailEnd/>
            </a:ln>
          </p:spPr>
        </p:pic>
        <p:sp>
          <p:nvSpPr>
            <p:cNvPr id="124" name="AutoShape 103"/>
            <p:cNvSpPr>
              <a:spLocks noChangeArrowheads="1"/>
            </p:cNvSpPr>
            <p:nvPr/>
          </p:nvSpPr>
          <p:spPr bwMode="auto">
            <a:xfrm>
              <a:off x="5343525" y="6313488"/>
              <a:ext cx="407988"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 name="Picture 76"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75" name="TextBox 7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104" name="Chevron 123">
            <a:hlinkClick r:id="rId9" action="ppaction://hlinksldjump"/>
          </p:cNvPr>
          <p:cNvSpPr>
            <a:spLocks noChangeArrowheads="1"/>
          </p:cNvSpPr>
          <p:nvPr/>
        </p:nvSpPr>
        <p:spPr bwMode="auto">
          <a:xfrm>
            <a:off x="6811707" y="1064514"/>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07" name="Chevron 123">
            <a:hlinkClick r:id="rId10" action="ppaction://hlinksldjump"/>
          </p:cNvPr>
          <p:cNvSpPr>
            <a:spLocks noChangeArrowheads="1"/>
          </p:cNvSpPr>
          <p:nvPr/>
        </p:nvSpPr>
        <p:spPr bwMode="auto">
          <a:xfrm>
            <a:off x="3559121" y="106451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84" name="Chevron 123">
            <a:hlinkClick r:id="rId11" action="ppaction://hlinksldjump"/>
          </p:cNvPr>
          <p:cNvSpPr>
            <a:spLocks noChangeArrowheads="1"/>
          </p:cNvSpPr>
          <p:nvPr/>
        </p:nvSpPr>
        <p:spPr bwMode="auto">
          <a:xfrm>
            <a:off x="1178770" y="106451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88" name="Chevron 123">
            <a:hlinkClick r:id="rId12" action="ppaction://hlinksldjump"/>
          </p:cNvPr>
          <p:cNvSpPr>
            <a:spLocks noChangeArrowheads="1"/>
          </p:cNvSpPr>
          <p:nvPr/>
        </p:nvSpPr>
        <p:spPr bwMode="auto">
          <a:xfrm>
            <a:off x="4385774" y="1064515"/>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a:p>
            <a:pPr>
              <a:lnSpc>
                <a:spcPct val="90000"/>
              </a:lnSpc>
              <a:buClr>
                <a:schemeClr val="accent1"/>
              </a:buClr>
              <a:buSzPct val="80000"/>
            </a:pPr>
            <a:endParaRPr lang="en-US" sz="800" dirty="0">
              <a:solidFill>
                <a:srgbClr val="404040"/>
              </a:solidFill>
            </a:endParaRPr>
          </a:p>
        </p:txBody>
      </p:sp>
      <p:sp>
        <p:nvSpPr>
          <p:cNvPr id="89" name="Chevron 123">
            <a:hlinkClick r:id="rId9" action="ppaction://hlinksldjump"/>
          </p:cNvPr>
          <p:cNvSpPr>
            <a:spLocks noChangeArrowheads="1"/>
          </p:cNvSpPr>
          <p:nvPr/>
        </p:nvSpPr>
        <p:spPr bwMode="auto">
          <a:xfrm>
            <a:off x="6045087" y="1064515"/>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90" name="Chevron 123">
            <a:hlinkClick r:id="rId13" action="ppaction://hlinksldjump"/>
          </p:cNvPr>
          <p:cNvSpPr>
            <a:spLocks noChangeArrowheads="1"/>
          </p:cNvSpPr>
          <p:nvPr/>
        </p:nvSpPr>
        <p:spPr bwMode="auto">
          <a:xfrm>
            <a:off x="2001870" y="106451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Planning Service Orders</a:t>
            </a:r>
          </a:p>
        </p:txBody>
      </p:sp>
      <p:sp>
        <p:nvSpPr>
          <p:cNvPr id="91" name="Chevron 123">
            <a:hlinkClick r:id="rId14" action="ppaction://hlinksldjump"/>
          </p:cNvPr>
          <p:cNvSpPr>
            <a:spLocks noChangeArrowheads="1"/>
          </p:cNvSpPr>
          <p:nvPr/>
        </p:nvSpPr>
        <p:spPr bwMode="auto">
          <a:xfrm>
            <a:off x="2755098" y="291830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92" name="Chevron 123">
            <a:hlinkClick r:id="rId15" action="ppaction://hlinksldjump"/>
          </p:cNvPr>
          <p:cNvSpPr>
            <a:spLocks noChangeArrowheads="1"/>
          </p:cNvSpPr>
          <p:nvPr/>
        </p:nvSpPr>
        <p:spPr bwMode="auto">
          <a:xfrm>
            <a:off x="5213954" y="1064515"/>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93" name="Chevron 123">
            <a:hlinkClick r:id="rId10" action="ppaction://hlinksldjump"/>
          </p:cNvPr>
          <p:cNvSpPr>
            <a:spLocks noChangeArrowheads="1"/>
          </p:cNvSpPr>
          <p:nvPr/>
        </p:nvSpPr>
        <p:spPr bwMode="auto">
          <a:xfrm>
            <a:off x="2824830" y="106451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96" name="Chevron 123">
            <a:hlinkClick r:id="rId16" action="ppaction://hlinksldjump"/>
          </p:cNvPr>
          <p:cNvSpPr>
            <a:spLocks noChangeArrowheads="1"/>
          </p:cNvSpPr>
          <p:nvPr/>
        </p:nvSpPr>
        <p:spPr bwMode="auto">
          <a:xfrm>
            <a:off x="7619102" y="1064515"/>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97" name="Chevron 123">
            <a:hlinkClick r:id="rId17" action="ppaction://hlinksldjump"/>
          </p:cNvPr>
          <p:cNvSpPr>
            <a:spLocks noChangeArrowheads="1"/>
          </p:cNvSpPr>
          <p:nvPr/>
        </p:nvSpPr>
        <p:spPr bwMode="auto">
          <a:xfrm>
            <a:off x="2739394" y="2004840"/>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98" name="Chevron 123">
            <a:hlinkClick r:id="rId18" action="ppaction://hlinksldjump"/>
          </p:cNvPr>
          <p:cNvSpPr>
            <a:spLocks noChangeArrowheads="1"/>
          </p:cNvSpPr>
          <p:nvPr/>
        </p:nvSpPr>
        <p:spPr bwMode="auto">
          <a:xfrm>
            <a:off x="3579118" y="291830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99" name="Chevron 123">
            <a:hlinkClick r:id="rId19" action="ppaction://hlinksldjump"/>
          </p:cNvPr>
          <p:cNvSpPr>
            <a:spLocks noChangeArrowheads="1"/>
          </p:cNvSpPr>
          <p:nvPr/>
        </p:nvSpPr>
        <p:spPr bwMode="auto">
          <a:xfrm>
            <a:off x="6006434" y="291830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Goods Movement</a:t>
            </a:r>
          </a:p>
        </p:txBody>
      </p:sp>
      <p:sp>
        <p:nvSpPr>
          <p:cNvPr id="2" name="Title 1"/>
          <p:cNvSpPr>
            <a:spLocks noGrp="1"/>
          </p:cNvSpPr>
          <p:nvPr>
            <p:ph type="title"/>
          </p:nvPr>
        </p:nvSpPr>
        <p:spPr/>
        <p:txBody>
          <a:bodyPr/>
          <a:lstStyle/>
          <a:p>
            <a:r>
              <a:rPr lang="de-DE"/>
              <a:t>Service and Repair</a:t>
            </a:r>
            <a:br>
              <a:rPr lang="en-US" dirty="0"/>
            </a:br>
            <a:r>
              <a:rPr lang="en-US" sz="2000" b="0" dirty="0"/>
              <a:t>Process Details: Processing Outbound Delivery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Warehouse Operator</a:t>
            </a:r>
            <a:endParaRPr lang="en-US" sz="800" dirty="0">
              <a:solidFill>
                <a:srgbClr val="404040"/>
              </a:solidFill>
            </a:endParaRPr>
          </a:p>
        </p:txBody>
      </p:sp>
      <p:sp>
        <p:nvSpPr>
          <p:cNvPr id="81" name="Chevron 102"/>
          <p:cNvSpPr>
            <a:spLocks noChangeArrowheads="1"/>
          </p:cNvSpPr>
          <p:nvPr/>
        </p:nvSpPr>
        <p:spPr bwMode="auto">
          <a:xfrm>
            <a:off x="7613870" y="507151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Outbound Logistics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9" name="Freeform 70"/>
          <p:cNvSpPr>
            <a:spLocks noChangeArrowheads="1"/>
          </p:cNvSpPr>
          <p:nvPr/>
        </p:nvSpPr>
        <p:spPr bwMode="auto">
          <a:xfrm flipV="1">
            <a:off x="1837034" y="1075953"/>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grpSp>
        <p:nvGrpSpPr>
          <p:cNvPr id="3" name="Group 69"/>
          <p:cNvGrpSpPr/>
          <p:nvPr/>
        </p:nvGrpSpPr>
        <p:grpSpPr>
          <a:xfrm>
            <a:off x="7842050" y="3679740"/>
            <a:ext cx="1174410" cy="309466"/>
            <a:chOff x="7269479" y="1173773"/>
            <a:chExt cx="1174410" cy="309466"/>
          </a:xfrm>
        </p:grpSpPr>
        <p:pic>
          <p:nvPicPr>
            <p:cNvPr id="73" name="Picture 2" descr="\\dwdfkps\KPS\100_Public\Graphics\Pictogram-Library\2011-Visual-Style\60X60-PNGs\SelfService_60px.png"/>
            <p:cNvPicPr>
              <a:picLocks noChangeAspect="1" noChangeArrowheads="1"/>
            </p:cNvPicPr>
            <p:nvPr/>
          </p:nvPicPr>
          <p:blipFill>
            <a:blip r:embed="rId20" cstate="print"/>
            <a:srcRect/>
            <a:stretch>
              <a:fillRect/>
            </a:stretch>
          </p:blipFill>
          <p:spPr bwMode="auto">
            <a:xfrm>
              <a:off x="7269479" y="1173773"/>
              <a:ext cx="282233" cy="282233"/>
            </a:xfrm>
            <a:prstGeom prst="rect">
              <a:avLst/>
            </a:prstGeom>
            <a:noFill/>
          </p:spPr>
        </p:pic>
        <p:sp>
          <p:nvSpPr>
            <p:cNvPr id="7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6" name="Freeform 85"/>
          <p:cNvSpPr>
            <a:spLocks noChangeArrowheads="1"/>
          </p:cNvSpPr>
          <p:nvPr/>
        </p:nvSpPr>
        <p:spPr bwMode="auto">
          <a:xfrm>
            <a:off x="8278328" y="181304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5" name="Freeform 69"/>
          <p:cNvSpPr>
            <a:spLocks noChangeArrowheads="1"/>
          </p:cNvSpPr>
          <p:nvPr/>
        </p:nvSpPr>
        <p:spPr bwMode="auto">
          <a:xfrm>
            <a:off x="4238344" y="366794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1" name="Freeform 69"/>
          <p:cNvSpPr>
            <a:spLocks noChangeArrowheads="1"/>
          </p:cNvSpPr>
          <p:nvPr/>
        </p:nvSpPr>
        <p:spPr bwMode="auto">
          <a:xfrm>
            <a:off x="6673611" y="366794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02" name="Picture 101"/>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011594" y="1437328"/>
            <a:ext cx="180000" cy="134181"/>
          </a:xfrm>
          <a:prstGeom prst="rect">
            <a:avLst/>
          </a:prstGeom>
        </p:spPr>
      </p:pic>
      <p:pic>
        <p:nvPicPr>
          <p:cNvPr id="103" name="Picture 102"/>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2566076" y="2377653"/>
            <a:ext cx="180000" cy="134181"/>
          </a:xfrm>
          <a:prstGeom prst="rect">
            <a:avLst/>
          </a:prstGeom>
        </p:spPr>
      </p:pic>
      <p:sp>
        <p:nvSpPr>
          <p:cNvPr id="105" name="Rectangle 104"/>
          <p:cNvSpPr/>
          <p:nvPr/>
        </p:nvSpPr>
        <p:spPr>
          <a:xfrm>
            <a:off x="332508" y="1304364"/>
            <a:ext cx="705642" cy="400110"/>
          </a:xfrm>
          <a:prstGeom prst="rect">
            <a:avLst/>
          </a:prstGeom>
        </p:spPr>
        <p:txBody>
          <a:bodyPr wrap="none">
            <a:spAutoFit/>
          </a:bodyPr>
          <a:lstStyle/>
          <a:p>
            <a:pPr>
              <a:spcBef>
                <a:spcPct val="50000"/>
              </a:spcBef>
              <a:defRPr/>
            </a:pPr>
            <a:r>
              <a:rPr lang="de-DE" sz="800" dirty="0"/>
              <a:t>Request-</a:t>
            </a:r>
          </a:p>
          <a:p>
            <a:pPr>
              <a:spcBef>
                <a:spcPct val="50000"/>
              </a:spcBef>
              <a:defRPr/>
            </a:pPr>
            <a:r>
              <a:rPr lang="de-DE" sz="800" dirty="0"/>
              <a:t>to-Resolve</a:t>
            </a:r>
            <a:r>
              <a:rPr lang="en-US" sz="800" dirty="0"/>
              <a:t> </a:t>
            </a:r>
          </a:p>
        </p:txBody>
      </p:sp>
      <p:sp>
        <p:nvSpPr>
          <p:cNvPr id="106" name="Rectangle 105"/>
          <p:cNvSpPr/>
          <p:nvPr/>
        </p:nvSpPr>
        <p:spPr>
          <a:xfrm>
            <a:off x="1753986" y="2244689"/>
            <a:ext cx="853119" cy="400110"/>
          </a:xfrm>
          <a:prstGeom prst="rect">
            <a:avLst/>
          </a:prstGeom>
        </p:spPr>
        <p:txBody>
          <a:bodyPr wrap="none">
            <a:spAutoFit/>
          </a:bodyPr>
          <a:lstStyle/>
          <a:p>
            <a:pPr>
              <a:spcBef>
                <a:spcPct val="50000"/>
              </a:spcBef>
              <a:defRPr/>
            </a:pPr>
            <a:r>
              <a:rPr lang="de-DE" sz="800" dirty="0"/>
              <a:t>Procure-to-</a:t>
            </a:r>
          </a:p>
          <a:p>
            <a:pPr>
              <a:spcBef>
                <a:spcPct val="50000"/>
              </a:spcBef>
              <a:defRPr/>
            </a:pPr>
            <a:r>
              <a:rPr lang="de-DE" sz="800" dirty="0"/>
              <a:t>Pay (Services)</a:t>
            </a:r>
            <a:endParaRPr lang="en-US" sz="800" dirty="0"/>
          </a:p>
        </p:txBody>
      </p:sp>
      <p:sp>
        <p:nvSpPr>
          <p:cNvPr id="108" name="Rectangle 107"/>
          <p:cNvSpPr/>
          <p:nvPr/>
        </p:nvSpPr>
        <p:spPr>
          <a:xfrm>
            <a:off x="3138893" y="1347453"/>
            <a:ext cx="1039067" cy="313932"/>
          </a:xfrm>
          <a:prstGeom prst="rect">
            <a:avLst/>
          </a:prstGeom>
        </p:spPr>
        <p:txBody>
          <a:bodyPr wrap="none">
            <a:spAutoFit/>
          </a:bodyPr>
          <a:lstStyle/>
          <a:p>
            <a:pPr>
              <a:lnSpc>
                <a:spcPct val="90000"/>
              </a:lnSpc>
              <a:buClr>
                <a:schemeClr val="accent1"/>
              </a:buClr>
              <a:buSzPct val="80000"/>
            </a:pPr>
            <a:r>
              <a:rPr lang="en-US" sz="800" dirty="0">
                <a:solidFill>
                  <a:srgbClr val="404040"/>
                </a:solidFill>
              </a:rPr>
              <a:t>Dispatching and </a:t>
            </a:r>
          </a:p>
          <a:p>
            <a:pPr>
              <a:lnSpc>
                <a:spcPct val="90000"/>
              </a:lnSpc>
              <a:buClr>
                <a:schemeClr val="accent1"/>
              </a:buClr>
              <a:buSzPct val="80000"/>
            </a:pPr>
            <a:r>
              <a:rPr lang="en-US" sz="800" dirty="0">
                <a:solidFill>
                  <a:srgbClr val="404040"/>
                </a:solidFill>
              </a:rPr>
              <a:t>Scheduling Orders</a:t>
            </a:r>
          </a:p>
        </p:txBody>
      </p:sp>
      <p:sp>
        <p:nvSpPr>
          <p:cNvPr id="109" name="Rectangle 108"/>
          <p:cNvSpPr/>
          <p:nvPr/>
        </p:nvSpPr>
        <p:spPr>
          <a:xfrm>
            <a:off x="6156848" y="1402853"/>
            <a:ext cx="1455848" cy="203133"/>
          </a:xfrm>
          <a:prstGeom prst="rect">
            <a:avLst/>
          </a:prstGeom>
        </p:spPr>
        <p:txBody>
          <a:bodyPr wrap="none">
            <a:spAutoFit/>
          </a:bodyPr>
          <a:lstStyle/>
          <a:p>
            <a:pPr>
              <a:lnSpc>
                <a:spcPct val="90000"/>
              </a:lnSpc>
              <a:buClr>
                <a:schemeClr val="accent1"/>
              </a:buClr>
              <a:buSzPct val="80000"/>
            </a:pPr>
            <a:r>
              <a:rPr lang="en-US" sz="800" dirty="0">
                <a:solidFill>
                  <a:srgbClr val="404040"/>
                </a:solidFill>
              </a:rPr>
              <a:t>Creating Customer Invoices</a:t>
            </a:r>
          </a:p>
        </p:txBody>
      </p:sp>
      <p:sp>
        <p:nvSpPr>
          <p:cNvPr id="111" name="Chevron 45"/>
          <p:cNvSpPr>
            <a:spLocks noChangeArrowheads="1"/>
          </p:cNvSpPr>
          <p:nvPr/>
        </p:nvSpPr>
        <p:spPr bwMode="auto">
          <a:xfrm>
            <a:off x="3517845" y="1721979"/>
            <a:ext cx="3323877"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Outbound Delivery - With Tasks</a:t>
            </a:r>
          </a:p>
          <a:p>
            <a:pPr>
              <a:lnSpc>
                <a:spcPct val="90000"/>
              </a:lnSpc>
            </a:pPr>
            <a:endParaRPr lang="en-US" sz="900" dirty="0">
              <a:solidFill>
                <a:schemeClr val="bg1"/>
              </a:solidFill>
              <a:latin typeface="BentonSans Regular"/>
              <a:cs typeface="BentonSans Regular"/>
            </a:endParaRPr>
          </a:p>
        </p:txBody>
      </p:sp>
      <p:sp>
        <p:nvSpPr>
          <p:cNvPr id="113" name="Chevron 43"/>
          <p:cNvSpPr>
            <a:spLocks noChangeArrowheads="1"/>
          </p:cNvSpPr>
          <p:nvPr/>
        </p:nvSpPr>
        <p:spPr bwMode="auto">
          <a:xfrm>
            <a:off x="6651574" y="1719889"/>
            <a:ext cx="1176445"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endParaRPr lang="en-US" sz="900" dirty="0">
              <a:solidFill>
                <a:schemeClr val="bg1"/>
              </a:solidFill>
              <a:latin typeface="BentonSans Regular"/>
              <a:cs typeface="BentonSans Regular"/>
            </a:endParaRPr>
          </a:p>
        </p:txBody>
      </p:sp>
      <p:sp>
        <p:nvSpPr>
          <p:cNvPr id="114" name="Chevron 113"/>
          <p:cNvSpPr>
            <a:spLocks noChangeArrowheads="1"/>
          </p:cNvSpPr>
          <p:nvPr>
            <p:custDataLst>
              <p:tags r:id="rId1"/>
            </p:custDataLst>
          </p:nvPr>
        </p:nvSpPr>
        <p:spPr bwMode="auto">
          <a:xfrm>
            <a:off x="4529415" y="206401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warehouse task - outbound</a:t>
            </a:r>
          </a:p>
        </p:txBody>
      </p:sp>
      <p:sp>
        <p:nvSpPr>
          <p:cNvPr id="115" name="Chevron 114"/>
          <p:cNvSpPr>
            <a:spLocks noChangeArrowheads="1"/>
          </p:cNvSpPr>
          <p:nvPr>
            <p:custDataLst>
              <p:tags r:id="rId2"/>
            </p:custDataLst>
          </p:nvPr>
        </p:nvSpPr>
        <p:spPr bwMode="auto">
          <a:xfrm>
            <a:off x="3754946" y="206401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warehouse request - outbound</a:t>
            </a:r>
          </a:p>
        </p:txBody>
      </p:sp>
      <p:sp>
        <p:nvSpPr>
          <p:cNvPr id="116" name="Chevron 115"/>
          <p:cNvSpPr>
            <a:spLocks noChangeArrowheads="1"/>
          </p:cNvSpPr>
          <p:nvPr>
            <p:custDataLst>
              <p:tags r:id="rId3"/>
            </p:custDataLst>
          </p:nvPr>
        </p:nvSpPr>
        <p:spPr bwMode="auto">
          <a:xfrm>
            <a:off x="5303884" y="206401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 a warehouse task and post goods issue - outbound</a:t>
            </a:r>
          </a:p>
        </p:txBody>
      </p:sp>
      <p:sp>
        <p:nvSpPr>
          <p:cNvPr id="117" name="Chevron 116"/>
          <p:cNvSpPr>
            <a:spLocks noChangeArrowheads="1"/>
          </p:cNvSpPr>
          <p:nvPr>
            <p:custDataLst>
              <p:tags r:id="rId4"/>
            </p:custDataLst>
          </p:nvPr>
        </p:nvSpPr>
        <p:spPr bwMode="auto">
          <a:xfrm>
            <a:off x="6852823" y="206401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Finalize an outbound delivery</a:t>
            </a:r>
          </a:p>
        </p:txBody>
      </p:sp>
      <p:sp>
        <p:nvSpPr>
          <p:cNvPr id="118" name="Chevron 117"/>
          <p:cNvSpPr>
            <a:spLocks noChangeArrowheads="1"/>
          </p:cNvSpPr>
          <p:nvPr>
            <p:custDataLst>
              <p:tags r:id="rId5"/>
            </p:custDataLst>
          </p:nvPr>
        </p:nvSpPr>
        <p:spPr bwMode="auto">
          <a:xfrm>
            <a:off x="6078353" y="206401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Accept a deviation - outbound</a:t>
            </a:r>
          </a:p>
        </p:txBody>
      </p:sp>
      <p:sp>
        <p:nvSpPr>
          <p:cNvPr id="123" name="Oval 122">
            <a:hlinkClick r:id="rId22" action="ppaction://hlinksldjump" tooltip="The system creates an outbound delivery, updates the order, and updates inventory with any relevant changes. The system releases the outbound delivery and prints a delivery note or sends an ASN automatically."/>
          </p:cNvPr>
          <p:cNvSpPr>
            <a:spLocks noChangeAspect="1"/>
          </p:cNvSpPr>
          <p:nvPr/>
        </p:nvSpPr>
        <p:spPr bwMode="gray">
          <a:xfrm>
            <a:off x="7454098" y="26636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4" name="Oval 123">
            <a:hlinkClick r:id="rId22" action="ppaction://hlinksldjump" tooltip="If there is a deviation between the target and the actual quantity, you, as a warehouse manager, can accept this deviation."/>
          </p:cNvPr>
          <p:cNvSpPr>
            <a:spLocks noChangeAspect="1"/>
          </p:cNvSpPr>
          <p:nvPr/>
        </p:nvSpPr>
        <p:spPr bwMode="gray">
          <a:xfrm>
            <a:off x="6681707" y="26636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5" name="Oval 124">
            <a:hlinkClick r:id="rId22" action="ppaction://hlinksldjump" tooltip="You enter the actual quantities and confirm the task. The system creates an outbound delivery and updates the order. On release of the outbound delivery, the system updates inventory and prints a delivery note or sends an ASN."/>
          </p:cNvPr>
          <p:cNvSpPr>
            <a:spLocks noChangeAspect="1"/>
          </p:cNvSpPr>
          <p:nvPr/>
        </p:nvSpPr>
        <p:spPr bwMode="gray">
          <a:xfrm>
            <a:off x="5909316" y="26636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6" name="Oval 125">
            <a:hlinkClick r:id="rId22" action="ppaction://hlinksldjump" tooltip="You select the warehouse request and create the tasks for outbound processing. Depending on your logistics model settings in the Warehousing and Logistics Master Data work center, the system can also automatically create one or more warehouse tasks."/>
          </p:cNvPr>
          <p:cNvSpPr>
            <a:spLocks noChangeAspect="1"/>
          </p:cNvSpPr>
          <p:nvPr/>
        </p:nvSpPr>
        <p:spPr bwMode="gray">
          <a:xfrm>
            <a:off x="5136925" y="26636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7" name="Oval 126">
            <a:hlinkClick r:id="rId22" action="ppaction://hlinksldjump" tooltip="Once a delivery proposal arrives, you select the relevant sales orders or service orders and manually create a warehouse request. You can also schedule an automatic outbound delivery run according to criteria that you specify."/>
          </p:cNvPr>
          <p:cNvSpPr>
            <a:spLocks noChangeAspect="1"/>
          </p:cNvSpPr>
          <p:nvPr/>
        </p:nvSpPr>
        <p:spPr bwMode="gray">
          <a:xfrm>
            <a:off x="4364534" y="26636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9" name="Freeform 128"/>
          <p:cNvSpPr>
            <a:spLocks noChangeArrowheads="1"/>
          </p:cNvSpPr>
          <p:nvPr/>
        </p:nvSpPr>
        <p:spPr bwMode="auto">
          <a:xfrm>
            <a:off x="7532592" y="298075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8" name="Chevron 55"/>
          <p:cNvSpPr>
            <a:spLocks noChangeArrowheads="1"/>
          </p:cNvSpPr>
          <p:nvPr/>
        </p:nvSpPr>
        <p:spPr bwMode="auto">
          <a:xfrm>
            <a:off x="3512844" y="3104679"/>
            <a:ext cx="4159804" cy="378353"/>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r>
              <a:rPr lang="de-DE" sz="900" dirty="0"/>
              <a:t>P</a:t>
            </a:r>
            <a:r>
              <a:rPr lang="en-US" sz="900" dirty="0" err="1"/>
              <a:t>rocessing</a:t>
            </a:r>
            <a:r>
              <a:rPr lang="en-US" sz="900" dirty="0"/>
              <a:t> Outbound Delivery - Without Task Control</a:t>
            </a:r>
            <a:endParaRPr lang="de-DE" sz="900" dirty="0"/>
          </a:p>
        </p:txBody>
      </p:sp>
      <p:sp>
        <p:nvSpPr>
          <p:cNvPr id="79" name="Oval 78">
            <a:hlinkClick r:id="rId22" action="ppaction://hlinksldjump" tooltip="The Processing Outbound Delivery - Without Task Control process variant is for companies that prefer a fast way to process delivery proposals and do not require the system to help them organize their warehouse processes or tasks."/>
          </p:cNvPr>
          <p:cNvSpPr>
            <a:spLocks noChangeAspect="1"/>
          </p:cNvSpPr>
          <p:nvPr/>
        </p:nvSpPr>
        <p:spPr bwMode="gray">
          <a:xfrm>
            <a:off x="3655182" y="315233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2" name="Rectangle 77"/>
          <p:cNvSpPr>
            <a:spLocks noChangeArrowheads="1"/>
          </p:cNvSpPr>
          <p:nvPr/>
        </p:nvSpPr>
        <p:spPr bwMode="auto">
          <a:xfrm>
            <a:off x="3695585" y="2816629"/>
            <a:ext cx="1836738" cy="230188"/>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chemeClr val="bg1"/>
                </a:solidFill>
                <a:hlinkClick r:id="rId23" action="ppaction://hlinksldjump"/>
              </a:rPr>
              <a:t>Click here</a:t>
            </a:r>
            <a:r>
              <a:rPr lang="en-US" sz="900" dirty="0">
                <a:solidFill>
                  <a:schemeClr val="bg1"/>
                </a:solidFill>
              </a:rPr>
              <a:t> to hide process variants</a:t>
            </a:r>
          </a:p>
        </p:txBody>
      </p:sp>
      <p:sp>
        <p:nvSpPr>
          <p:cNvPr id="54" name="TextBox 66"/>
          <p:cNvSpPr txBox="1">
            <a:spLocks noChangeArrowheads="1"/>
          </p:cNvSpPr>
          <p:nvPr/>
        </p:nvSpPr>
        <p:spPr bwMode="auto">
          <a:xfrm>
            <a:off x="1760926" y="4399866"/>
            <a:ext cx="4914194" cy="1779974"/>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Depending on the complexity of your warehouse processing, the </a:t>
            </a:r>
            <a:r>
              <a:rPr lang="en-US" sz="900" b="1" dirty="0"/>
              <a:t>Processing Outbound Delivery</a:t>
            </a:r>
            <a:r>
              <a:rPr lang="en-US" sz="900" dirty="0"/>
              <a:t> business process can help you coordinate your outbound logistics activities with or without task support from the system. It helps you to control and manage outbound deliveries from the time a delivery proposal is received to the moment it is delivered to your customer or returned to your supplier. With the release of the outbound delivery the system prints a delivery note or sends an ASN automatically.</a:t>
            </a:r>
          </a:p>
          <a:p>
            <a:pPr>
              <a:buClr>
                <a:schemeClr val="accent1"/>
              </a:buClr>
              <a:buSzPct val="80000"/>
              <a:buFont typeface="Wingdings" pitchFamily="2" charset="2"/>
              <a:buNone/>
            </a:pPr>
            <a:r>
              <a:rPr lang="en-US" sz="900" dirty="0"/>
              <a:t>The Processing Outbound Delivery business process still allows the warehouse manager to make changes or create tasks for the warehouse worker manually.</a:t>
            </a:r>
          </a:p>
          <a:p>
            <a:pPr>
              <a:buClr>
                <a:schemeClr val="accent1"/>
              </a:buClr>
              <a:buSzPct val="80000"/>
              <a:buFont typeface="Wingdings" pitchFamily="2" charset="2"/>
              <a:buNone/>
            </a:pPr>
            <a:endParaRPr lang="en-US" sz="900" dirty="0"/>
          </a:p>
          <a:p>
            <a:pPr>
              <a:buClr>
                <a:schemeClr val="accent1"/>
              </a:buClr>
              <a:buSzPct val="80000"/>
            </a:pPr>
            <a:r>
              <a:rPr lang="en-US" sz="900" dirty="0"/>
              <a:t>The process step </a:t>
            </a:r>
            <a:r>
              <a:rPr lang="en-US" sz="900" i="1" dirty="0"/>
              <a:t>Processing Outbound Delivery</a:t>
            </a:r>
            <a:r>
              <a:rPr lang="en-US" sz="900" dirty="0"/>
              <a:t> is only relevant for on-site service provision.</a:t>
            </a:r>
          </a:p>
          <a:p>
            <a:pPr>
              <a:buClr>
                <a:schemeClr val="accent1"/>
              </a:buClr>
              <a:buSzPct val="80000"/>
              <a:buFont typeface="Wingdings" pitchFamily="2" charset="2"/>
              <a:buNone/>
            </a:pPr>
            <a:endParaRPr lang="en-US" sz="900" dirty="0"/>
          </a:p>
          <a:p>
            <a:pPr marL="228600" lvl="1" indent="-114300">
              <a:spcBef>
                <a:spcPts val="200"/>
              </a:spcBef>
              <a:buFont typeface="Arial" charset="0"/>
              <a:buChar char="•"/>
            </a:pPr>
            <a:endParaRPr lang="en-US" sz="900" dirty="0"/>
          </a:p>
        </p:txBody>
      </p:sp>
      <p:sp>
        <p:nvSpPr>
          <p:cNvPr id="7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19"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39" name="Picture 138" descr="Calculator_2_60px.png"/>
          <p:cNvPicPr>
            <a:picLocks noChangeAspect="1"/>
          </p:cNvPicPr>
          <p:nvPr/>
        </p:nvPicPr>
        <p:blipFill>
          <a:blip r:embed="rId24" cstate="print"/>
          <a:stretch>
            <a:fillRect/>
          </a:stretch>
        </p:blipFill>
        <p:spPr>
          <a:xfrm>
            <a:off x="366739" y="5245467"/>
            <a:ext cx="180000" cy="180000"/>
          </a:xfrm>
          <a:prstGeom prst="rect">
            <a:avLst/>
          </a:prstGeom>
        </p:spPr>
      </p:pic>
      <p:pic>
        <p:nvPicPr>
          <p:cNvPr id="140" name="Picture 139" descr="Monitor_60px.png"/>
          <p:cNvPicPr>
            <a:picLocks noChangeAspect="1"/>
          </p:cNvPicPr>
          <p:nvPr/>
        </p:nvPicPr>
        <p:blipFill>
          <a:blip r:embed="rId25" cstate="print"/>
          <a:stretch>
            <a:fillRect/>
          </a:stretch>
        </p:blipFill>
        <p:spPr>
          <a:xfrm>
            <a:off x="366739" y="5604137"/>
            <a:ext cx="180000" cy="180000"/>
          </a:xfrm>
          <a:prstGeom prst="rect">
            <a:avLst/>
          </a:prstGeom>
        </p:spPr>
      </p:pic>
      <p:sp>
        <p:nvSpPr>
          <p:cNvPr id="141" name="Rectangle 57">
            <a:hlinkClick r:id="rId2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4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43" name="Rectangle 57">
            <a:hlinkClick r:id="rId2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4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46" name="Rectangle 57">
            <a:hlinkClick r:id="rId2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5" name="Picture 84"/>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7" name="Picture 84"/>
          <p:cNvPicPr>
            <a:picLocks noChangeAspect="1" noChangeArrowheads="1"/>
          </p:cNvPicPr>
          <p:nvPr/>
        </p:nvPicPr>
        <p:blipFill>
          <a:blip r:embed="rId29">
            <a:extLst>
              <a:ext uri="{28A0092B-C50C-407E-A947-70E740481C1C}">
                <a14:useLocalDpi xmlns:a14="http://schemas.microsoft.com/office/drawing/2010/main" val="0"/>
              </a:ext>
            </a:extLst>
          </a:blip>
          <a:stretch>
            <a:fillRect/>
          </a:stretch>
        </p:blipFill>
        <p:spPr bwMode="auto">
          <a:xfrm>
            <a:off x="6891109" y="4517281"/>
            <a:ext cx="417062" cy="410928"/>
          </a:xfrm>
          <a:prstGeom prst="rect">
            <a:avLst/>
          </a:prstGeom>
          <a:noFill/>
          <a:ln w="9525">
            <a:noFill/>
            <a:miter lim="800000"/>
            <a:headEnd/>
            <a:tailEnd/>
          </a:ln>
        </p:spPr>
      </p:pic>
      <p:pic>
        <p:nvPicPr>
          <p:cNvPr id="94" name="Picture 2"/>
          <p:cNvPicPr>
            <a:picLocks noChangeAspect="1" noChangeArrowheads="1"/>
          </p:cNvPicPr>
          <p:nvPr/>
        </p:nvPicPr>
        <p:blipFill>
          <a:blip r:embed="rId30">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100" name="TextBox 59">
            <a:hlinkClick r:id="rId31" action="ppaction://hlinksldjump"/>
          </p:cNvPr>
          <p:cNvSpPr txBox="1">
            <a:spLocks noChangeArrowheads="1"/>
          </p:cNvSpPr>
          <p:nvPr/>
        </p:nvSpPr>
        <p:spPr bwMode="auto">
          <a:xfrm>
            <a:off x="7428279" y="1693285"/>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 name="Picture 67"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71" name="TextBox 7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139" name="Chevron 123">
            <a:hlinkClick r:id="rId6" action="ppaction://hlinksldjump"/>
          </p:cNvPr>
          <p:cNvSpPr>
            <a:spLocks noChangeArrowheads="1"/>
          </p:cNvSpPr>
          <p:nvPr/>
        </p:nvSpPr>
        <p:spPr bwMode="auto">
          <a:xfrm>
            <a:off x="6811707" y="1064514"/>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40" name="Chevron 123">
            <a:hlinkClick r:id="rId7" action="ppaction://hlinksldjump"/>
          </p:cNvPr>
          <p:cNvSpPr>
            <a:spLocks noChangeArrowheads="1"/>
          </p:cNvSpPr>
          <p:nvPr/>
        </p:nvSpPr>
        <p:spPr bwMode="auto">
          <a:xfrm>
            <a:off x="3559121" y="106451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41" name="Chevron 123">
            <a:hlinkClick r:id="rId8" action="ppaction://hlinksldjump"/>
          </p:cNvPr>
          <p:cNvSpPr>
            <a:spLocks noChangeArrowheads="1"/>
          </p:cNvSpPr>
          <p:nvPr/>
        </p:nvSpPr>
        <p:spPr bwMode="auto">
          <a:xfrm>
            <a:off x="1178770" y="106451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142" name="Chevron 123">
            <a:hlinkClick r:id="rId9" action="ppaction://hlinksldjump"/>
          </p:cNvPr>
          <p:cNvSpPr>
            <a:spLocks noChangeArrowheads="1"/>
          </p:cNvSpPr>
          <p:nvPr/>
        </p:nvSpPr>
        <p:spPr bwMode="auto">
          <a:xfrm>
            <a:off x="4385774" y="1064515"/>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a:p>
            <a:pPr>
              <a:lnSpc>
                <a:spcPct val="90000"/>
              </a:lnSpc>
              <a:buClr>
                <a:schemeClr val="accent1"/>
              </a:buClr>
              <a:buSzPct val="80000"/>
            </a:pPr>
            <a:endParaRPr lang="en-US" sz="800" dirty="0">
              <a:solidFill>
                <a:srgbClr val="404040"/>
              </a:solidFill>
            </a:endParaRPr>
          </a:p>
        </p:txBody>
      </p:sp>
      <p:sp>
        <p:nvSpPr>
          <p:cNvPr id="143" name="Chevron 123">
            <a:hlinkClick r:id="rId6" action="ppaction://hlinksldjump"/>
          </p:cNvPr>
          <p:cNvSpPr>
            <a:spLocks noChangeArrowheads="1"/>
          </p:cNvSpPr>
          <p:nvPr/>
        </p:nvSpPr>
        <p:spPr bwMode="auto">
          <a:xfrm>
            <a:off x="6045087" y="1064515"/>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44" name="Chevron 123">
            <a:hlinkClick r:id="rId10" action="ppaction://hlinksldjump"/>
          </p:cNvPr>
          <p:cNvSpPr>
            <a:spLocks noChangeArrowheads="1"/>
          </p:cNvSpPr>
          <p:nvPr/>
        </p:nvSpPr>
        <p:spPr bwMode="auto">
          <a:xfrm>
            <a:off x="2001870" y="106451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Planning Service Orders</a:t>
            </a:r>
          </a:p>
        </p:txBody>
      </p:sp>
      <p:sp>
        <p:nvSpPr>
          <p:cNvPr id="145" name="Chevron 123">
            <a:hlinkClick r:id="rId11" action="ppaction://hlinksldjump"/>
          </p:cNvPr>
          <p:cNvSpPr>
            <a:spLocks noChangeArrowheads="1"/>
          </p:cNvSpPr>
          <p:nvPr/>
        </p:nvSpPr>
        <p:spPr bwMode="auto">
          <a:xfrm>
            <a:off x="2755098" y="291830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146" name="Chevron 123">
            <a:hlinkClick r:id="rId12" action="ppaction://hlinksldjump"/>
          </p:cNvPr>
          <p:cNvSpPr>
            <a:spLocks noChangeArrowheads="1"/>
          </p:cNvSpPr>
          <p:nvPr/>
        </p:nvSpPr>
        <p:spPr bwMode="auto">
          <a:xfrm>
            <a:off x="5213954" y="1064515"/>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147" name="Chevron 123">
            <a:hlinkClick r:id="rId7" action="ppaction://hlinksldjump"/>
          </p:cNvPr>
          <p:cNvSpPr>
            <a:spLocks noChangeArrowheads="1"/>
          </p:cNvSpPr>
          <p:nvPr/>
        </p:nvSpPr>
        <p:spPr bwMode="auto">
          <a:xfrm>
            <a:off x="2824830" y="106451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48" name="Chevron 123">
            <a:hlinkClick r:id="rId13" action="ppaction://hlinksldjump"/>
          </p:cNvPr>
          <p:cNvSpPr>
            <a:spLocks noChangeArrowheads="1"/>
          </p:cNvSpPr>
          <p:nvPr/>
        </p:nvSpPr>
        <p:spPr bwMode="auto">
          <a:xfrm>
            <a:off x="7619102" y="1064515"/>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49" name="Chevron 123">
            <a:hlinkClick r:id="rId14" action="ppaction://hlinksldjump"/>
          </p:cNvPr>
          <p:cNvSpPr>
            <a:spLocks noChangeArrowheads="1"/>
          </p:cNvSpPr>
          <p:nvPr/>
        </p:nvSpPr>
        <p:spPr bwMode="auto">
          <a:xfrm>
            <a:off x="2739394" y="2004840"/>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150" name="Chevron 123">
            <a:hlinkClick r:id="rId15" action="ppaction://hlinksldjump"/>
          </p:cNvPr>
          <p:cNvSpPr>
            <a:spLocks noChangeArrowheads="1"/>
          </p:cNvSpPr>
          <p:nvPr/>
        </p:nvSpPr>
        <p:spPr bwMode="auto">
          <a:xfrm>
            <a:off x="3579118" y="291830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51" name="Chevron 123">
            <a:hlinkClick r:id="rId16" action="ppaction://hlinksldjump"/>
          </p:cNvPr>
          <p:cNvSpPr>
            <a:spLocks noChangeArrowheads="1"/>
          </p:cNvSpPr>
          <p:nvPr/>
        </p:nvSpPr>
        <p:spPr bwMode="auto">
          <a:xfrm>
            <a:off x="6006434" y="291830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Goods Movement</a:t>
            </a:r>
          </a:p>
        </p:txBody>
      </p:sp>
      <p:sp>
        <p:nvSpPr>
          <p:cNvPr id="2" name="Title 1"/>
          <p:cNvSpPr>
            <a:spLocks noGrp="1"/>
          </p:cNvSpPr>
          <p:nvPr>
            <p:ph type="title"/>
          </p:nvPr>
        </p:nvSpPr>
        <p:spPr/>
        <p:txBody>
          <a:bodyPr/>
          <a:lstStyle/>
          <a:p>
            <a:r>
              <a:rPr lang="de-DE"/>
              <a:t>Service and Repair</a:t>
            </a:r>
            <a:br>
              <a:rPr lang="en-US" dirty="0"/>
            </a:br>
            <a:r>
              <a:rPr lang="en-US" sz="2000" b="0" dirty="0"/>
              <a:t>Process Details: Creating Down Payment Request - Customer</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Sales/Customer Service Representative</a:t>
            </a:r>
            <a:endParaRPr lang="en-US" sz="800" dirty="0">
              <a:solidFill>
                <a:srgbClr val="404040"/>
              </a:solidFill>
            </a:endParaRPr>
          </a:p>
        </p:txBody>
      </p:sp>
      <p:sp>
        <p:nvSpPr>
          <p:cNvPr id="81" name="Chevron 102"/>
          <p:cNvSpPr>
            <a:spLocks noChangeArrowheads="1"/>
          </p:cNvSpPr>
          <p:nvPr/>
        </p:nvSpPr>
        <p:spPr bwMode="auto">
          <a:xfrm>
            <a:off x="7613870" y="507151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Customer Invoicing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9" name="Freeform 70"/>
          <p:cNvSpPr>
            <a:spLocks noChangeArrowheads="1"/>
          </p:cNvSpPr>
          <p:nvPr/>
        </p:nvSpPr>
        <p:spPr bwMode="auto">
          <a:xfrm flipV="1">
            <a:off x="1837034" y="1060712"/>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grpSp>
        <p:nvGrpSpPr>
          <p:cNvPr id="70" name="Group 69"/>
          <p:cNvGrpSpPr/>
          <p:nvPr/>
        </p:nvGrpSpPr>
        <p:grpSpPr>
          <a:xfrm>
            <a:off x="7842050" y="3679740"/>
            <a:ext cx="1174410" cy="309466"/>
            <a:chOff x="7269479" y="1173773"/>
            <a:chExt cx="1174410" cy="309466"/>
          </a:xfrm>
        </p:grpSpPr>
        <p:pic>
          <p:nvPicPr>
            <p:cNvPr id="73" name="Picture 2" descr="\\dwdfkps\KPS\100_Public\Graphics\Pictogram-Library\2011-Visual-Style\60X60-PNGs\SelfService_60px.png"/>
            <p:cNvPicPr>
              <a:picLocks noChangeAspect="1" noChangeArrowheads="1"/>
            </p:cNvPicPr>
            <p:nvPr/>
          </p:nvPicPr>
          <p:blipFill>
            <a:blip r:embed="rId17" cstate="print"/>
            <a:srcRect/>
            <a:stretch>
              <a:fillRect/>
            </a:stretch>
          </p:blipFill>
          <p:spPr bwMode="auto">
            <a:xfrm>
              <a:off x="7269479" y="1173773"/>
              <a:ext cx="282233" cy="282233"/>
            </a:xfrm>
            <a:prstGeom prst="rect">
              <a:avLst/>
            </a:prstGeom>
            <a:noFill/>
          </p:spPr>
        </p:pic>
        <p:sp>
          <p:nvSpPr>
            <p:cNvPr id="7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92" name="Chevron 123">
            <a:hlinkClick r:id="rId18" action="ppaction://hlinksldjump"/>
          </p:cNvPr>
          <p:cNvSpPr>
            <a:spLocks noChangeArrowheads="1"/>
          </p:cNvSpPr>
          <p:nvPr/>
        </p:nvSpPr>
        <p:spPr bwMode="auto">
          <a:xfrm>
            <a:off x="3570037" y="200484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96" name="Chevron 123">
            <a:hlinkClick r:id="rId19" action="ppaction://hlinksldjump"/>
          </p:cNvPr>
          <p:cNvSpPr>
            <a:spLocks noChangeArrowheads="1"/>
          </p:cNvSpPr>
          <p:nvPr/>
        </p:nvSpPr>
        <p:spPr bwMode="auto">
          <a:xfrm>
            <a:off x="6823508" y="199559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a:t>
            </a:r>
          </a:p>
        </p:txBody>
      </p:sp>
      <p:sp>
        <p:nvSpPr>
          <p:cNvPr id="98" name="Chevron 123">
            <a:hlinkClick r:id="rId20" action="ppaction://hlinksldjump"/>
          </p:cNvPr>
          <p:cNvSpPr>
            <a:spLocks noChangeArrowheads="1"/>
          </p:cNvSpPr>
          <p:nvPr/>
        </p:nvSpPr>
        <p:spPr bwMode="auto">
          <a:xfrm>
            <a:off x="5990638" y="199559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a:t>
            </a:r>
          </a:p>
        </p:txBody>
      </p:sp>
      <p:pic>
        <p:nvPicPr>
          <p:cNvPr id="102" name="Picture 101"/>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011594" y="1438713"/>
            <a:ext cx="180000" cy="134181"/>
          </a:xfrm>
          <a:prstGeom prst="rect">
            <a:avLst/>
          </a:prstGeom>
        </p:spPr>
      </p:pic>
      <p:pic>
        <p:nvPicPr>
          <p:cNvPr id="103" name="Picture 102"/>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2566076" y="2374335"/>
            <a:ext cx="180000" cy="134181"/>
          </a:xfrm>
          <a:prstGeom prst="rect">
            <a:avLst/>
          </a:prstGeom>
        </p:spPr>
      </p:pic>
      <p:pic>
        <p:nvPicPr>
          <p:cNvPr id="104" name="Picture 103"/>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5857916" y="2366023"/>
            <a:ext cx="180000" cy="134181"/>
          </a:xfrm>
          <a:prstGeom prst="rect">
            <a:avLst/>
          </a:prstGeom>
        </p:spPr>
      </p:pic>
      <p:sp>
        <p:nvSpPr>
          <p:cNvPr id="105" name="Rectangle 104"/>
          <p:cNvSpPr/>
          <p:nvPr/>
        </p:nvSpPr>
        <p:spPr>
          <a:xfrm>
            <a:off x="332508" y="1305749"/>
            <a:ext cx="705642" cy="400110"/>
          </a:xfrm>
          <a:prstGeom prst="rect">
            <a:avLst/>
          </a:prstGeom>
        </p:spPr>
        <p:txBody>
          <a:bodyPr wrap="none">
            <a:spAutoFit/>
          </a:bodyPr>
          <a:lstStyle/>
          <a:p>
            <a:pPr>
              <a:spcBef>
                <a:spcPct val="50000"/>
              </a:spcBef>
              <a:defRPr/>
            </a:pPr>
            <a:r>
              <a:rPr lang="de-DE" sz="800" dirty="0"/>
              <a:t>Request-</a:t>
            </a:r>
          </a:p>
          <a:p>
            <a:pPr>
              <a:spcBef>
                <a:spcPct val="50000"/>
              </a:spcBef>
              <a:defRPr/>
            </a:pPr>
            <a:r>
              <a:rPr lang="de-DE" sz="800" dirty="0"/>
              <a:t>to-Resolve</a:t>
            </a:r>
            <a:r>
              <a:rPr lang="en-US" sz="800" dirty="0"/>
              <a:t> </a:t>
            </a:r>
          </a:p>
        </p:txBody>
      </p:sp>
      <p:sp>
        <p:nvSpPr>
          <p:cNvPr id="106" name="Rectangle 105"/>
          <p:cNvSpPr/>
          <p:nvPr/>
        </p:nvSpPr>
        <p:spPr>
          <a:xfrm>
            <a:off x="1753986" y="2230180"/>
            <a:ext cx="853119" cy="400110"/>
          </a:xfrm>
          <a:prstGeom prst="rect">
            <a:avLst/>
          </a:prstGeom>
        </p:spPr>
        <p:txBody>
          <a:bodyPr wrap="none">
            <a:spAutoFit/>
          </a:bodyPr>
          <a:lstStyle/>
          <a:p>
            <a:pPr>
              <a:spcBef>
                <a:spcPct val="50000"/>
              </a:spcBef>
              <a:defRPr/>
            </a:pPr>
            <a:r>
              <a:rPr lang="de-DE" sz="800" dirty="0"/>
              <a:t>Procure-to-</a:t>
            </a:r>
          </a:p>
          <a:p>
            <a:pPr>
              <a:spcBef>
                <a:spcPct val="50000"/>
              </a:spcBef>
              <a:defRPr/>
            </a:pPr>
            <a:r>
              <a:rPr lang="de-DE" sz="800" dirty="0"/>
              <a:t>Pay (Services)</a:t>
            </a:r>
            <a:endParaRPr lang="en-US" sz="800" dirty="0"/>
          </a:p>
        </p:txBody>
      </p:sp>
      <p:sp>
        <p:nvSpPr>
          <p:cNvPr id="107" name="Rectangle 106"/>
          <p:cNvSpPr/>
          <p:nvPr/>
        </p:nvSpPr>
        <p:spPr>
          <a:xfrm>
            <a:off x="5180414" y="2138741"/>
            <a:ext cx="715260" cy="584775"/>
          </a:xfrm>
          <a:prstGeom prst="rect">
            <a:avLst/>
          </a:prstGeom>
        </p:spPr>
        <p:txBody>
          <a:bodyPr wrap="none">
            <a:spAutoFit/>
          </a:bodyPr>
          <a:lstStyle/>
          <a:p>
            <a:pPr>
              <a:spcBef>
                <a:spcPct val="50000"/>
              </a:spcBef>
              <a:defRPr/>
            </a:pPr>
            <a:r>
              <a:rPr lang="de-DE" sz="800" dirty="0"/>
              <a:t>Expense </a:t>
            </a:r>
          </a:p>
          <a:p>
            <a:pPr>
              <a:spcBef>
                <a:spcPct val="50000"/>
              </a:spcBef>
              <a:defRPr/>
            </a:pPr>
            <a:r>
              <a:rPr lang="de-DE" sz="800" dirty="0"/>
              <a:t>Reimburse-</a:t>
            </a:r>
          </a:p>
          <a:p>
            <a:pPr>
              <a:spcBef>
                <a:spcPct val="50000"/>
              </a:spcBef>
              <a:defRPr/>
            </a:pPr>
            <a:r>
              <a:rPr lang="de-DE" sz="800" dirty="0"/>
              <a:t>ment</a:t>
            </a:r>
            <a:r>
              <a:rPr lang="en-US" sz="800" dirty="0"/>
              <a:t> </a:t>
            </a:r>
          </a:p>
        </p:txBody>
      </p:sp>
      <p:sp>
        <p:nvSpPr>
          <p:cNvPr id="108" name="Rectangle 107"/>
          <p:cNvSpPr/>
          <p:nvPr/>
        </p:nvSpPr>
        <p:spPr>
          <a:xfrm>
            <a:off x="3138893" y="1348838"/>
            <a:ext cx="1039067" cy="313932"/>
          </a:xfrm>
          <a:prstGeom prst="rect">
            <a:avLst/>
          </a:prstGeom>
        </p:spPr>
        <p:txBody>
          <a:bodyPr wrap="none">
            <a:spAutoFit/>
          </a:bodyPr>
          <a:lstStyle/>
          <a:p>
            <a:pPr>
              <a:lnSpc>
                <a:spcPct val="90000"/>
              </a:lnSpc>
              <a:buClr>
                <a:schemeClr val="accent1"/>
              </a:buClr>
              <a:buSzPct val="80000"/>
            </a:pPr>
            <a:r>
              <a:rPr lang="en-US" sz="800" dirty="0">
                <a:solidFill>
                  <a:srgbClr val="404040"/>
                </a:solidFill>
              </a:rPr>
              <a:t>Dispatching and </a:t>
            </a:r>
          </a:p>
          <a:p>
            <a:pPr>
              <a:lnSpc>
                <a:spcPct val="90000"/>
              </a:lnSpc>
              <a:buClr>
                <a:schemeClr val="accent1"/>
              </a:buClr>
              <a:buSzPct val="80000"/>
            </a:pPr>
            <a:r>
              <a:rPr lang="en-US" sz="800" dirty="0">
                <a:solidFill>
                  <a:srgbClr val="404040"/>
                </a:solidFill>
              </a:rPr>
              <a:t>Scheduling Orders</a:t>
            </a:r>
          </a:p>
        </p:txBody>
      </p:sp>
      <p:sp>
        <p:nvSpPr>
          <p:cNvPr id="109" name="Rectangle 108"/>
          <p:cNvSpPr/>
          <p:nvPr/>
        </p:nvSpPr>
        <p:spPr>
          <a:xfrm>
            <a:off x="6156848" y="1404238"/>
            <a:ext cx="1455848" cy="203133"/>
          </a:xfrm>
          <a:prstGeom prst="rect">
            <a:avLst/>
          </a:prstGeom>
        </p:spPr>
        <p:txBody>
          <a:bodyPr wrap="none">
            <a:spAutoFit/>
          </a:bodyPr>
          <a:lstStyle/>
          <a:p>
            <a:pPr>
              <a:lnSpc>
                <a:spcPct val="90000"/>
              </a:lnSpc>
              <a:buClr>
                <a:schemeClr val="accent1"/>
              </a:buClr>
              <a:buSzPct val="80000"/>
            </a:pPr>
            <a:r>
              <a:rPr lang="en-US" sz="800" dirty="0">
                <a:solidFill>
                  <a:srgbClr val="404040"/>
                </a:solidFill>
              </a:rPr>
              <a:t>Creating Customer Invoices</a:t>
            </a:r>
          </a:p>
        </p:txBody>
      </p:sp>
      <p:sp>
        <p:nvSpPr>
          <p:cNvPr id="114" name="Chevron 83"/>
          <p:cNvSpPr>
            <a:spLocks noChangeArrowheads="1"/>
          </p:cNvSpPr>
          <p:nvPr/>
        </p:nvSpPr>
        <p:spPr bwMode="auto">
          <a:xfrm>
            <a:off x="1892261" y="2652129"/>
            <a:ext cx="174716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Down Payment Request - Customer</a:t>
            </a:r>
          </a:p>
        </p:txBody>
      </p:sp>
      <p:sp>
        <p:nvSpPr>
          <p:cNvPr id="115" name="Chevron 114"/>
          <p:cNvSpPr>
            <a:spLocks noChangeArrowheads="1"/>
          </p:cNvSpPr>
          <p:nvPr>
            <p:custDataLst>
              <p:tags r:id="rId1"/>
            </p:custDataLst>
          </p:nvPr>
        </p:nvSpPr>
        <p:spPr bwMode="auto">
          <a:xfrm>
            <a:off x="2413827" y="297095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and release down payment request</a:t>
            </a:r>
          </a:p>
        </p:txBody>
      </p:sp>
      <p:sp>
        <p:nvSpPr>
          <p:cNvPr id="117" name="Oval 116">
            <a:hlinkClick r:id="rId11" action="ppaction://hlinksldjump" tooltip="The sales representative creates a down payment request. For this purpose he enters an account, a description and an amount and releases the document."/>
          </p:cNvPr>
          <p:cNvSpPr>
            <a:spLocks noChangeAspect="1"/>
          </p:cNvSpPr>
          <p:nvPr/>
        </p:nvSpPr>
        <p:spPr bwMode="gray">
          <a:xfrm>
            <a:off x="2998476" y="355134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pic>
        <p:nvPicPr>
          <p:cNvPr id="118" name="Picture 127"/>
          <p:cNvPicPr>
            <a:picLocks noChangeAspect="1"/>
          </p:cNvPicPr>
          <p:nvPr>
            <p:custDataLst>
              <p:tags r:id="rId2"/>
            </p:custDataLst>
          </p:nvPr>
        </p:nvPicPr>
        <p:blipFill>
          <a:blip r:embed="rId22" cstate="print">
            <a:extLst>
              <a:ext uri="{28A0092B-C50C-407E-A947-70E740481C1C}">
                <a14:useLocalDpi xmlns:a14="http://schemas.microsoft.com/office/drawing/2010/main" val="0"/>
              </a:ext>
            </a:extLst>
          </a:blip>
          <a:stretch>
            <a:fillRect/>
          </a:stretch>
        </p:blipFill>
        <p:spPr bwMode="auto">
          <a:xfrm>
            <a:off x="6892925" y="4507849"/>
            <a:ext cx="411162" cy="402939"/>
          </a:xfrm>
          <a:prstGeom prst="rect">
            <a:avLst/>
          </a:prstGeom>
          <a:noFill/>
          <a:ln w="9525">
            <a:noFill/>
            <a:miter lim="800000"/>
            <a:headEnd/>
            <a:tailEnd/>
          </a:ln>
        </p:spPr>
      </p:pic>
      <p:sp>
        <p:nvSpPr>
          <p:cNvPr id="54" name="TextBox 66"/>
          <p:cNvSpPr txBox="1">
            <a:spLocks noChangeArrowheads="1"/>
          </p:cNvSpPr>
          <p:nvPr/>
        </p:nvSpPr>
        <p:spPr bwMode="auto">
          <a:xfrm>
            <a:off x="1760926" y="4399866"/>
            <a:ext cx="4914194" cy="94897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Creating Down Payment Requests - Customer</a:t>
            </a:r>
            <a:r>
              <a:rPr lang="en-US" sz="900" dirty="0"/>
              <a:t> business process enables you to request down payments from the customer, before services are performed or products are delivered. The sales representative creates and releases a down payment request for this purpose. </a:t>
            </a:r>
          </a:p>
          <a:p>
            <a:pPr>
              <a:buClr>
                <a:schemeClr val="accent1"/>
              </a:buClr>
              <a:buSzPct val="80000"/>
              <a:buFont typeface="Wingdings" pitchFamily="2" charset="2"/>
              <a:buNone/>
            </a:pPr>
            <a:endParaRPr lang="en-US" sz="900" dirty="0"/>
          </a:p>
          <a:p>
            <a:pPr marL="228600" lvl="1" indent="-114300">
              <a:spcBef>
                <a:spcPts val="200"/>
              </a:spcBef>
              <a:buFont typeface="Arial" charset="0"/>
              <a:buChar char="•"/>
            </a:pPr>
            <a:endParaRPr lang="en-US" sz="900" dirty="0"/>
          </a:p>
        </p:txBody>
      </p:sp>
      <p:sp>
        <p:nvSpPr>
          <p:cNvPr id="125" name="TextBox 59">
            <a:hlinkClick r:id="rId23" action="ppaction://hlinksldjump"/>
          </p:cNvPr>
          <p:cNvSpPr txBox="1">
            <a:spLocks noChangeArrowheads="1"/>
          </p:cNvSpPr>
          <p:nvPr/>
        </p:nvSpPr>
        <p:spPr bwMode="auto">
          <a:xfrm>
            <a:off x="3294429" y="2616344"/>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162" name="Freeform 69"/>
          <p:cNvSpPr>
            <a:spLocks noChangeArrowheads="1"/>
          </p:cNvSpPr>
          <p:nvPr/>
        </p:nvSpPr>
        <p:spPr bwMode="auto">
          <a:xfrm>
            <a:off x="5880816" y="181447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63" name="Freeform 162"/>
          <p:cNvSpPr>
            <a:spLocks noChangeArrowheads="1"/>
          </p:cNvSpPr>
          <p:nvPr/>
        </p:nvSpPr>
        <p:spPr bwMode="auto">
          <a:xfrm>
            <a:off x="8277653" y="181447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64" name="Freeform 69"/>
          <p:cNvSpPr>
            <a:spLocks noChangeArrowheads="1"/>
          </p:cNvSpPr>
          <p:nvPr/>
        </p:nvSpPr>
        <p:spPr bwMode="auto">
          <a:xfrm>
            <a:off x="4234474" y="274584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65" name="Freeform 69"/>
          <p:cNvSpPr>
            <a:spLocks noChangeArrowheads="1"/>
          </p:cNvSpPr>
          <p:nvPr/>
        </p:nvSpPr>
        <p:spPr bwMode="auto">
          <a:xfrm>
            <a:off x="4245620" y="365931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66" name="Freeform 69"/>
          <p:cNvSpPr>
            <a:spLocks noChangeArrowheads="1"/>
          </p:cNvSpPr>
          <p:nvPr/>
        </p:nvSpPr>
        <p:spPr bwMode="auto">
          <a:xfrm>
            <a:off x="7487582" y="273660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67" name="Freeform 69"/>
          <p:cNvSpPr>
            <a:spLocks noChangeArrowheads="1"/>
          </p:cNvSpPr>
          <p:nvPr/>
        </p:nvSpPr>
        <p:spPr bwMode="auto">
          <a:xfrm>
            <a:off x="6655074" y="274455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68" name="Freeform 69"/>
          <p:cNvSpPr>
            <a:spLocks noChangeArrowheads="1"/>
          </p:cNvSpPr>
          <p:nvPr/>
        </p:nvSpPr>
        <p:spPr bwMode="auto">
          <a:xfrm>
            <a:off x="6672936" y="365931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69" name="Freeform 168"/>
          <p:cNvSpPr>
            <a:spLocks noChangeArrowheads="1"/>
          </p:cNvSpPr>
          <p:nvPr/>
        </p:nvSpPr>
        <p:spPr bwMode="auto">
          <a:xfrm>
            <a:off x="7473727" y="180616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7" name="Picture 76" descr="Calculator_2_60px.png"/>
          <p:cNvPicPr>
            <a:picLocks noChangeAspect="1"/>
          </p:cNvPicPr>
          <p:nvPr/>
        </p:nvPicPr>
        <p:blipFill>
          <a:blip r:embed="rId24" cstate="print"/>
          <a:stretch>
            <a:fillRect/>
          </a:stretch>
        </p:blipFill>
        <p:spPr>
          <a:xfrm>
            <a:off x="366739" y="5245467"/>
            <a:ext cx="180000" cy="180000"/>
          </a:xfrm>
          <a:prstGeom prst="rect">
            <a:avLst/>
          </a:prstGeom>
        </p:spPr>
      </p:pic>
      <p:pic>
        <p:nvPicPr>
          <p:cNvPr id="79" name="Picture 78" descr="Monitor_60px.png"/>
          <p:cNvPicPr>
            <a:picLocks noChangeAspect="1"/>
          </p:cNvPicPr>
          <p:nvPr/>
        </p:nvPicPr>
        <p:blipFill>
          <a:blip r:embed="rId25" cstate="print"/>
          <a:stretch>
            <a:fillRect/>
          </a:stretch>
        </p:blipFill>
        <p:spPr>
          <a:xfrm>
            <a:off x="366739" y="5604137"/>
            <a:ext cx="180000" cy="180000"/>
          </a:xfrm>
          <a:prstGeom prst="rect">
            <a:avLst/>
          </a:prstGeom>
        </p:spPr>
      </p:pic>
      <p:sp>
        <p:nvSpPr>
          <p:cNvPr id="85" name="Rectangle 57">
            <a:hlinkClick r:id="rId2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7" name="Rectangle 57">
            <a:hlinkClick r:id="rId2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5" name="Rectangle 57">
            <a:hlinkClick r:id="rId2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8" name="Picture 77"/>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2" name="Picture 2"/>
          <p:cNvPicPr>
            <a:picLocks noChangeAspect="1" noChangeArrowheads="1"/>
          </p:cNvPicPr>
          <p:nvPr/>
        </p:nvPicPr>
        <p:blipFill>
          <a:blip r:embed="rId29">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icture 84" descr="i_button_bla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79" name="TextBox 7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146" name="Chevron 123">
            <a:hlinkClick r:id="rId8" action="ppaction://hlinksldjump"/>
          </p:cNvPr>
          <p:cNvSpPr>
            <a:spLocks noChangeArrowheads="1"/>
          </p:cNvSpPr>
          <p:nvPr/>
        </p:nvSpPr>
        <p:spPr bwMode="auto">
          <a:xfrm>
            <a:off x="6811707" y="1064514"/>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47" name="Chevron 123">
            <a:hlinkClick r:id="rId9" action="ppaction://hlinksldjump"/>
          </p:cNvPr>
          <p:cNvSpPr>
            <a:spLocks noChangeArrowheads="1"/>
          </p:cNvSpPr>
          <p:nvPr/>
        </p:nvSpPr>
        <p:spPr bwMode="auto">
          <a:xfrm>
            <a:off x="3559121" y="106451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48" name="Chevron 123">
            <a:hlinkClick r:id="rId10" action="ppaction://hlinksldjump"/>
          </p:cNvPr>
          <p:cNvSpPr>
            <a:spLocks noChangeArrowheads="1"/>
          </p:cNvSpPr>
          <p:nvPr/>
        </p:nvSpPr>
        <p:spPr bwMode="auto">
          <a:xfrm>
            <a:off x="1178770" y="106451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149" name="Chevron 123">
            <a:hlinkClick r:id="rId11" action="ppaction://hlinksldjump"/>
          </p:cNvPr>
          <p:cNvSpPr>
            <a:spLocks noChangeArrowheads="1"/>
          </p:cNvSpPr>
          <p:nvPr/>
        </p:nvSpPr>
        <p:spPr bwMode="auto">
          <a:xfrm>
            <a:off x="4385774" y="1064515"/>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a:p>
            <a:pPr>
              <a:lnSpc>
                <a:spcPct val="90000"/>
              </a:lnSpc>
              <a:buClr>
                <a:schemeClr val="accent1"/>
              </a:buClr>
              <a:buSzPct val="80000"/>
            </a:pPr>
            <a:endParaRPr lang="en-US" sz="800" dirty="0">
              <a:solidFill>
                <a:srgbClr val="404040"/>
              </a:solidFill>
            </a:endParaRPr>
          </a:p>
        </p:txBody>
      </p:sp>
      <p:sp>
        <p:nvSpPr>
          <p:cNvPr id="150" name="Chevron 123">
            <a:hlinkClick r:id="rId8" action="ppaction://hlinksldjump"/>
          </p:cNvPr>
          <p:cNvSpPr>
            <a:spLocks noChangeArrowheads="1"/>
          </p:cNvSpPr>
          <p:nvPr/>
        </p:nvSpPr>
        <p:spPr bwMode="auto">
          <a:xfrm>
            <a:off x="6045087" y="1064515"/>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51" name="Chevron 123">
            <a:hlinkClick r:id="rId12" action="ppaction://hlinksldjump"/>
          </p:cNvPr>
          <p:cNvSpPr>
            <a:spLocks noChangeArrowheads="1"/>
          </p:cNvSpPr>
          <p:nvPr/>
        </p:nvSpPr>
        <p:spPr bwMode="auto">
          <a:xfrm>
            <a:off x="2001870" y="106451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Planning Service Orders</a:t>
            </a:r>
          </a:p>
        </p:txBody>
      </p:sp>
      <p:sp>
        <p:nvSpPr>
          <p:cNvPr id="152" name="Chevron 123">
            <a:hlinkClick r:id="rId13" action="ppaction://hlinksldjump"/>
          </p:cNvPr>
          <p:cNvSpPr>
            <a:spLocks noChangeArrowheads="1"/>
          </p:cNvSpPr>
          <p:nvPr/>
        </p:nvSpPr>
        <p:spPr bwMode="auto">
          <a:xfrm>
            <a:off x="5213954" y="1064515"/>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153" name="Chevron 123">
            <a:hlinkClick r:id="rId9" action="ppaction://hlinksldjump"/>
          </p:cNvPr>
          <p:cNvSpPr>
            <a:spLocks noChangeArrowheads="1"/>
          </p:cNvSpPr>
          <p:nvPr/>
        </p:nvSpPr>
        <p:spPr bwMode="auto">
          <a:xfrm>
            <a:off x="2824830" y="106451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54" name="Chevron 123">
            <a:hlinkClick r:id="rId14" action="ppaction://hlinksldjump"/>
          </p:cNvPr>
          <p:cNvSpPr>
            <a:spLocks noChangeArrowheads="1"/>
          </p:cNvSpPr>
          <p:nvPr/>
        </p:nvSpPr>
        <p:spPr bwMode="auto">
          <a:xfrm>
            <a:off x="7619102" y="1064515"/>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55" name="Chevron 123">
            <a:hlinkClick r:id="rId15" action="ppaction://hlinksldjump"/>
          </p:cNvPr>
          <p:cNvSpPr>
            <a:spLocks noChangeArrowheads="1"/>
          </p:cNvSpPr>
          <p:nvPr/>
        </p:nvSpPr>
        <p:spPr bwMode="auto">
          <a:xfrm>
            <a:off x="2739394" y="2004840"/>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156" name="Chevron 123">
            <a:hlinkClick r:id="rId16" action="ppaction://hlinksldjump"/>
          </p:cNvPr>
          <p:cNvSpPr>
            <a:spLocks noChangeArrowheads="1"/>
          </p:cNvSpPr>
          <p:nvPr/>
        </p:nvSpPr>
        <p:spPr bwMode="auto">
          <a:xfrm>
            <a:off x="3570037" y="200484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157" name="Chevron 123">
            <a:hlinkClick r:id="rId17" action="ppaction://hlinksldjump"/>
          </p:cNvPr>
          <p:cNvSpPr>
            <a:spLocks noChangeArrowheads="1"/>
          </p:cNvSpPr>
          <p:nvPr/>
        </p:nvSpPr>
        <p:spPr bwMode="auto">
          <a:xfrm>
            <a:off x="6823508" y="199559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a:t>
            </a:r>
          </a:p>
        </p:txBody>
      </p:sp>
      <p:sp>
        <p:nvSpPr>
          <p:cNvPr id="158" name="Chevron 123">
            <a:hlinkClick r:id="rId18" action="ppaction://hlinksldjump"/>
          </p:cNvPr>
          <p:cNvSpPr>
            <a:spLocks noChangeArrowheads="1"/>
          </p:cNvSpPr>
          <p:nvPr/>
        </p:nvSpPr>
        <p:spPr bwMode="auto">
          <a:xfrm>
            <a:off x="5990638" y="199559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a:t>
            </a:r>
          </a:p>
        </p:txBody>
      </p:sp>
      <p:sp>
        <p:nvSpPr>
          <p:cNvPr id="130" name="Chevron 123">
            <a:hlinkClick r:id="rId19" action="ppaction://hlinksldjump" tooltip="Click here for process details"/>
          </p:cNvPr>
          <p:cNvSpPr>
            <a:spLocks noChangeArrowheads="1"/>
          </p:cNvSpPr>
          <p:nvPr/>
        </p:nvSpPr>
        <p:spPr bwMode="auto">
          <a:xfrm>
            <a:off x="3579118" y="291830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33" name="Chevron 123">
            <a:hlinkClick r:id="rId20" action="ppaction://hlinksldjump" tooltip="Click here for process details"/>
          </p:cNvPr>
          <p:cNvSpPr>
            <a:spLocks noChangeArrowheads="1"/>
          </p:cNvSpPr>
          <p:nvPr/>
        </p:nvSpPr>
        <p:spPr bwMode="auto">
          <a:xfrm>
            <a:off x="6006434" y="291830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Goods Movement</a:t>
            </a:r>
          </a:p>
        </p:txBody>
      </p:sp>
      <p:sp>
        <p:nvSpPr>
          <p:cNvPr id="2" name="Title 1"/>
          <p:cNvSpPr>
            <a:spLocks noGrp="1"/>
          </p:cNvSpPr>
          <p:nvPr>
            <p:ph type="title"/>
          </p:nvPr>
        </p:nvSpPr>
        <p:spPr/>
        <p:txBody>
          <a:bodyPr/>
          <a:lstStyle/>
          <a:p>
            <a:r>
              <a:rPr lang="de-DE"/>
              <a:t>Service and Repair</a:t>
            </a:r>
            <a:br>
              <a:rPr lang="en-US" dirty="0"/>
            </a:br>
            <a:r>
              <a:rPr lang="en-US" sz="2000" b="0" dirty="0"/>
              <a:t>Process Details: Processing Receivables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Receivables</a:t>
            </a:r>
          </a:p>
          <a:p>
            <a:pPr>
              <a:buClr>
                <a:schemeClr val="accent1"/>
              </a:buClr>
              <a:buSzPct val="80000"/>
              <a:buFont typeface="Wingdings" pitchFamily="2" charset="2"/>
              <a:buNone/>
            </a:pPr>
            <a:r>
              <a:rPr lang="de-DE" sz="800" dirty="0">
                <a:solidFill>
                  <a:srgbClr val="404040"/>
                </a:solidFill>
              </a:rPr>
              <a:t>Accountant</a:t>
            </a:r>
            <a:endParaRPr lang="en-US" sz="800" dirty="0">
              <a:solidFill>
                <a:srgbClr val="404040"/>
              </a:solidFill>
            </a:endParaRPr>
          </a:p>
        </p:txBody>
      </p:sp>
      <p:sp>
        <p:nvSpPr>
          <p:cNvPr id="81" name="Chevron 102"/>
          <p:cNvSpPr>
            <a:spLocks noChangeArrowheads="1"/>
          </p:cNvSpPr>
          <p:nvPr/>
        </p:nvSpPr>
        <p:spPr bwMode="auto">
          <a:xfrm>
            <a:off x="7613870" y="5326708"/>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900" dirty="0">
                <a:solidFill>
                  <a:srgbClr val="404040"/>
                </a:solidFill>
              </a:rPr>
              <a:t>Receivables</a:t>
            </a:r>
          </a:p>
          <a:p>
            <a:pPr>
              <a:buClr>
                <a:schemeClr val="accent1"/>
              </a:buClr>
              <a:buSzPct val="80000"/>
              <a:buFont typeface="Wingdings" pitchFamily="2" charset="2"/>
              <a:buNone/>
            </a:pPr>
            <a:r>
              <a:rPr lang="en-US" sz="900" dirty="0">
                <a:solidFill>
                  <a:srgbClr val="404040"/>
                </a:solidFill>
              </a:rPr>
              <a:t>Payment Management</a:t>
            </a:r>
          </a:p>
          <a:p>
            <a:pPr>
              <a:buClr>
                <a:schemeClr val="accent1"/>
              </a:buClr>
              <a:buSzPct val="80000"/>
              <a:buFont typeface="Wingdings" pitchFamily="2" charset="2"/>
              <a:buNone/>
            </a:pPr>
            <a:r>
              <a:rPr lang="en-US" sz="900" dirty="0">
                <a:solidFill>
                  <a:srgbClr val="404040"/>
                </a:solidFill>
              </a:rPr>
              <a:t>Liquidity Management</a:t>
            </a:r>
            <a:endParaRPr lang="en-US" sz="900" b="1"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9" name="Freeform 70"/>
          <p:cNvSpPr>
            <a:spLocks noChangeArrowheads="1"/>
          </p:cNvSpPr>
          <p:nvPr/>
        </p:nvSpPr>
        <p:spPr bwMode="auto">
          <a:xfrm flipV="1">
            <a:off x="1837034" y="1069026"/>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grpSp>
        <p:nvGrpSpPr>
          <p:cNvPr id="70" name="Group 69"/>
          <p:cNvGrpSpPr/>
          <p:nvPr/>
        </p:nvGrpSpPr>
        <p:grpSpPr>
          <a:xfrm>
            <a:off x="7842050" y="3679740"/>
            <a:ext cx="1174410" cy="309466"/>
            <a:chOff x="7269479" y="1173773"/>
            <a:chExt cx="1174410" cy="309466"/>
          </a:xfrm>
        </p:grpSpPr>
        <p:pic>
          <p:nvPicPr>
            <p:cNvPr id="73" name="Picture 2" descr="\\dwdfkps\KPS\100_Public\Graphics\Pictogram-Library\2011-Visual-Style\60X60-PNGs\SelfService_60px.png"/>
            <p:cNvPicPr>
              <a:picLocks noChangeAspect="1" noChangeArrowheads="1"/>
            </p:cNvPicPr>
            <p:nvPr/>
          </p:nvPicPr>
          <p:blipFill>
            <a:blip r:embed="rId21" cstate="print"/>
            <a:srcRect/>
            <a:stretch>
              <a:fillRect/>
            </a:stretch>
          </p:blipFill>
          <p:spPr bwMode="auto">
            <a:xfrm>
              <a:off x="7269479" y="1173773"/>
              <a:ext cx="282233" cy="282233"/>
            </a:xfrm>
            <a:prstGeom prst="rect">
              <a:avLst/>
            </a:prstGeom>
            <a:noFill/>
          </p:spPr>
        </p:pic>
        <p:sp>
          <p:nvSpPr>
            <p:cNvPr id="7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93" name="Freeform 69">
            <a:hlinkClick r:id="rId22" action="ppaction://hlinksldjump" tooltip="Process is relevant for accounting"/>
          </p:cNvPr>
          <p:cNvSpPr>
            <a:spLocks noChangeArrowheads="1"/>
          </p:cNvSpPr>
          <p:nvPr/>
        </p:nvSpPr>
        <p:spPr bwMode="auto">
          <a:xfrm>
            <a:off x="4251051" y="275447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99" name="Freeform 69"/>
          <p:cNvSpPr>
            <a:spLocks noChangeArrowheads="1"/>
          </p:cNvSpPr>
          <p:nvPr/>
        </p:nvSpPr>
        <p:spPr bwMode="auto">
          <a:xfrm>
            <a:off x="6655749" y="274522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1" name="Freeform 69"/>
          <p:cNvSpPr>
            <a:spLocks noChangeArrowheads="1"/>
          </p:cNvSpPr>
          <p:nvPr/>
        </p:nvSpPr>
        <p:spPr bwMode="auto">
          <a:xfrm>
            <a:off x="6681562" y="365874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02" name="Picture 101"/>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1011594" y="1438713"/>
            <a:ext cx="180000" cy="134181"/>
          </a:xfrm>
          <a:prstGeom prst="rect">
            <a:avLst/>
          </a:prstGeom>
        </p:spPr>
      </p:pic>
      <p:pic>
        <p:nvPicPr>
          <p:cNvPr id="103" name="Picture 102"/>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2566076" y="2374335"/>
            <a:ext cx="180000" cy="134181"/>
          </a:xfrm>
          <a:prstGeom prst="rect">
            <a:avLst/>
          </a:prstGeom>
        </p:spPr>
      </p:pic>
      <p:pic>
        <p:nvPicPr>
          <p:cNvPr id="104" name="Picture 103"/>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5857916" y="2366023"/>
            <a:ext cx="180000" cy="134181"/>
          </a:xfrm>
          <a:prstGeom prst="rect">
            <a:avLst/>
          </a:prstGeom>
        </p:spPr>
      </p:pic>
      <p:sp>
        <p:nvSpPr>
          <p:cNvPr id="105" name="Rectangle 104"/>
          <p:cNvSpPr/>
          <p:nvPr/>
        </p:nvSpPr>
        <p:spPr>
          <a:xfrm>
            <a:off x="332508" y="1305749"/>
            <a:ext cx="705642" cy="400110"/>
          </a:xfrm>
          <a:prstGeom prst="rect">
            <a:avLst/>
          </a:prstGeom>
        </p:spPr>
        <p:txBody>
          <a:bodyPr wrap="none">
            <a:spAutoFit/>
          </a:bodyPr>
          <a:lstStyle/>
          <a:p>
            <a:pPr>
              <a:spcBef>
                <a:spcPct val="50000"/>
              </a:spcBef>
              <a:defRPr/>
            </a:pPr>
            <a:r>
              <a:rPr lang="de-DE" sz="800" dirty="0"/>
              <a:t>Request-</a:t>
            </a:r>
          </a:p>
          <a:p>
            <a:pPr>
              <a:spcBef>
                <a:spcPct val="50000"/>
              </a:spcBef>
              <a:defRPr/>
            </a:pPr>
            <a:r>
              <a:rPr lang="de-DE" sz="800" dirty="0"/>
              <a:t>to-Resolve</a:t>
            </a:r>
            <a:r>
              <a:rPr lang="en-US" sz="800" dirty="0"/>
              <a:t> </a:t>
            </a:r>
          </a:p>
        </p:txBody>
      </p:sp>
      <p:sp>
        <p:nvSpPr>
          <p:cNvPr id="106" name="Rectangle 105"/>
          <p:cNvSpPr/>
          <p:nvPr/>
        </p:nvSpPr>
        <p:spPr>
          <a:xfrm>
            <a:off x="1753986" y="2230180"/>
            <a:ext cx="853119" cy="400110"/>
          </a:xfrm>
          <a:prstGeom prst="rect">
            <a:avLst/>
          </a:prstGeom>
        </p:spPr>
        <p:txBody>
          <a:bodyPr wrap="none">
            <a:spAutoFit/>
          </a:bodyPr>
          <a:lstStyle/>
          <a:p>
            <a:pPr>
              <a:spcBef>
                <a:spcPct val="50000"/>
              </a:spcBef>
              <a:defRPr/>
            </a:pPr>
            <a:r>
              <a:rPr lang="de-DE" sz="800" dirty="0"/>
              <a:t>Procure-to-</a:t>
            </a:r>
          </a:p>
          <a:p>
            <a:pPr>
              <a:spcBef>
                <a:spcPct val="50000"/>
              </a:spcBef>
              <a:defRPr/>
            </a:pPr>
            <a:r>
              <a:rPr lang="de-DE" sz="800" dirty="0"/>
              <a:t>Pay (Services)</a:t>
            </a:r>
            <a:endParaRPr lang="en-US" sz="800" dirty="0"/>
          </a:p>
        </p:txBody>
      </p:sp>
      <p:sp>
        <p:nvSpPr>
          <p:cNvPr id="107" name="Rectangle 106"/>
          <p:cNvSpPr/>
          <p:nvPr/>
        </p:nvSpPr>
        <p:spPr>
          <a:xfrm>
            <a:off x="5180414" y="2138741"/>
            <a:ext cx="715260" cy="584775"/>
          </a:xfrm>
          <a:prstGeom prst="rect">
            <a:avLst/>
          </a:prstGeom>
        </p:spPr>
        <p:txBody>
          <a:bodyPr wrap="none">
            <a:spAutoFit/>
          </a:bodyPr>
          <a:lstStyle/>
          <a:p>
            <a:pPr>
              <a:spcBef>
                <a:spcPct val="50000"/>
              </a:spcBef>
              <a:defRPr/>
            </a:pPr>
            <a:r>
              <a:rPr lang="de-DE" sz="800" dirty="0"/>
              <a:t>Expense </a:t>
            </a:r>
          </a:p>
          <a:p>
            <a:pPr>
              <a:spcBef>
                <a:spcPct val="50000"/>
              </a:spcBef>
              <a:defRPr/>
            </a:pPr>
            <a:r>
              <a:rPr lang="de-DE" sz="800" dirty="0"/>
              <a:t>Reimburse-</a:t>
            </a:r>
          </a:p>
          <a:p>
            <a:pPr>
              <a:spcBef>
                <a:spcPct val="50000"/>
              </a:spcBef>
              <a:defRPr/>
            </a:pPr>
            <a:r>
              <a:rPr lang="de-DE" sz="800" dirty="0"/>
              <a:t>ment</a:t>
            </a:r>
            <a:r>
              <a:rPr lang="en-US" sz="800" dirty="0"/>
              <a:t> </a:t>
            </a:r>
          </a:p>
        </p:txBody>
      </p:sp>
      <p:sp>
        <p:nvSpPr>
          <p:cNvPr id="108" name="Rectangle 107"/>
          <p:cNvSpPr/>
          <p:nvPr/>
        </p:nvSpPr>
        <p:spPr>
          <a:xfrm>
            <a:off x="3138893" y="1348838"/>
            <a:ext cx="1039067" cy="313932"/>
          </a:xfrm>
          <a:prstGeom prst="rect">
            <a:avLst/>
          </a:prstGeom>
        </p:spPr>
        <p:txBody>
          <a:bodyPr wrap="none">
            <a:spAutoFit/>
          </a:bodyPr>
          <a:lstStyle/>
          <a:p>
            <a:pPr>
              <a:lnSpc>
                <a:spcPct val="90000"/>
              </a:lnSpc>
              <a:buClr>
                <a:schemeClr val="accent1"/>
              </a:buClr>
              <a:buSzPct val="80000"/>
            </a:pPr>
            <a:r>
              <a:rPr lang="en-US" sz="800" dirty="0">
                <a:solidFill>
                  <a:srgbClr val="404040"/>
                </a:solidFill>
              </a:rPr>
              <a:t>Dispatching and </a:t>
            </a:r>
          </a:p>
          <a:p>
            <a:pPr>
              <a:lnSpc>
                <a:spcPct val="90000"/>
              </a:lnSpc>
              <a:buClr>
                <a:schemeClr val="accent1"/>
              </a:buClr>
              <a:buSzPct val="80000"/>
            </a:pPr>
            <a:r>
              <a:rPr lang="en-US" sz="800" dirty="0">
                <a:solidFill>
                  <a:srgbClr val="404040"/>
                </a:solidFill>
              </a:rPr>
              <a:t>Scheduling Orders</a:t>
            </a:r>
          </a:p>
        </p:txBody>
      </p:sp>
      <p:sp>
        <p:nvSpPr>
          <p:cNvPr id="109" name="Rectangle 108"/>
          <p:cNvSpPr/>
          <p:nvPr/>
        </p:nvSpPr>
        <p:spPr>
          <a:xfrm>
            <a:off x="6156848" y="1404238"/>
            <a:ext cx="1455848" cy="203133"/>
          </a:xfrm>
          <a:prstGeom prst="rect">
            <a:avLst/>
          </a:prstGeom>
        </p:spPr>
        <p:txBody>
          <a:bodyPr wrap="none">
            <a:spAutoFit/>
          </a:bodyPr>
          <a:lstStyle/>
          <a:p>
            <a:pPr>
              <a:lnSpc>
                <a:spcPct val="90000"/>
              </a:lnSpc>
              <a:buClr>
                <a:schemeClr val="accent1"/>
              </a:buClr>
              <a:buSzPct val="80000"/>
            </a:pPr>
            <a:r>
              <a:rPr lang="en-US" sz="800" dirty="0">
                <a:solidFill>
                  <a:srgbClr val="404040"/>
                </a:solidFill>
              </a:rPr>
              <a:t>Creating Customer Invoices</a:t>
            </a:r>
          </a:p>
        </p:txBody>
      </p:sp>
      <p:sp>
        <p:nvSpPr>
          <p:cNvPr id="111" name="Chevron 45"/>
          <p:cNvSpPr>
            <a:spLocks noChangeArrowheads="1"/>
          </p:cNvSpPr>
          <p:nvPr/>
        </p:nvSpPr>
        <p:spPr bwMode="auto">
          <a:xfrm>
            <a:off x="3534471" y="2653003"/>
            <a:ext cx="3323877"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Externally-Initiated Payments by Incoming Bank Transfer</a:t>
            </a:r>
          </a:p>
        </p:txBody>
      </p:sp>
      <p:sp>
        <p:nvSpPr>
          <p:cNvPr id="113" name="Chevron 112"/>
          <p:cNvSpPr>
            <a:spLocks noChangeArrowheads="1"/>
          </p:cNvSpPr>
          <p:nvPr>
            <p:custDataLst>
              <p:tags r:id="rId1"/>
            </p:custDataLst>
          </p:nvPr>
        </p:nvSpPr>
        <p:spPr bwMode="auto">
          <a:xfrm>
            <a:off x="5932590" y="296040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sp>
        <p:nvSpPr>
          <p:cNvPr id="114" name="Chevron 113"/>
          <p:cNvSpPr>
            <a:spLocks noChangeArrowheads="1"/>
          </p:cNvSpPr>
          <p:nvPr>
            <p:custDataLst>
              <p:tags r:id="rId2"/>
            </p:custDataLst>
          </p:nvPr>
        </p:nvSpPr>
        <p:spPr bwMode="auto">
          <a:xfrm>
            <a:off x="5183618" y="296040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115" name="Chevron 114"/>
          <p:cNvSpPr>
            <a:spLocks noChangeArrowheads="1"/>
          </p:cNvSpPr>
          <p:nvPr>
            <p:custDataLst>
              <p:tags r:id="rId3"/>
            </p:custDataLst>
          </p:nvPr>
        </p:nvSpPr>
        <p:spPr bwMode="auto">
          <a:xfrm>
            <a:off x="4434646" y="296040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116" name="Chevron 115"/>
          <p:cNvSpPr>
            <a:spLocks noChangeArrowheads="1"/>
          </p:cNvSpPr>
          <p:nvPr>
            <p:custDataLst>
              <p:tags r:id="rId4"/>
            </p:custDataLst>
          </p:nvPr>
        </p:nvSpPr>
        <p:spPr bwMode="auto">
          <a:xfrm>
            <a:off x="3685674" y="296040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800" dirty="0">
                <a:solidFill>
                  <a:srgbClr val="404040"/>
                </a:solidFill>
              </a:rPr>
              <a:t>Enter a remittance advice</a:t>
            </a:r>
            <a:endParaRPr lang="en-US" sz="800" dirty="0">
              <a:solidFill>
                <a:srgbClr val="404040"/>
              </a:solidFill>
            </a:endParaRPr>
          </a:p>
        </p:txBody>
      </p:sp>
      <p:sp>
        <p:nvSpPr>
          <p:cNvPr id="118" name="Oval 117">
            <a:hlinkClick r:id="rId19" action="ppaction://hlinksldjump" tooltip="The accountant enters a payment advice received from the customer or supplier upon payment of an invoice or credit memo."/>
          </p:cNvPr>
          <p:cNvSpPr>
            <a:spLocks noChangeAspect="1"/>
          </p:cNvSpPr>
          <p:nvPr/>
        </p:nvSpPr>
        <p:spPr bwMode="gray">
          <a:xfrm>
            <a:off x="4278635" y="356008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9" name="Oval 118">
            <a:hlinkClick r:id="rId19"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5026781" y="356008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0" name="Oval 119">
            <a:hlinkClick r:id="rId19" action="ppaction://hlinksldjump" tooltip="The system receives information about the processed payments in a bank statement, lockbox, or bank advice, and allocates them to the appropriate process or matches them against the payments created in the system."/>
          </p:cNvPr>
          <p:cNvSpPr>
            <a:spLocks noChangeAspect="1"/>
          </p:cNvSpPr>
          <p:nvPr/>
        </p:nvSpPr>
        <p:spPr bwMode="gray">
          <a:xfrm>
            <a:off x="5774927" y="356008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1" name="Oval 120">
            <a:hlinkClick r:id="rId19" action="ppaction://hlinksldjump" tooltip="The system clears the payment if the items were selected previously. Otherwise, the system generates a task for the accountant to clear."/>
          </p:cNvPr>
          <p:cNvSpPr>
            <a:spLocks noChangeAspect="1"/>
          </p:cNvSpPr>
          <p:nvPr/>
        </p:nvSpPr>
        <p:spPr bwMode="gray">
          <a:xfrm>
            <a:off x="6523072" y="356008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grpSp>
        <p:nvGrpSpPr>
          <p:cNvPr id="3" name="Group 2"/>
          <p:cNvGrpSpPr/>
          <p:nvPr/>
        </p:nvGrpSpPr>
        <p:grpSpPr>
          <a:xfrm>
            <a:off x="6870700" y="4521200"/>
            <a:ext cx="407988" cy="407988"/>
            <a:chOff x="6870700" y="4521200"/>
            <a:chExt cx="407988" cy="407988"/>
          </a:xfrm>
        </p:grpSpPr>
        <p:pic>
          <p:nvPicPr>
            <p:cNvPr id="123" name="Picture 102" descr="47"/>
            <p:cNvPicPr>
              <a:picLocks noChangeAspect="1" noChangeArrowheads="1"/>
            </p:cNvPicPr>
            <p:nvPr/>
          </p:nvPicPr>
          <p:blipFill>
            <a:blip r:embed="rId24" cstate="print"/>
            <a:srcRect/>
            <a:stretch>
              <a:fillRect/>
            </a:stretch>
          </p:blipFill>
          <p:spPr bwMode="auto">
            <a:xfrm>
              <a:off x="6886575" y="4537075"/>
              <a:ext cx="384175" cy="384175"/>
            </a:xfrm>
            <a:prstGeom prst="rect">
              <a:avLst/>
            </a:prstGeom>
            <a:noFill/>
            <a:ln w="9525">
              <a:noFill/>
              <a:miter lim="800000"/>
              <a:headEnd/>
              <a:tailEnd/>
            </a:ln>
          </p:spPr>
        </p:pic>
        <p:sp>
          <p:nvSpPr>
            <p:cNvPr id="124" name="AutoShape 103"/>
            <p:cNvSpPr>
              <a:spLocks noChangeArrowheads="1"/>
            </p:cNvSpPr>
            <p:nvPr/>
          </p:nvSpPr>
          <p:spPr bwMode="auto">
            <a:xfrm>
              <a:off x="6870700" y="4521200"/>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125" name="Rectangle 77"/>
          <p:cNvSpPr>
            <a:spLocks noChangeArrowheads="1"/>
          </p:cNvSpPr>
          <p:nvPr/>
        </p:nvSpPr>
        <p:spPr bwMode="auto">
          <a:xfrm>
            <a:off x="3704735" y="3763616"/>
            <a:ext cx="1976437" cy="230187"/>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chemeClr val="bg1"/>
                </a:solidFill>
                <a:hlinkClick r:id="rId25" action="ppaction://hlinksldjump"/>
              </a:rPr>
              <a:t>Click here</a:t>
            </a:r>
            <a:r>
              <a:rPr lang="en-US" sz="900" dirty="0">
                <a:solidFill>
                  <a:schemeClr val="bg1"/>
                </a:solidFill>
              </a:rPr>
              <a:t> to display process variants</a:t>
            </a:r>
          </a:p>
        </p:txBody>
      </p:sp>
      <p:sp>
        <p:nvSpPr>
          <p:cNvPr id="54" name="TextBox 66"/>
          <p:cNvSpPr txBox="1">
            <a:spLocks noChangeArrowheads="1"/>
          </p:cNvSpPr>
          <p:nvPr/>
        </p:nvSpPr>
        <p:spPr bwMode="auto">
          <a:xfrm>
            <a:off x="1760926" y="4399866"/>
            <a:ext cx="4914194" cy="183127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a:t>
            </a:r>
          </a:p>
          <a:p>
            <a:pPr>
              <a:spcBef>
                <a:spcPts val="600"/>
              </a:spcBef>
            </a:pPr>
            <a:r>
              <a:rPr lang="en-US" sz="900" dirty="0"/>
              <a:t>Payments can be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It is also possible to upload credit card statements to pre-confirm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 </a:t>
            </a:r>
          </a:p>
        </p:txBody>
      </p:sp>
      <p:sp>
        <p:nvSpPr>
          <p:cNvPr id="144" name="TextBox 59">
            <a:hlinkClick r:id="rId22" action="ppaction://hlinksldjump"/>
          </p:cNvPr>
          <p:cNvSpPr txBox="1">
            <a:spLocks noChangeArrowheads="1"/>
          </p:cNvSpPr>
          <p:nvPr/>
        </p:nvSpPr>
        <p:spPr bwMode="auto">
          <a:xfrm>
            <a:off x="6506952" y="2605087"/>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145" name="Chevron 123">
            <a:hlinkClick r:id="rId26" action="ppaction://hlinksldjump"/>
          </p:cNvPr>
          <p:cNvSpPr>
            <a:spLocks noChangeArrowheads="1"/>
          </p:cNvSpPr>
          <p:nvPr/>
        </p:nvSpPr>
        <p:spPr bwMode="auto">
          <a:xfrm>
            <a:off x="2755098" y="290123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165" name="Freeform 69"/>
          <p:cNvSpPr>
            <a:spLocks noChangeArrowheads="1"/>
          </p:cNvSpPr>
          <p:nvPr/>
        </p:nvSpPr>
        <p:spPr bwMode="auto">
          <a:xfrm>
            <a:off x="5880816" y="181447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66" name="Freeform 165"/>
          <p:cNvSpPr>
            <a:spLocks noChangeArrowheads="1"/>
          </p:cNvSpPr>
          <p:nvPr/>
        </p:nvSpPr>
        <p:spPr bwMode="auto">
          <a:xfrm>
            <a:off x="8277653" y="181447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67" name="Freeform 69"/>
          <p:cNvSpPr>
            <a:spLocks noChangeArrowheads="1"/>
          </p:cNvSpPr>
          <p:nvPr/>
        </p:nvSpPr>
        <p:spPr bwMode="auto">
          <a:xfrm>
            <a:off x="7487582" y="273660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70" name="Freeform 169"/>
          <p:cNvSpPr>
            <a:spLocks noChangeArrowheads="1"/>
          </p:cNvSpPr>
          <p:nvPr/>
        </p:nvSpPr>
        <p:spPr bwMode="auto">
          <a:xfrm>
            <a:off x="7473727" y="180616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71" name="Freeform 69"/>
          <p:cNvSpPr>
            <a:spLocks noChangeArrowheads="1"/>
          </p:cNvSpPr>
          <p:nvPr/>
        </p:nvSpPr>
        <p:spPr bwMode="auto">
          <a:xfrm>
            <a:off x="6575168" y="390603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8" name="Picture 87" descr="Calculator_2_60px.png"/>
          <p:cNvPicPr>
            <a:picLocks noChangeAspect="1"/>
          </p:cNvPicPr>
          <p:nvPr/>
        </p:nvPicPr>
        <p:blipFill>
          <a:blip r:embed="rId27" cstate="print"/>
          <a:stretch>
            <a:fillRect/>
          </a:stretch>
        </p:blipFill>
        <p:spPr>
          <a:xfrm>
            <a:off x="366739" y="5245467"/>
            <a:ext cx="180000" cy="180000"/>
          </a:xfrm>
          <a:prstGeom prst="rect">
            <a:avLst/>
          </a:prstGeom>
        </p:spPr>
      </p:pic>
      <p:pic>
        <p:nvPicPr>
          <p:cNvPr id="89" name="Picture 88" descr="Monitor_60px.png"/>
          <p:cNvPicPr>
            <a:picLocks noChangeAspect="1"/>
          </p:cNvPicPr>
          <p:nvPr/>
        </p:nvPicPr>
        <p:blipFill>
          <a:blip r:embed="rId28" cstate="print"/>
          <a:stretch>
            <a:fillRect/>
          </a:stretch>
        </p:blipFill>
        <p:spPr>
          <a:xfrm>
            <a:off x="366739" y="5604137"/>
            <a:ext cx="180000" cy="180000"/>
          </a:xfrm>
          <a:prstGeom prst="rect">
            <a:avLst/>
          </a:prstGeom>
        </p:spPr>
      </p:pic>
      <p:sp>
        <p:nvSpPr>
          <p:cNvPr id="90" name="Rectangle 57">
            <a:hlinkClick r:id="rId2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4" name="Rectangle 57">
            <a:hlinkClick r:id="rId3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0" name="Rectangle 57">
            <a:hlinkClick r:id="rId3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7" name="Picture 86"/>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92" name="Picture 2"/>
          <p:cNvPicPr>
            <a:picLocks noChangeAspect="1" noChangeArrowheads="1"/>
          </p:cNvPicPr>
          <p:nvPr/>
        </p:nvPicPr>
        <p:blipFill>
          <a:blip r:embed="rId32">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 name="Picture 86" descr="i_button_bla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97" name="TextBox 96"/>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158" name="Chevron 123">
            <a:hlinkClick r:id="rId8" action="ppaction://hlinksldjump"/>
          </p:cNvPr>
          <p:cNvSpPr>
            <a:spLocks noChangeArrowheads="1"/>
          </p:cNvSpPr>
          <p:nvPr/>
        </p:nvSpPr>
        <p:spPr bwMode="auto">
          <a:xfrm>
            <a:off x="6811707" y="1064514"/>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59" name="Chevron 123">
            <a:hlinkClick r:id="rId9" action="ppaction://hlinksldjump"/>
          </p:cNvPr>
          <p:cNvSpPr>
            <a:spLocks noChangeArrowheads="1"/>
          </p:cNvSpPr>
          <p:nvPr/>
        </p:nvSpPr>
        <p:spPr bwMode="auto">
          <a:xfrm>
            <a:off x="3559121" y="106451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60" name="Chevron 123">
            <a:hlinkClick r:id="rId10" action="ppaction://hlinksldjump"/>
          </p:cNvPr>
          <p:cNvSpPr>
            <a:spLocks noChangeArrowheads="1"/>
          </p:cNvSpPr>
          <p:nvPr/>
        </p:nvSpPr>
        <p:spPr bwMode="auto">
          <a:xfrm>
            <a:off x="1178770" y="106451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161" name="Chevron 123">
            <a:hlinkClick r:id="rId11" action="ppaction://hlinksldjump"/>
          </p:cNvPr>
          <p:cNvSpPr>
            <a:spLocks noChangeArrowheads="1"/>
          </p:cNvSpPr>
          <p:nvPr/>
        </p:nvSpPr>
        <p:spPr bwMode="auto">
          <a:xfrm>
            <a:off x="4385774" y="1064515"/>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a:p>
            <a:pPr>
              <a:lnSpc>
                <a:spcPct val="90000"/>
              </a:lnSpc>
              <a:buClr>
                <a:schemeClr val="accent1"/>
              </a:buClr>
              <a:buSzPct val="80000"/>
            </a:pPr>
            <a:endParaRPr lang="en-US" sz="800" dirty="0">
              <a:solidFill>
                <a:srgbClr val="404040"/>
              </a:solidFill>
            </a:endParaRPr>
          </a:p>
        </p:txBody>
      </p:sp>
      <p:sp>
        <p:nvSpPr>
          <p:cNvPr id="162" name="Chevron 123">
            <a:hlinkClick r:id="rId8" action="ppaction://hlinksldjump"/>
          </p:cNvPr>
          <p:cNvSpPr>
            <a:spLocks noChangeArrowheads="1"/>
          </p:cNvSpPr>
          <p:nvPr/>
        </p:nvSpPr>
        <p:spPr bwMode="auto">
          <a:xfrm>
            <a:off x="6045087" y="1064515"/>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63" name="Chevron 123">
            <a:hlinkClick r:id="rId12" action="ppaction://hlinksldjump"/>
          </p:cNvPr>
          <p:cNvSpPr>
            <a:spLocks noChangeArrowheads="1"/>
          </p:cNvSpPr>
          <p:nvPr/>
        </p:nvSpPr>
        <p:spPr bwMode="auto">
          <a:xfrm>
            <a:off x="2001870" y="106451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Planning Service Orders</a:t>
            </a:r>
          </a:p>
        </p:txBody>
      </p:sp>
      <p:sp>
        <p:nvSpPr>
          <p:cNvPr id="164" name="Chevron 123">
            <a:hlinkClick r:id="rId13" action="ppaction://hlinksldjump"/>
          </p:cNvPr>
          <p:cNvSpPr>
            <a:spLocks noChangeArrowheads="1"/>
          </p:cNvSpPr>
          <p:nvPr/>
        </p:nvSpPr>
        <p:spPr bwMode="auto">
          <a:xfrm>
            <a:off x="5213954" y="1064515"/>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165" name="Chevron 123">
            <a:hlinkClick r:id="rId9" action="ppaction://hlinksldjump"/>
          </p:cNvPr>
          <p:cNvSpPr>
            <a:spLocks noChangeArrowheads="1"/>
          </p:cNvSpPr>
          <p:nvPr/>
        </p:nvSpPr>
        <p:spPr bwMode="auto">
          <a:xfrm>
            <a:off x="2824830" y="106451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66" name="Chevron 123">
            <a:hlinkClick r:id="rId14" action="ppaction://hlinksldjump"/>
          </p:cNvPr>
          <p:cNvSpPr>
            <a:spLocks noChangeArrowheads="1"/>
          </p:cNvSpPr>
          <p:nvPr/>
        </p:nvSpPr>
        <p:spPr bwMode="auto">
          <a:xfrm>
            <a:off x="7619102" y="1064515"/>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67" name="Chevron 123">
            <a:hlinkClick r:id="rId15" action="ppaction://hlinksldjump"/>
          </p:cNvPr>
          <p:cNvSpPr>
            <a:spLocks noChangeArrowheads="1"/>
          </p:cNvSpPr>
          <p:nvPr/>
        </p:nvSpPr>
        <p:spPr bwMode="auto">
          <a:xfrm>
            <a:off x="2739394" y="2004840"/>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168" name="Chevron 123">
            <a:hlinkClick r:id="rId16" action="ppaction://hlinksldjump"/>
          </p:cNvPr>
          <p:cNvSpPr>
            <a:spLocks noChangeArrowheads="1"/>
          </p:cNvSpPr>
          <p:nvPr/>
        </p:nvSpPr>
        <p:spPr bwMode="auto">
          <a:xfrm>
            <a:off x="3570037" y="200484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169" name="Chevron 123">
            <a:hlinkClick r:id="rId17" action="ppaction://hlinksldjump"/>
          </p:cNvPr>
          <p:cNvSpPr>
            <a:spLocks noChangeArrowheads="1"/>
          </p:cNvSpPr>
          <p:nvPr/>
        </p:nvSpPr>
        <p:spPr bwMode="auto">
          <a:xfrm>
            <a:off x="6823508" y="199559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a:t>
            </a:r>
          </a:p>
        </p:txBody>
      </p:sp>
      <p:sp>
        <p:nvSpPr>
          <p:cNvPr id="170" name="Chevron 123">
            <a:hlinkClick r:id="rId18" action="ppaction://hlinksldjump"/>
          </p:cNvPr>
          <p:cNvSpPr>
            <a:spLocks noChangeArrowheads="1"/>
          </p:cNvSpPr>
          <p:nvPr/>
        </p:nvSpPr>
        <p:spPr bwMode="auto">
          <a:xfrm>
            <a:off x="5990638" y="199559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a:t>
            </a:r>
          </a:p>
        </p:txBody>
      </p:sp>
      <p:sp>
        <p:nvSpPr>
          <p:cNvPr id="171" name="Chevron 123">
            <a:hlinkClick r:id="rId19" action="ppaction://hlinksldjump"/>
          </p:cNvPr>
          <p:cNvSpPr>
            <a:spLocks noChangeArrowheads="1"/>
          </p:cNvSpPr>
          <p:nvPr/>
        </p:nvSpPr>
        <p:spPr bwMode="auto">
          <a:xfrm>
            <a:off x="2755098" y="290123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140" name="Chevron 123">
            <a:hlinkClick r:id="rId20" action="ppaction://hlinksldjump" tooltip="Click here for process details"/>
          </p:cNvPr>
          <p:cNvSpPr>
            <a:spLocks noChangeArrowheads="1"/>
          </p:cNvSpPr>
          <p:nvPr/>
        </p:nvSpPr>
        <p:spPr bwMode="auto">
          <a:xfrm>
            <a:off x="3579118" y="291830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43" name="Chevron 123">
            <a:hlinkClick r:id="rId21" action="ppaction://hlinksldjump" tooltip="Click here for process details"/>
          </p:cNvPr>
          <p:cNvSpPr>
            <a:spLocks noChangeArrowheads="1"/>
          </p:cNvSpPr>
          <p:nvPr/>
        </p:nvSpPr>
        <p:spPr bwMode="auto">
          <a:xfrm>
            <a:off x="6006434" y="291830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Goods Movement</a:t>
            </a:r>
          </a:p>
        </p:txBody>
      </p:sp>
      <p:sp>
        <p:nvSpPr>
          <p:cNvPr id="2" name="Title 1"/>
          <p:cNvSpPr>
            <a:spLocks noGrp="1"/>
          </p:cNvSpPr>
          <p:nvPr>
            <p:ph type="title"/>
          </p:nvPr>
        </p:nvSpPr>
        <p:spPr/>
        <p:txBody>
          <a:bodyPr/>
          <a:lstStyle/>
          <a:p>
            <a:r>
              <a:rPr lang="de-DE"/>
              <a:t>Service and Repair</a:t>
            </a:r>
            <a:br>
              <a:rPr lang="en-US" dirty="0"/>
            </a:br>
            <a:r>
              <a:rPr lang="en-US" sz="2000" b="0" dirty="0"/>
              <a:t>Process Details: Processing Receivables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69" name="Freeform 70"/>
          <p:cNvSpPr>
            <a:spLocks noChangeArrowheads="1"/>
          </p:cNvSpPr>
          <p:nvPr/>
        </p:nvSpPr>
        <p:spPr bwMode="auto">
          <a:xfrm flipV="1">
            <a:off x="1837034" y="1069026"/>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grpSp>
        <p:nvGrpSpPr>
          <p:cNvPr id="3" name="Group 69"/>
          <p:cNvGrpSpPr/>
          <p:nvPr/>
        </p:nvGrpSpPr>
        <p:grpSpPr>
          <a:xfrm>
            <a:off x="7842050" y="3679740"/>
            <a:ext cx="1174410" cy="309466"/>
            <a:chOff x="7269479" y="1173773"/>
            <a:chExt cx="1174410" cy="309466"/>
          </a:xfrm>
        </p:grpSpPr>
        <p:pic>
          <p:nvPicPr>
            <p:cNvPr id="73" name="Picture 2" descr="\\dwdfkps\KPS\100_Public\Graphics\Pictogram-Library\2011-Visual-Style\60X60-PNGs\SelfService_60px.png"/>
            <p:cNvPicPr>
              <a:picLocks noChangeAspect="1" noChangeArrowheads="1"/>
            </p:cNvPicPr>
            <p:nvPr/>
          </p:nvPicPr>
          <p:blipFill>
            <a:blip r:embed="rId22" cstate="print"/>
            <a:srcRect/>
            <a:stretch>
              <a:fillRect/>
            </a:stretch>
          </p:blipFill>
          <p:spPr bwMode="auto">
            <a:xfrm>
              <a:off x="7269479" y="1173773"/>
              <a:ext cx="282233" cy="282233"/>
            </a:xfrm>
            <a:prstGeom prst="rect">
              <a:avLst/>
            </a:prstGeom>
            <a:noFill/>
          </p:spPr>
        </p:pic>
        <p:sp>
          <p:nvSpPr>
            <p:cNvPr id="7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93" name="Freeform 69">
            <a:hlinkClick r:id="rId23" action="ppaction://hlinksldjump" tooltip="Process is relevant for accounting"/>
          </p:cNvPr>
          <p:cNvSpPr>
            <a:spLocks noChangeArrowheads="1"/>
          </p:cNvSpPr>
          <p:nvPr/>
        </p:nvSpPr>
        <p:spPr bwMode="auto">
          <a:xfrm>
            <a:off x="4251051" y="275447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99" name="Freeform 69"/>
          <p:cNvSpPr>
            <a:spLocks noChangeArrowheads="1"/>
          </p:cNvSpPr>
          <p:nvPr/>
        </p:nvSpPr>
        <p:spPr bwMode="auto">
          <a:xfrm>
            <a:off x="6655074" y="274522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1" name="Freeform 69"/>
          <p:cNvSpPr>
            <a:spLocks noChangeArrowheads="1"/>
          </p:cNvSpPr>
          <p:nvPr/>
        </p:nvSpPr>
        <p:spPr bwMode="auto">
          <a:xfrm>
            <a:off x="6681562" y="365874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02" name="Picture 101"/>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1011594" y="1438713"/>
            <a:ext cx="180000" cy="134181"/>
          </a:xfrm>
          <a:prstGeom prst="rect">
            <a:avLst/>
          </a:prstGeom>
        </p:spPr>
      </p:pic>
      <p:pic>
        <p:nvPicPr>
          <p:cNvPr id="103" name="Picture 102"/>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2566076" y="2374335"/>
            <a:ext cx="180000" cy="134181"/>
          </a:xfrm>
          <a:prstGeom prst="rect">
            <a:avLst/>
          </a:prstGeom>
        </p:spPr>
      </p:pic>
      <p:pic>
        <p:nvPicPr>
          <p:cNvPr id="104" name="Picture 103"/>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5857916" y="2366023"/>
            <a:ext cx="180000" cy="134181"/>
          </a:xfrm>
          <a:prstGeom prst="rect">
            <a:avLst/>
          </a:prstGeom>
        </p:spPr>
      </p:pic>
      <p:sp>
        <p:nvSpPr>
          <p:cNvPr id="105" name="Rectangle 104"/>
          <p:cNvSpPr/>
          <p:nvPr/>
        </p:nvSpPr>
        <p:spPr>
          <a:xfrm>
            <a:off x="332508" y="1305749"/>
            <a:ext cx="705642" cy="400110"/>
          </a:xfrm>
          <a:prstGeom prst="rect">
            <a:avLst/>
          </a:prstGeom>
        </p:spPr>
        <p:txBody>
          <a:bodyPr wrap="none">
            <a:spAutoFit/>
          </a:bodyPr>
          <a:lstStyle/>
          <a:p>
            <a:pPr>
              <a:spcBef>
                <a:spcPct val="50000"/>
              </a:spcBef>
              <a:defRPr/>
            </a:pPr>
            <a:r>
              <a:rPr lang="de-DE" sz="800" dirty="0"/>
              <a:t>Request-</a:t>
            </a:r>
          </a:p>
          <a:p>
            <a:pPr>
              <a:spcBef>
                <a:spcPct val="50000"/>
              </a:spcBef>
              <a:defRPr/>
            </a:pPr>
            <a:r>
              <a:rPr lang="de-DE" sz="800" dirty="0"/>
              <a:t>to-Resolve</a:t>
            </a:r>
            <a:r>
              <a:rPr lang="en-US" sz="800" dirty="0"/>
              <a:t> </a:t>
            </a:r>
          </a:p>
        </p:txBody>
      </p:sp>
      <p:sp>
        <p:nvSpPr>
          <p:cNvPr id="106" name="Rectangle 105"/>
          <p:cNvSpPr/>
          <p:nvPr/>
        </p:nvSpPr>
        <p:spPr>
          <a:xfrm>
            <a:off x="1753986" y="2230180"/>
            <a:ext cx="853119" cy="400110"/>
          </a:xfrm>
          <a:prstGeom prst="rect">
            <a:avLst/>
          </a:prstGeom>
        </p:spPr>
        <p:txBody>
          <a:bodyPr wrap="none">
            <a:spAutoFit/>
          </a:bodyPr>
          <a:lstStyle/>
          <a:p>
            <a:pPr>
              <a:spcBef>
                <a:spcPct val="50000"/>
              </a:spcBef>
              <a:defRPr/>
            </a:pPr>
            <a:r>
              <a:rPr lang="de-DE" sz="800" dirty="0"/>
              <a:t>Procure-to-</a:t>
            </a:r>
          </a:p>
          <a:p>
            <a:pPr>
              <a:spcBef>
                <a:spcPct val="50000"/>
              </a:spcBef>
              <a:defRPr/>
            </a:pPr>
            <a:r>
              <a:rPr lang="de-DE" sz="800" dirty="0"/>
              <a:t>Pay (Services)</a:t>
            </a:r>
            <a:endParaRPr lang="en-US" sz="800" dirty="0"/>
          </a:p>
        </p:txBody>
      </p:sp>
      <p:sp>
        <p:nvSpPr>
          <p:cNvPr id="107" name="Rectangle 106"/>
          <p:cNvSpPr/>
          <p:nvPr/>
        </p:nvSpPr>
        <p:spPr>
          <a:xfrm>
            <a:off x="5180414" y="2138741"/>
            <a:ext cx="715260" cy="584775"/>
          </a:xfrm>
          <a:prstGeom prst="rect">
            <a:avLst/>
          </a:prstGeom>
        </p:spPr>
        <p:txBody>
          <a:bodyPr wrap="none">
            <a:spAutoFit/>
          </a:bodyPr>
          <a:lstStyle/>
          <a:p>
            <a:pPr>
              <a:spcBef>
                <a:spcPct val="50000"/>
              </a:spcBef>
              <a:defRPr/>
            </a:pPr>
            <a:r>
              <a:rPr lang="de-DE" sz="800" dirty="0"/>
              <a:t>Expense </a:t>
            </a:r>
          </a:p>
          <a:p>
            <a:pPr>
              <a:spcBef>
                <a:spcPct val="50000"/>
              </a:spcBef>
              <a:defRPr/>
            </a:pPr>
            <a:r>
              <a:rPr lang="de-DE" sz="800" dirty="0"/>
              <a:t>Reimburse-</a:t>
            </a:r>
          </a:p>
          <a:p>
            <a:pPr>
              <a:spcBef>
                <a:spcPct val="50000"/>
              </a:spcBef>
              <a:defRPr/>
            </a:pPr>
            <a:r>
              <a:rPr lang="de-DE" sz="800" dirty="0"/>
              <a:t>ment</a:t>
            </a:r>
            <a:r>
              <a:rPr lang="en-US" sz="800" dirty="0"/>
              <a:t> </a:t>
            </a:r>
          </a:p>
        </p:txBody>
      </p:sp>
      <p:sp>
        <p:nvSpPr>
          <p:cNvPr id="108" name="Rectangle 107"/>
          <p:cNvSpPr/>
          <p:nvPr/>
        </p:nvSpPr>
        <p:spPr>
          <a:xfrm>
            <a:off x="3138893" y="1348838"/>
            <a:ext cx="1039067" cy="313932"/>
          </a:xfrm>
          <a:prstGeom prst="rect">
            <a:avLst/>
          </a:prstGeom>
        </p:spPr>
        <p:txBody>
          <a:bodyPr wrap="none">
            <a:spAutoFit/>
          </a:bodyPr>
          <a:lstStyle/>
          <a:p>
            <a:pPr>
              <a:lnSpc>
                <a:spcPct val="90000"/>
              </a:lnSpc>
              <a:buClr>
                <a:schemeClr val="accent1"/>
              </a:buClr>
              <a:buSzPct val="80000"/>
            </a:pPr>
            <a:r>
              <a:rPr lang="en-US" sz="800" dirty="0">
                <a:solidFill>
                  <a:srgbClr val="404040"/>
                </a:solidFill>
              </a:rPr>
              <a:t>Dispatching and </a:t>
            </a:r>
          </a:p>
          <a:p>
            <a:pPr>
              <a:lnSpc>
                <a:spcPct val="90000"/>
              </a:lnSpc>
              <a:buClr>
                <a:schemeClr val="accent1"/>
              </a:buClr>
              <a:buSzPct val="80000"/>
            </a:pPr>
            <a:r>
              <a:rPr lang="en-US" sz="800" dirty="0">
                <a:solidFill>
                  <a:srgbClr val="404040"/>
                </a:solidFill>
              </a:rPr>
              <a:t>Scheduling Orders</a:t>
            </a:r>
          </a:p>
        </p:txBody>
      </p:sp>
      <p:sp>
        <p:nvSpPr>
          <p:cNvPr id="109" name="Rectangle 108"/>
          <p:cNvSpPr/>
          <p:nvPr/>
        </p:nvSpPr>
        <p:spPr>
          <a:xfrm>
            <a:off x="6156848" y="1404238"/>
            <a:ext cx="1455848" cy="203133"/>
          </a:xfrm>
          <a:prstGeom prst="rect">
            <a:avLst/>
          </a:prstGeom>
        </p:spPr>
        <p:txBody>
          <a:bodyPr wrap="none">
            <a:spAutoFit/>
          </a:bodyPr>
          <a:lstStyle/>
          <a:p>
            <a:pPr>
              <a:lnSpc>
                <a:spcPct val="90000"/>
              </a:lnSpc>
              <a:buClr>
                <a:schemeClr val="accent1"/>
              </a:buClr>
              <a:buSzPct val="80000"/>
            </a:pPr>
            <a:r>
              <a:rPr lang="en-US" sz="800" dirty="0">
                <a:solidFill>
                  <a:srgbClr val="404040"/>
                </a:solidFill>
              </a:rPr>
              <a:t>Creating Customer Invoices</a:t>
            </a:r>
          </a:p>
        </p:txBody>
      </p:sp>
      <p:sp>
        <p:nvSpPr>
          <p:cNvPr id="111" name="Chevron 45"/>
          <p:cNvSpPr>
            <a:spLocks noChangeArrowheads="1"/>
          </p:cNvSpPr>
          <p:nvPr/>
        </p:nvSpPr>
        <p:spPr bwMode="auto">
          <a:xfrm>
            <a:off x="3534471" y="2653003"/>
            <a:ext cx="3323877"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Externally-Initiated Payments by Incoming Bank Transfer</a:t>
            </a:r>
          </a:p>
        </p:txBody>
      </p:sp>
      <p:sp>
        <p:nvSpPr>
          <p:cNvPr id="112" name="Freeform 69">
            <a:hlinkClick r:id="rId23" action="ppaction://hlinksldjump" tooltip="Process is relevant for accounting"/>
          </p:cNvPr>
          <p:cNvSpPr>
            <a:spLocks noChangeArrowheads="1"/>
          </p:cNvSpPr>
          <p:nvPr/>
        </p:nvSpPr>
        <p:spPr bwMode="auto">
          <a:xfrm>
            <a:off x="6579037" y="391455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113" name="Chevron 112"/>
          <p:cNvSpPr>
            <a:spLocks noChangeArrowheads="1"/>
          </p:cNvSpPr>
          <p:nvPr>
            <p:custDataLst>
              <p:tags r:id="rId1"/>
            </p:custDataLst>
          </p:nvPr>
        </p:nvSpPr>
        <p:spPr bwMode="auto">
          <a:xfrm>
            <a:off x="5932590" y="296040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sp>
        <p:nvSpPr>
          <p:cNvPr id="114" name="Chevron 113"/>
          <p:cNvSpPr>
            <a:spLocks noChangeArrowheads="1"/>
          </p:cNvSpPr>
          <p:nvPr>
            <p:custDataLst>
              <p:tags r:id="rId2"/>
            </p:custDataLst>
          </p:nvPr>
        </p:nvSpPr>
        <p:spPr bwMode="auto">
          <a:xfrm>
            <a:off x="5183618" y="296040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115" name="Chevron 114"/>
          <p:cNvSpPr>
            <a:spLocks noChangeArrowheads="1"/>
          </p:cNvSpPr>
          <p:nvPr>
            <p:custDataLst>
              <p:tags r:id="rId3"/>
            </p:custDataLst>
          </p:nvPr>
        </p:nvSpPr>
        <p:spPr bwMode="auto">
          <a:xfrm>
            <a:off x="4434646" y="296040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116" name="Chevron 115"/>
          <p:cNvSpPr>
            <a:spLocks noChangeArrowheads="1"/>
          </p:cNvSpPr>
          <p:nvPr>
            <p:custDataLst>
              <p:tags r:id="rId4"/>
            </p:custDataLst>
          </p:nvPr>
        </p:nvSpPr>
        <p:spPr bwMode="auto">
          <a:xfrm>
            <a:off x="3685674" y="296040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800" dirty="0">
                <a:solidFill>
                  <a:srgbClr val="404040"/>
                </a:solidFill>
              </a:rPr>
              <a:t>Enter a remittance advice</a:t>
            </a:r>
            <a:endParaRPr lang="en-US" sz="800" dirty="0">
              <a:solidFill>
                <a:srgbClr val="404040"/>
              </a:solidFill>
            </a:endParaRPr>
          </a:p>
        </p:txBody>
      </p:sp>
      <p:sp>
        <p:nvSpPr>
          <p:cNvPr id="118" name="Oval 117">
            <a:hlinkClick r:id="rId25" action="ppaction://hlinksldjump" tooltip="The accountant enters a payment advice received from the customer or supplier upon payment of an invoice or credit memo."/>
          </p:cNvPr>
          <p:cNvSpPr>
            <a:spLocks noChangeAspect="1"/>
          </p:cNvSpPr>
          <p:nvPr/>
        </p:nvSpPr>
        <p:spPr bwMode="gray">
          <a:xfrm>
            <a:off x="4278635" y="356008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9" name="Oval 118">
            <a:hlinkClick r:id="rId25"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5026781" y="356008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0" name="Oval 119">
            <a:hlinkClick r:id="rId25" action="ppaction://hlinksldjump" tooltip="The system receives information about the processed payments in a bank statement, lockbox, or bank advice, and allocates them to the appropriate process or matches them against the payments created in the system."/>
          </p:cNvPr>
          <p:cNvSpPr>
            <a:spLocks noChangeAspect="1"/>
          </p:cNvSpPr>
          <p:nvPr/>
        </p:nvSpPr>
        <p:spPr bwMode="gray">
          <a:xfrm>
            <a:off x="5774927" y="356008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1" name="Oval 120">
            <a:hlinkClick r:id="rId25" action="ppaction://hlinksldjump" tooltip="The system clears the payment if the items were selected previously. Otherwise, the system generates a task for the accountant to clear."/>
          </p:cNvPr>
          <p:cNvSpPr>
            <a:spLocks noChangeAspect="1"/>
          </p:cNvSpPr>
          <p:nvPr/>
        </p:nvSpPr>
        <p:spPr bwMode="gray">
          <a:xfrm>
            <a:off x="6523072" y="356008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4" name="Freeform 69"/>
          <p:cNvSpPr>
            <a:spLocks noChangeArrowheads="1"/>
          </p:cNvSpPr>
          <p:nvPr/>
        </p:nvSpPr>
        <p:spPr bwMode="auto">
          <a:xfrm>
            <a:off x="6579037" y="391455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5" name="TextBox 66"/>
          <p:cNvSpPr txBox="1">
            <a:spLocks noChangeArrowheads="1"/>
          </p:cNvSpPr>
          <p:nvPr/>
        </p:nvSpPr>
        <p:spPr bwMode="auto">
          <a:xfrm>
            <a:off x="1760926" y="4399866"/>
            <a:ext cx="4914194" cy="183127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a:t>
            </a:r>
          </a:p>
          <a:p>
            <a:pPr>
              <a:spcBef>
                <a:spcPts val="600"/>
              </a:spcBef>
            </a:pPr>
            <a:r>
              <a:rPr lang="en-US" sz="900" dirty="0"/>
              <a:t>Payments can be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It is also possible to upload credit card statements to pre-confirm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 </a:t>
            </a:r>
          </a:p>
        </p:txBody>
      </p:sp>
      <p:sp>
        <p:nvSpPr>
          <p:cNvPr id="128" name="Rectangle 77"/>
          <p:cNvSpPr>
            <a:spLocks noChangeArrowheads="1"/>
          </p:cNvSpPr>
          <p:nvPr/>
        </p:nvSpPr>
        <p:spPr bwMode="auto">
          <a:xfrm>
            <a:off x="3679797" y="3764829"/>
            <a:ext cx="1836737" cy="230187"/>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chemeClr val="bg1"/>
                </a:solidFill>
                <a:hlinkClick r:id="rId20" action="ppaction://hlinksldjump"/>
              </a:rPr>
              <a:t>Click here</a:t>
            </a:r>
            <a:r>
              <a:rPr lang="en-US" sz="900" dirty="0">
                <a:solidFill>
                  <a:schemeClr val="bg1"/>
                </a:solidFill>
              </a:rPr>
              <a:t> to hide process variants</a:t>
            </a:r>
          </a:p>
        </p:txBody>
      </p:sp>
      <p:sp>
        <p:nvSpPr>
          <p:cNvPr id="88" name="Chevron 55"/>
          <p:cNvSpPr>
            <a:spLocks noChangeArrowheads="1"/>
          </p:cNvSpPr>
          <p:nvPr/>
        </p:nvSpPr>
        <p:spPr bwMode="auto">
          <a:xfrm>
            <a:off x="3531893" y="4046441"/>
            <a:ext cx="3183232" cy="2173904"/>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252000">
              <a:spcBef>
                <a:spcPts val="300"/>
              </a:spcBef>
            </a:pPr>
            <a:endParaRPr lang="de-DE" sz="900" dirty="0"/>
          </a:p>
          <a:p>
            <a:pPr marL="252000">
              <a:spcBef>
                <a:spcPts val="300"/>
              </a:spcBef>
            </a:pPr>
            <a:r>
              <a:rPr lang="en-US" sz="900" dirty="0"/>
              <a:t>Processing Externally-Initiated Payments by Incoming Check</a:t>
            </a:r>
          </a:p>
          <a:p>
            <a:pPr marL="252000">
              <a:spcBef>
                <a:spcPts val="300"/>
              </a:spcBef>
            </a:pPr>
            <a:r>
              <a:rPr lang="en-US" sz="900" dirty="0"/>
              <a:t>Processing Externally-Initiated Payments by Incoming Check with Lockbox</a:t>
            </a:r>
          </a:p>
          <a:p>
            <a:pPr marL="252000">
              <a:spcBef>
                <a:spcPts val="300"/>
              </a:spcBef>
            </a:pPr>
            <a:r>
              <a:rPr lang="en-US" sz="900" dirty="0"/>
              <a:t>Processing Externally-Initiated Payments by Multiple Incoming Checks</a:t>
            </a:r>
          </a:p>
          <a:p>
            <a:pPr marL="252000">
              <a:spcBef>
                <a:spcPts val="300"/>
              </a:spcBef>
            </a:pPr>
            <a:r>
              <a:rPr lang="en-US" sz="900" dirty="0"/>
              <a:t>Processing Incoming Payments by Bill of Exchange</a:t>
            </a:r>
          </a:p>
          <a:p>
            <a:pPr marL="252000">
              <a:spcBef>
                <a:spcPts val="300"/>
              </a:spcBef>
            </a:pPr>
            <a:r>
              <a:rPr lang="en-US" sz="900" dirty="0"/>
              <a:t>Processing Incoming Payments with Petty Cash</a:t>
            </a:r>
          </a:p>
          <a:p>
            <a:pPr marL="252000">
              <a:spcBef>
                <a:spcPts val="300"/>
              </a:spcBef>
            </a:pPr>
            <a:r>
              <a:rPr lang="en-US" sz="900" dirty="0"/>
              <a:t>Processing Internally-Initiated Payments by Credit Card</a:t>
            </a:r>
          </a:p>
          <a:p>
            <a:pPr marL="252000">
              <a:spcBef>
                <a:spcPts val="300"/>
              </a:spcBef>
            </a:pPr>
            <a:r>
              <a:rPr lang="en-US" sz="900" dirty="0"/>
              <a:t>Processing Internally-Initiated Payments by Direct Debit</a:t>
            </a:r>
          </a:p>
          <a:p>
            <a:pPr marL="252000">
              <a:spcBef>
                <a:spcPts val="300"/>
              </a:spcBef>
            </a:pPr>
            <a:r>
              <a:rPr lang="en-US" sz="900" dirty="0"/>
              <a:t>Processing Receivables and Payments with Accounts Maintenance</a:t>
            </a:r>
          </a:p>
        </p:txBody>
      </p:sp>
      <p:sp>
        <p:nvSpPr>
          <p:cNvPr id="89" name="Oval 88">
            <a:hlinkClick r:id="rId25" action="ppaction://hlinksldjump" tooltip="The Processing Receivables and Payments with Accounts Maintenance - Standard Variant process variant enables you to monitor customer accounts on a regular basis. You can clear any remaining open items and write off small differences manually."/>
          </p:cNvPr>
          <p:cNvSpPr>
            <a:spLocks noChangeAspect="1"/>
          </p:cNvSpPr>
          <p:nvPr/>
        </p:nvSpPr>
        <p:spPr bwMode="gray">
          <a:xfrm>
            <a:off x="3628773" y="58916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0" name="Oval 89">
            <a:hlinkClick r:id="rId25" action="ppaction://hlinksldjump" tooltip="The Processing Internally-Initiated Payments by Direct Debit process variant enables customer invoices, for which payment is initiated internally, to be paid by direct debit."/>
          </p:cNvPr>
          <p:cNvSpPr>
            <a:spLocks noChangeAspect="1"/>
          </p:cNvSpPr>
          <p:nvPr/>
        </p:nvSpPr>
        <p:spPr bwMode="gray">
          <a:xfrm>
            <a:off x="3628773" y="571210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1" name="Oval 90">
            <a:hlinkClick r:id="rId25" action="ppaction://hlinksldjump" tooltip="The Processing Internally-Initiated  Payments by Credit Card process variant enables customer invoices, for which payment is initiated internally, to be paid by credit card."/>
          </p:cNvPr>
          <p:cNvSpPr>
            <a:spLocks noChangeAspect="1"/>
          </p:cNvSpPr>
          <p:nvPr/>
        </p:nvSpPr>
        <p:spPr bwMode="gray">
          <a:xfrm>
            <a:off x="3628773" y="55554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4" name="Oval 93">
            <a:hlinkClick r:id="rId25" action="ppaction://hlinksldjump" tooltip="The Processing Incoming Payments with Petty Cash process variant enables customer invoices to be paid in cash."/>
          </p:cNvPr>
          <p:cNvSpPr>
            <a:spLocks noChangeAspect="1"/>
          </p:cNvSpPr>
          <p:nvPr/>
        </p:nvSpPr>
        <p:spPr bwMode="gray">
          <a:xfrm>
            <a:off x="3628773" y="536945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5" name="Oval 94">
            <a:hlinkClick r:id="rId25" action="ppaction://hlinksldjump" tooltip="The Processing Incoming Payments by Bill of Exchange process variant allows you to process different types of bills of exchange."/>
          </p:cNvPr>
          <p:cNvSpPr>
            <a:spLocks noChangeAspect="1"/>
          </p:cNvSpPr>
          <p:nvPr/>
        </p:nvSpPr>
        <p:spPr bwMode="gray">
          <a:xfrm>
            <a:off x="3628773" y="520105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2" name="Oval 121">
            <a:hlinkClick r:id="rId25" action="ppaction://hlinksldjump" tooltip="The Processing Externally-Initiated Payments by Multiple Incoming Checks process variant enables customer invoices, initiated externally, to be paid by check in a transaction that allows multiple checks to be entered on one screen."/>
          </p:cNvPr>
          <p:cNvSpPr>
            <a:spLocks noChangeAspect="1"/>
          </p:cNvSpPr>
          <p:nvPr/>
        </p:nvSpPr>
        <p:spPr bwMode="gray">
          <a:xfrm>
            <a:off x="3628773" y="489293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6" name="Oval 125">
            <a:hlinkClick r:id="rId25" action="ppaction://hlinksldjump" tooltip="The Processing Externally-Initiated  Payments by Incoming Check with Lockbox process variant enables customer invoices, for which payment is initiated externally, to be paid using lockbox processing."/>
          </p:cNvPr>
          <p:cNvSpPr>
            <a:spLocks noChangeAspect="1"/>
          </p:cNvSpPr>
          <p:nvPr/>
        </p:nvSpPr>
        <p:spPr bwMode="gray">
          <a:xfrm>
            <a:off x="3628773" y="457088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7" name="Oval 126">
            <a:hlinkClick r:id="rId25" action="ppaction://hlinksldjump" tooltip="The Processing Externally-Initiated  Payments by Incoming Check process variant enables customer invoices, for which payment is initiated externally, to be paid by incoming check. Clearing is performed in the same step."/>
          </p:cNvPr>
          <p:cNvSpPr>
            <a:spLocks noChangeAspect="1"/>
          </p:cNvSpPr>
          <p:nvPr/>
        </p:nvSpPr>
        <p:spPr bwMode="gray">
          <a:xfrm>
            <a:off x="3628773" y="427964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Receivables</a:t>
            </a:r>
          </a:p>
          <a:p>
            <a:pPr>
              <a:buClr>
                <a:schemeClr val="accent1"/>
              </a:buClr>
              <a:buSzPct val="80000"/>
              <a:buFont typeface="Wingdings" pitchFamily="2" charset="2"/>
              <a:buNone/>
            </a:pPr>
            <a:r>
              <a:rPr lang="de-DE" sz="800" dirty="0">
                <a:solidFill>
                  <a:srgbClr val="404040"/>
                </a:solidFill>
              </a:rPr>
              <a:t>Accountant</a:t>
            </a:r>
            <a:endParaRPr lang="en-US" sz="800" dirty="0">
              <a:solidFill>
                <a:srgbClr val="404040"/>
              </a:solidFill>
            </a:endParaRPr>
          </a:p>
        </p:txBody>
      </p:sp>
      <p:sp>
        <p:nvSpPr>
          <p:cNvPr id="81" name="Chevron 102"/>
          <p:cNvSpPr>
            <a:spLocks noChangeArrowheads="1"/>
          </p:cNvSpPr>
          <p:nvPr/>
        </p:nvSpPr>
        <p:spPr bwMode="auto">
          <a:xfrm>
            <a:off x="7613870" y="5326708"/>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900" dirty="0">
                <a:solidFill>
                  <a:srgbClr val="404040"/>
                </a:solidFill>
              </a:rPr>
              <a:t>Receivables</a:t>
            </a:r>
          </a:p>
          <a:p>
            <a:pPr>
              <a:buClr>
                <a:schemeClr val="accent1"/>
              </a:buClr>
              <a:buSzPct val="80000"/>
              <a:buFont typeface="Wingdings" pitchFamily="2" charset="2"/>
              <a:buNone/>
            </a:pPr>
            <a:r>
              <a:rPr lang="en-US" sz="900" dirty="0">
                <a:solidFill>
                  <a:srgbClr val="404040"/>
                </a:solidFill>
              </a:rPr>
              <a:t>Payment Management</a:t>
            </a:r>
          </a:p>
          <a:p>
            <a:pPr>
              <a:buClr>
                <a:schemeClr val="accent1"/>
              </a:buClr>
              <a:buSzPct val="80000"/>
              <a:buFont typeface="Wingdings" pitchFamily="2" charset="2"/>
              <a:buNone/>
            </a:pPr>
            <a:r>
              <a:rPr lang="en-US" sz="900" dirty="0">
                <a:solidFill>
                  <a:srgbClr val="404040"/>
                </a:solidFill>
              </a:rPr>
              <a:t>Liquidity Management</a:t>
            </a:r>
            <a:endParaRPr lang="en-US" sz="900" b="1"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172" name="Freeform 69"/>
          <p:cNvSpPr>
            <a:spLocks noChangeArrowheads="1"/>
          </p:cNvSpPr>
          <p:nvPr/>
        </p:nvSpPr>
        <p:spPr bwMode="auto">
          <a:xfrm>
            <a:off x="5880816" y="181447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73" name="Freeform 172"/>
          <p:cNvSpPr>
            <a:spLocks noChangeArrowheads="1"/>
          </p:cNvSpPr>
          <p:nvPr/>
        </p:nvSpPr>
        <p:spPr bwMode="auto">
          <a:xfrm>
            <a:off x="8277653" y="181447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74" name="Freeform 69"/>
          <p:cNvSpPr>
            <a:spLocks noChangeArrowheads="1"/>
          </p:cNvSpPr>
          <p:nvPr/>
        </p:nvSpPr>
        <p:spPr bwMode="auto">
          <a:xfrm>
            <a:off x="7487582" y="273660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77" name="Freeform 176"/>
          <p:cNvSpPr>
            <a:spLocks noChangeArrowheads="1"/>
          </p:cNvSpPr>
          <p:nvPr/>
        </p:nvSpPr>
        <p:spPr bwMode="auto">
          <a:xfrm>
            <a:off x="7473727" y="180616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0"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1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30" name="Picture 129" descr="Calculator_2_60px.png"/>
          <p:cNvPicPr>
            <a:picLocks noChangeAspect="1"/>
          </p:cNvPicPr>
          <p:nvPr/>
        </p:nvPicPr>
        <p:blipFill>
          <a:blip r:embed="rId26" cstate="print"/>
          <a:stretch>
            <a:fillRect/>
          </a:stretch>
        </p:blipFill>
        <p:spPr>
          <a:xfrm>
            <a:off x="366739" y="5245467"/>
            <a:ext cx="180000" cy="180000"/>
          </a:xfrm>
          <a:prstGeom prst="rect">
            <a:avLst/>
          </a:prstGeom>
        </p:spPr>
      </p:pic>
      <p:pic>
        <p:nvPicPr>
          <p:cNvPr id="131" name="Picture 130" descr="Monitor_60px.png"/>
          <p:cNvPicPr>
            <a:picLocks noChangeAspect="1"/>
          </p:cNvPicPr>
          <p:nvPr/>
        </p:nvPicPr>
        <p:blipFill>
          <a:blip r:embed="rId27" cstate="print"/>
          <a:stretch>
            <a:fillRect/>
          </a:stretch>
        </p:blipFill>
        <p:spPr>
          <a:xfrm>
            <a:off x="366739" y="5604137"/>
            <a:ext cx="180000" cy="180000"/>
          </a:xfrm>
          <a:prstGeom prst="rect">
            <a:avLst/>
          </a:prstGeom>
        </p:spPr>
      </p:pic>
      <p:sp>
        <p:nvSpPr>
          <p:cNvPr id="132" name="Rectangle 57">
            <a:hlinkClick r:id="rId2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3"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4" name="Rectangle 57">
            <a:hlinkClick r:id="rId2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37" name="Rectangle 57">
            <a:hlinkClick r:id="rId3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92" name="Picture 91"/>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96" name="Group 95"/>
          <p:cNvGrpSpPr/>
          <p:nvPr/>
        </p:nvGrpSpPr>
        <p:grpSpPr>
          <a:xfrm>
            <a:off x="6870700" y="4521200"/>
            <a:ext cx="407988" cy="407988"/>
            <a:chOff x="6870700" y="4521200"/>
            <a:chExt cx="407988" cy="407988"/>
          </a:xfrm>
        </p:grpSpPr>
        <p:pic>
          <p:nvPicPr>
            <p:cNvPr id="98" name="Picture 102" descr="47"/>
            <p:cNvPicPr>
              <a:picLocks noChangeAspect="1" noChangeArrowheads="1"/>
            </p:cNvPicPr>
            <p:nvPr/>
          </p:nvPicPr>
          <p:blipFill>
            <a:blip r:embed="rId31" cstate="print"/>
            <a:srcRect/>
            <a:stretch>
              <a:fillRect/>
            </a:stretch>
          </p:blipFill>
          <p:spPr bwMode="auto">
            <a:xfrm>
              <a:off x="6886575" y="4537075"/>
              <a:ext cx="384175" cy="384175"/>
            </a:xfrm>
            <a:prstGeom prst="rect">
              <a:avLst/>
            </a:prstGeom>
            <a:noFill/>
            <a:ln w="9525">
              <a:noFill/>
              <a:miter lim="800000"/>
              <a:headEnd/>
              <a:tailEnd/>
            </a:ln>
          </p:spPr>
        </p:pic>
        <p:sp>
          <p:nvSpPr>
            <p:cNvPr id="100" name="AutoShape 103"/>
            <p:cNvSpPr>
              <a:spLocks noChangeArrowheads="1"/>
            </p:cNvSpPr>
            <p:nvPr/>
          </p:nvSpPr>
          <p:spPr bwMode="auto">
            <a:xfrm>
              <a:off x="6870700" y="4521200"/>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141" name="Picture 2"/>
          <p:cNvPicPr>
            <a:picLocks noChangeAspect="1" noChangeArrowheads="1"/>
          </p:cNvPicPr>
          <p:nvPr/>
        </p:nvPicPr>
        <p:blipFill>
          <a:blip r:embed="rId32">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142" name="TextBox 59">
            <a:hlinkClick r:id="rId23" action="ppaction://hlinksldjump"/>
          </p:cNvPr>
          <p:cNvSpPr txBox="1">
            <a:spLocks noChangeArrowheads="1"/>
          </p:cNvSpPr>
          <p:nvPr/>
        </p:nvSpPr>
        <p:spPr bwMode="auto">
          <a:xfrm>
            <a:off x="6506952" y="2605087"/>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 name="Picture 81"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71" name="TextBox 7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de-DE"/>
              <a:t>Service and Repair</a:t>
            </a:r>
            <a:br>
              <a:rPr lang="en-US" dirty="0"/>
            </a:br>
            <a:r>
              <a:rPr lang="en-US" sz="2000" b="0" dirty="0"/>
              <a:t>Process Details: Executing Services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66291"/>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Service</a:t>
            </a:r>
          </a:p>
          <a:p>
            <a:pPr>
              <a:buClr>
                <a:schemeClr val="accent1"/>
              </a:buClr>
              <a:buSzPct val="80000"/>
              <a:buFont typeface="Wingdings" pitchFamily="2" charset="2"/>
              <a:buNone/>
            </a:pPr>
            <a:r>
              <a:rPr lang="de-DE" sz="800" dirty="0">
                <a:solidFill>
                  <a:srgbClr val="404040"/>
                </a:solidFill>
              </a:rPr>
              <a:t>Performer</a:t>
            </a:r>
            <a:endParaRPr lang="en-US" sz="800"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59" name="Chevron 123">
            <a:hlinkClick r:id="rId6" action="ppaction://hlinksldjump"/>
          </p:cNvPr>
          <p:cNvSpPr>
            <a:spLocks noChangeArrowheads="1"/>
          </p:cNvSpPr>
          <p:nvPr/>
        </p:nvSpPr>
        <p:spPr bwMode="auto">
          <a:xfrm>
            <a:off x="804699" y="135556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62" name="Chevron 123">
            <a:hlinkClick r:id="rId7" action="ppaction://hlinksldjump"/>
          </p:cNvPr>
          <p:cNvSpPr>
            <a:spLocks noChangeArrowheads="1"/>
          </p:cNvSpPr>
          <p:nvPr/>
        </p:nvSpPr>
        <p:spPr bwMode="auto">
          <a:xfrm>
            <a:off x="6493975" y="1355565"/>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3" name="Chevron 123">
            <a:hlinkClick r:id="rId8" action="ppaction://hlinksldjump"/>
          </p:cNvPr>
          <p:cNvSpPr>
            <a:spLocks noChangeArrowheads="1"/>
          </p:cNvSpPr>
          <p:nvPr/>
        </p:nvSpPr>
        <p:spPr bwMode="auto">
          <a:xfrm>
            <a:off x="1627799" y="135556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Planning Service Orders</a:t>
            </a:r>
          </a:p>
        </p:txBody>
      </p:sp>
      <p:sp>
        <p:nvSpPr>
          <p:cNvPr id="64" name="Chevron 123">
            <a:hlinkClick r:id="rId9" action="ppaction://hlinksldjump"/>
          </p:cNvPr>
          <p:cNvSpPr>
            <a:spLocks noChangeArrowheads="1"/>
          </p:cNvSpPr>
          <p:nvPr/>
        </p:nvSpPr>
        <p:spPr bwMode="auto">
          <a:xfrm>
            <a:off x="2381027" y="320797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65" name="Chevron 123">
            <a:hlinkClick r:id="rId10" action="ppaction://hlinksldjump"/>
          </p:cNvPr>
          <p:cNvSpPr>
            <a:spLocks noChangeArrowheads="1"/>
          </p:cNvSpPr>
          <p:nvPr/>
        </p:nvSpPr>
        <p:spPr bwMode="auto">
          <a:xfrm>
            <a:off x="5662842" y="1355565"/>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66" name="Chevron 123">
            <a:hlinkClick r:id="rId7" action="ppaction://hlinksldjump"/>
          </p:cNvPr>
          <p:cNvSpPr>
            <a:spLocks noChangeArrowheads="1"/>
          </p:cNvSpPr>
          <p:nvPr/>
        </p:nvSpPr>
        <p:spPr bwMode="auto">
          <a:xfrm>
            <a:off x="7260595" y="1355564"/>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8" name="Chevron 123">
            <a:hlinkClick r:id="rId11" action="ppaction://hlinksldjump"/>
          </p:cNvPr>
          <p:cNvSpPr>
            <a:spLocks noChangeArrowheads="1"/>
          </p:cNvSpPr>
          <p:nvPr/>
        </p:nvSpPr>
        <p:spPr bwMode="auto">
          <a:xfrm>
            <a:off x="2450759" y="135556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9" name="Freeform 70"/>
          <p:cNvSpPr>
            <a:spLocks noChangeArrowheads="1"/>
          </p:cNvSpPr>
          <p:nvPr/>
        </p:nvSpPr>
        <p:spPr bwMode="auto">
          <a:xfrm flipV="1">
            <a:off x="1462963" y="1358691"/>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grpSp>
        <p:nvGrpSpPr>
          <p:cNvPr id="70" name="Group 69"/>
          <p:cNvGrpSpPr/>
          <p:nvPr/>
        </p:nvGrpSpPr>
        <p:grpSpPr>
          <a:xfrm>
            <a:off x="7842050" y="3679740"/>
            <a:ext cx="1174410" cy="309466"/>
            <a:chOff x="7269479" y="1173773"/>
            <a:chExt cx="1174410" cy="309466"/>
          </a:xfrm>
        </p:grpSpPr>
        <p:pic>
          <p:nvPicPr>
            <p:cNvPr id="73" name="Picture 2" descr="\\dwdfkps\KPS\100_Public\Graphics\Pictogram-Library\2011-Visual-Style\60X60-PNGs\SelfService_60px.png"/>
            <p:cNvPicPr>
              <a:picLocks noChangeAspect="1" noChangeArrowheads="1"/>
            </p:cNvPicPr>
            <p:nvPr/>
          </p:nvPicPr>
          <p:blipFill>
            <a:blip r:embed="rId12" cstate="print"/>
            <a:srcRect/>
            <a:stretch>
              <a:fillRect/>
            </a:stretch>
          </p:blipFill>
          <p:spPr bwMode="auto">
            <a:xfrm>
              <a:off x="7269479" y="1173773"/>
              <a:ext cx="282233" cy="282233"/>
            </a:xfrm>
            <a:prstGeom prst="rect">
              <a:avLst/>
            </a:prstGeom>
            <a:noFill/>
          </p:spPr>
        </p:pic>
        <p:sp>
          <p:nvSpPr>
            <p:cNvPr id="7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7" name="Chevron 123">
            <a:hlinkClick r:id="rId11" action="ppaction://hlinksldjump"/>
          </p:cNvPr>
          <p:cNvSpPr>
            <a:spLocks noChangeArrowheads="1"/>
          </p:cNvSpPr>
          <p:nvPr/>
        </p:nvSpPr>
        <p:spPr bwMode="auto">
          <a:xfrm>
            <a:off x="3185050" y="135556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79" name="Freeform 69"/>
          <p:cNvSpPr>
            <a:spLocks noChangeArrowheads="1"/>
          </p:cNvSpPr>
          <p:nvPr/>
        </p:nvSpPr>
        <p:spPr bwMode="auto">
          <a:xfrm>
            <a:off x="6321704" y="209614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5" name="Chevron 123">
            <a:hlinkClick r:id="rId13" action="ppaction://hlinksldjump"/>
          </p:cNvPr>
          <p:cNvSpPr>
            <a:spLocks noChangeArrowheads="1"/>
          </p:cNvSpPr>
          <p:nvPr/>
        </p:nvSpPr>
        <p:spPr bwMode="auto">
          <a:xfrm>
            <a:off x="8067990" y="1355565"/>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6" name="Freeform 85"/>
          <p:cNvSpPr>
            <a:spLocks noChangeArrowheads="1"/>
          </p:cNvSpPr>
          <p:nvPr/>
        </p:nvSpPr>
        <p:spPr bwMode="auto">
          <a:xfrm>
            <a:off x="8726493" y="210445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7" name="Chevron 123">
            <a:hlinkClick r:id="rId14" action="ppaction://hlinksldjump"/>
          </p:cNvPr>
          <p:cNvSpPr>
            <a:spLocks noChangeArrowheads="1"/>
          </p:cNvSpPr>
          <p:nvPr/>
        </p:nvSpPr>
        <p:spPr bwMode="auto">
          <a:xfrm>
            <a:off x="2365323" y="2294504"/>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92" name="Chevron 123">
            <a:hlinkClick r:id="rId15" action="ppaction://hlinksldjump" tooltip="Click here for process details"/>
          </p:cNvPr>
          <p:cNvSpPr>
            <a:spLocks noChangeArrowheads="1"/>
          </p:cNvSpPr>
          <p:nvPr/>
        </p:nvSpPr>
        <p:spPr bwMode="auto">
          <a:xfrm>
            <a:off x="4450327" y="1303224"/>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93" name="Freeform 69">
            <a:hlinkClick r:id="rId16" action="ppaction://hlinksldjump" tooltip="Process is relevant for accounting"/>
          </p:cNvPr>
          <p:cNvSpPr>
            <a:spLocks noChangeArrowheads="1"/>
          </p:cNvSpPr>
          <p:nvPr/>
        </p:nvSpPr>
        <p:spPr bwMode="auto">
          <a:xfrm>
            <a:off x="5131341" y="205285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94" name="Chevron 123">
            <a:hlinkClick r:id="rId17" action="ppaction://hlinksldjump"/>
          </p:cNvPr>
          <p:cNvSpPr>
            <a:spLocks noChangeArrowheads="1"/>
          </p:cNvSpPr>
          <p:nvPr/>
        </p:nvSpPr>
        <p:spPr bwMode="auto">
          <a:xfrm>
            <a:off x="3205047" y="320797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95" name="Freeform 69"/>
          <p:cNvSpPr>
            <a:spLocks noChangeArrowheads="1"/>
          </p:cNvSpPr>
          <p:nvPr/>
        </p:nvSpPr>
        <p:spPr bwMode="auto">
          <a:xfrm>
            <a:off x="3864273" y="395760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6" name="Chevron 123">
            <a:hlinkClick r:id="rId18" action="ppaction://hlinksldjump"/>
          </p:cNvPr>
          <p:cNvSpPr>
            <a:spLocks noChangeArrowheads="1"/>
          </p:cNvSpPr>
          <p:nvPr/>
        </p:nvSpPr>
        <p:spPr bwMode="auto">
          <a:xfrm>
            <a:off x="7272396" y="2285258"/>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a:t>
            </a:r>
          </a:p>
        </p:txBody>
      </p:sp>
      <p:sp>
        <p:nvSpPr>
          <p:cNvPr id="97" name="Freeform 69"/>
          <p:cNvSpPr>
            <a:spLocks noChangeArrowheads="1"/>
          </p:cNvSpPr>
          <p:nvPr/>
        </p:nvSpPr>
        <p:spPr bwMode="auto">
          <a:xfrm>
            <a:off x="7937145" y="303489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8" name="Chevron 123">
            <a:hlinkClick r:id="rId19" action="ppaction://hlinksldjump"/>
          </p:cNvPr>
          <p:cNvSpPr>
            <a:spLocks noChangeArrowheads="1"/>
          </p:cNvSpPr>
          <p:nvPr/>
        </p:nvSpPr>
        <p:spPr bwMode="auto">
          <a:xfrm>
            <a:off x="6439526" y="2285258"/>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a:t>
            </a:r>
          </a:p>
        </p:txBody>
      </p:sp>
      <p:sp>
        <p:nvSpPr>
          <p:cNvPr id="99" name="Freeform 69"/>
          <p:cNvSpPr>
            <a:spLocks noChangeArrowheads="1"/>
          </p:cNvSpPr>
          <p:nvPr/>
        </p:nvSpPr>
        <p:spPr bwMode="auto">
          <a:xfrm>
            <a:off x="7104637" y="303489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0" name="Chevron 123">
            <a:hlinkClick r:id="rId20" action="ppaction://hlinksldjump"/>
          </p:cNvPr>
          <p:cNvSpPr>
            <a:spLocks noChangeArrowheads="1"/>
          </p:cNvSpPr>
          <p:nvPr/>
        </p:nvSpPr>
        <p:spPr bwMode="auto">
          <a:xfrm>
            <a:off x="6455322" y="320797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Goods Movement</a:t>
            </a:r>
          </a:p>
        </p:txBody>
      </p:sp>
      <p:sp>
        <p:nvSpPr>
          <p:cNvPr id="101" name="Freeform 69"/>
          <p:cNvSpPr>
            <a:spLocks noChangeArrowheads="1"/>
          </p:cNvSpPr>
          <p:nvPr/>
        </p:nvSpPr>
        <p:spPr bwMode="auto">
          <a:xfrm>
            <a:off x="7122499" y="395760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02" name="Picture 101"/>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637523" y="1728378"/>
            <a:ext cx="180000" cy="134181"/>
          </a:xfrm>
          <a:prstGeom prst="rect">
            <a:avLst/>
          </a:prstGeom>
        </p:spPr>
      </p:pic>
      <p:pic>
        <p:nvPicPr>
          <p:cNvPr id="103" name="Picture 102"/>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2192005" y="2663999"/>
            <a:ext cx="180000" cy="134181"/>
          </a:xfrm>
          <a:prstGeom prst="rect">
            <a:avLst/>
          </a:prstGeom>
        </p:spPr>
      </p:pic>
      <p:pic>
        <p:nvPicPr>
          <p:cNvPr id="104" name="Picture 103"/>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6306804" y="2655688"/>
            <a:ext cx="180000" cy="134181"/>
          </a:xfrm>
          <a:prstGeom prst="rect">
            <a:avLst/>
          </a:prstGeom>
        </p:spPr>
      </p:pic>
      <p:sp>
        <p:nvSpPr>
          <p:cNvPr id="105" name="Rectangle 104"/>
          <p:cNvSpPr/>
          <p:nvPr/>
        </p:nvSpPr>
        <p:spPr>
          <a:xfrm>
            <a:off x="0" y="1578590"/>
            <a:ext cx="705642" cy="400110"/>
          </a:xfrm>
          <a:prstGeom prst="rect">
            <a:avLst/>
          </a:prstGeom>
        </p:spPr>
        <p:txBody>
          <a:bodyPr wrap="none">
            <a:spAutoFit/>
          </a:bodyPr>
          <a:lstStyle/>
          <a:p>
            <a:pPr>
              <a:spcBef>
                <a:spcPct val="50000"/>
              </a:spcBef>
              <a:defRPr/>
            </a:pPr>
            <a:r>
              <a:rPr lang="de-DE" sz="800" dirty="0"/>
              <a:t>Request-</a:t>
            </a:r>
          </a:p>
          <a:p>
            <a:pPr>
              <a:spcBef>
                <a:spcPct val="50000"/>
              </a:spcBef>
              <a:defRPr/>
            </a:pPr>
            <a:r>
              <a:rPr lang="de-DE" sz="800" dirty="0"/>
              <a:t>to-Resolve</a:t>
            </a:r>
            <a:r>
              <a:rPr lang="en-US" sz="800" dirty="0"/>
              <a:t> </a:t>
            </a:r>
          </a:p>
        </p:txBody>
      </p:sp>
      <p:sp>
        <p:nvSpPr>
          <p:cNvPr id="106" name="Rectangle 105"/>
          <p:cNvSpPr/>
          <p:nvPr/>
        </p:nvSpPr>
        <p:spPr>
          <a:xfrm>
            <a:off x="1379915" y="2519844"/>
            <a:ext cx="853119" cy="400110"/>
          </a:xfrm>
          <a:prstGeom prst="rect">
            <a:avLst/>
          </a:prstGeom>
        </p:spPr>
        <p:txBody>
          <a:bodyPr wrap="none">
            <a:spAutoFit/>
          </a:bodyPr>
          <a:lstStyle/>
          <a:p>
            <a:pPr>
              <a:spcBef>
                <a:spcPct val="50000"/>
              </a:spcBef>
              <a:defRPr/>
            </a:pPr>
            <a:r>
              <a:rPr lang="de-DE" sz="800" dirty="0"/>
              <a:t>Procure-to-</a:t>
            </a:r>
          </a:p>
          <a:p>
            <a:pPr>
              <a:spcBef>
                <a:spcPct val="50000"/>
              </a:spcBef>
              <a:defRPr/>
            </a:pPr>
            <a:r>
              <a:rPr lang="de-DE" sz="800" dirty="0"/>
              <a:t>Pay (Services)</a:t>
            </a:r>
            <a:endParaRPr lang="en-US" sz="800" dirty="0"/>
          </a:p>
        </p:txBody>
      </p:sp>
      <p:sp>
        <p:nvSpPr>
          <p:cNvPr id="107" name="Rectangle 106"/>
          <p:cNvSpPr/>
          <p:nvPr/>
        </p:nvSpPr>
        <p:spPr>
          <a:xfrm>
            <a:off x="5629302" y="2428406"/>
            <a:ext cx="715260" cy="584775"/>
          </a:xfrm>
          <a:prstGeom prst="rect">
            <a:avLst/>
          </a:prstGeom>
        </p:spPr>
        <p:txBody>
          <a:bodyPr wrap="none">
            <a:spAutoFit/>
          </a:bodyPr>
          <a:lstStyle/>
          <a:p>
            <a:pPr>
              <a:spcBef>
                <a:spcPct val="50000"/>
              </a:spcBef>
              <a:defRPr/>
            </a:pPr>
            <a:r>
              <a:rPr lang="de-DE" sz="800" dirty="0"/>
              <a:t>Expense </a:t>
            </a:r>
          </a:p>
          <a:p>
            <a:pPr>
              <a:spcBef>
                <a:spcPct val="50000"/>
              </a:spcBef>
              <a:defRPr/>
            </a:pPr>
            <a:r>
              <a:rPr lang="de-DE" sz="800" dirty="0"/>
              <a:t>Reimburse-</a:t>
            </a:r>
          </a:p>
          <a:p>
            <a:pPr>
              <a:spcBef>
                <a:spcPct val="50000"/>
              </a:spcBef>
              <a:defRPr/>
            </a:pPr>
            <a:r>
              <a:rPr lang="de-DE" sz="800" dirty="0"/>
              <a:t>ment</a:t>
            </a:r>
            <a:r>
              <a:rPr lang="en-US" sz="800" dirty="0"/>
              <a:t> </a:t>
            </a:r>
          </a:p>
        </p:txBody>
      </p:sp>
      <p:sp>
        <p:nvSpPr>
          <p:cNvPr id="108" name="Rectangle 107"/>
          <p:cNvSpPr/>
          <p:nvPr/>
        </p:nvSpPr>
        <p:spPr>
          <a:xfrm>
            <a:off x="2764822" y="1638503"/>
            <a:ext cx="1039067" cy="313932"/>
          </a:xfrm>
          <a:prstGeom prst="rect">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Dispatching and </a:t>
            </a:r>
          </a:p>
          <a:p>
            <a:pPr>
              <a:lnSpc>
                <a:spcPct val="90000"/>
              </a:lnSpc>
              <a:buClr>
                <a:schemeClr val="accent1"/>
              </a:buClr>
              <a:buSzPct val="80000"/>
            </a:pPr>
            <a:r>
              <a:rPr lang="en-US" sz="800" dirty="0">
                <a:solidFill>
                  <a:srgbClr val="404040"/>
                </a:solidFill>
              </a:rPr>
              <a:t>Scheduling Orders</a:t>
            </a:r>
          </a:p>
        </p:txBody>
      </p:sp>
      <p:sp>
        <p:nvSpPr>
          <p:cNvPr id="109" name="Rectangle 108"/>
          <p:cNvSpPr/>
          <p:nvPr/>
        </p:nvSpPr>
        <p:spPr>
          <a:xfrm>
            <a:off x="6605736" y="1693903"/>
            <a:ext cx="1455848" cy="203133"/>
          </a:xfrm>
          <a:prstGeom prst="rect">
            <a:avLst/>
          </a:prstGeom>
        </p:spPr>
        <p:txBody>
          <a:bodyPr wrap="none">
            <a:spAutoFit/>
          </a:bodyPr>
          <a:lstStyle/>
          <a:p>
            <a:pPr>
              <a:lnSpc>
                <a:spcPct val="90000"/>
              </a:lnSpc>
              <a:buClr>
                <a:schemeClr val="accent1"/>
              </a:buClr>
              <a:buSzPct val="80000"/>
            </a:pPr>
            <a:r>
              <a:rPr lang="en-US" sz="800" dirty="0">
                <a:solidFill>
                  <a:srgbClr val="404040"/>
                </a:solidFill>
              </a:rPr>
              <a:t>Creating Customer Invoices</a:t>
            </a:r>
          </a:p>
        </p:txBody>
      </p:sp>
      <p:sp>
        <p:nvSpPr>
          <p:cNvPr id="110" name="Freeform 109"/>
          <p:cNvSpPr>
            <a:spLocks noChangeArrowheads="1"/>
          </p:cNvSpPr>
          <p:nvPr/>
        </p:nvSpPr>
        <p:spPr bwMode="auto">
          <a:xfrm>
            <a:off x="7922928" y="209614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15" name="Picture 134"/>
          <p:cNvPicPr>
            <a:picLocks noChangeAspect="1"/>
          </p:cNvPicPr>
          <p:nvPr/>
        </p:nvPicPr>
        <p:blipFill>
          <a:blip r:embed="rId22">
            <a:extLst>
              <a:ext uri="{28A0092B-C50C-407E-A947-70E740481C1C}">
                <a14:useLocalDpi xmlns:a14="http://schemas.microsoft.com/office/drawing/2010/main" val="0"/>
              </a:ext>
            </a:extLst>
          </a:blip>
          <a:stretch>
            <a:fillRect/>
          </a:stretch>
        </p:blipFill>
        <p:spPr bwMode="auto">
          <a:xfrm>
            <a:off x="6865938" y="4524375"/>
            <a:ext cx="411162" cy="411162"/>
          </a:xfrm>
          <a:prstGeom prst="rect">
            <a:avLst/>
          </a:prstGeom>
          <a:noFill/>
          <a:ln w="9525">
            <a:noFill/>
            <a:miter lim="800000"/>
            <a:headEnd/>
            <a:tailEnd/>
          </a:ln>
        </p:spPr>
      </p:pic>
      <p:sp>
        <p:nvSpPr>
          <p:cNvPr id="78" name="Chevron 83"/>
          <p:cNvSpPr>
            <a:spLocks noChangeArrowheads="1"/>
          </p:cNvSpPr>
          <p:nvPr/>
        </p:nvSpPr>
        <p:spPr bwMode="auto">
          <a:xfrm>
            <a:off x="3928017" y="1085990"/>
            <a:ext cx="1804560" cy="142792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Executing Services</a:t>
            </a:r>
          </a:p>
        </p:txBody>
      </p:sp>
      <p:sp>
        <p:nvSpPr>
          <p:cNvPr id="111" name="Chevron 110"/>
          <p:cNvSpPr>
            <a:spLocks noChangeArrowheads="1"/>
          </p:cNvSpPr>
          <p:nvPr>
            <p:custDataLst>
              <p:tags r:id="rId1"/>
            </p:custDataLst>
          </p:nvPr>
        </p:nvSpPr>
        <p:spPr bwMode="auto">
          <a:xfrm>
            <a:off x="4842628" y="140819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Execute a service</a:t>
            </a:r>
          </a:p>
        </p:txBody>
      </p:sp>
      <p:sp>
        <p:nvSpPr>
          <p:cNvPr id="112" name="Chevron 111"/>
          <p:cNvSpPr>
            <a:spLocks noChangeArrowheads="1"/>
          </p:cNvSpPr>
          <p:nvPr>
            <p:custDataLst>
              <p:tags r:id="rId2"/>
            </p:custDataLst>
          </p:nvPr>
        </p:nvSpPr>
        <p:spPr bwMode="auto">
          <a:xfrm>
            <a:off x="4047377" y="140819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Travel to a service location</a:t>
            </a:r>
          </a:p>
        </p:txBody>
      </p:sp>
      <p:sp>
        <p:nvSpPr>
          <p:cNvPr id="113" name="Oval 112">
            <a:hlinkClick r:id="rId23" action="ppaction://hlinksldjump" tooltip="If necessary, the service performer travels to the location where the service needs to be performed, such as the customer location, or location of the product or defective product."/>
          </p:cNvPr>
          <p:cNvSpPr>
            <a:spLocks noChangeAspect="1"/>
          </p:cNvSpPr>
          <p:nvPr/>
        </p:nvSpPr>
        <p:spPr bwMode="gray">
          <a:xfrm>
            <a:off x="4645880" y="200787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4" name="Oval 113">
            <a:hlinkClick r:id="rId23" action="ppaction://hlinksldjump" tooltip="The service performer executes the service and fills in the printed Adobe Form for the order with the execution details. This form is signed by the customer on site and used later to enter data into the system."/>
          </p:cNvPr>
          <p:cNvSpPr>
            <a:spLocks noChangeAspect="1"/>
          </p:cNvSpPr>
          <p:nvPr/>
        </p:nvSpPr>
        <p:spPr bwMode="gray">
          <a:xfrm>
            <a:off x="5430048" y="200787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4" name="TextBox 66"/>
          <p:cNvSpPr txBox="1">
            <a:spLocks noChangeArrowheads="1"/>
          </p:cNvSpPr>
          <p:nvPr/>
        </p:nvSpPr>
        <p:spPr bwMode="auto">
          <a:xfrm>
            <a:off x="1760926" y="4399866"/>
            <a:ext cx="4914194" cy="94897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In the </a:t>
            </a:r>
            <a:r>
              <a:rPr lang="en-US" sz="900" b="1" dirty="0"/>
              <a:t>Executing Services</a:t>
            </a:r>
            <a:r>
              <a:rPr lang="en-US" sz="900" dirty="0"/>
              <a:t> business process, once the order has been released for execution and preparations made, the service performer travels to the customer to perform the requested service, or performs the service working remotely or in a repair center. </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en-US" sz="900" dirty="0"/>
              <a:t>The process step </a:t>
            </a:r>
            <a:r>
              <a:rPr lang="en-US" sz="900" i="1" dirty="0"/>
              <a:t>Executing Services </a:t>
            </a:r>
            <a:r>
              <a:rPr lang="en-US" sz="900" dirty="0"/>
              <a:t>is only relevant for on-site service provision.</a:t>
            </a:r>
          </a:p>
          <a:p>
            <a:pPr marL="228600" lvl="1" indent="-114300">
              <a:spcBef>
                <a:spcPts val="200"/>
              </a:spcBef>
              <a:buFont typeface="Arial" charset="0"/>
              <a:buChar char="•"/>
            </a:pPr>
            <a:endParaRPr lang="en-US" sz="900" dirty="0"/>
          </a:p>
        </p:txBody>
      </p:sp>
      <p:sp>
        <p:nvSpPr>
          <p:cNvPr id="126" name="TextBox 59">
            <a:hlinkClick r:id="rId16" action="ppaction://hlinksldjump"/>
          </p:cNvPr>
          <p:cNvSpPr txBox="1">
            <a:spLocks noChangeArrowheads="1"/>
          </p:cNvSpPr>
          <p:nvPr/>
        </p:nvSpPr>
        <p:spPr bwMode="auto">
          <a:xfrm>
            <a:off x="5366688" y="1041545"/>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7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1" name="Picture 80" descr="Calculator_2_60px.png"/>
          <p:cNvPicPr>
            <a:picLocks noChangeAspect="1"/>
          </p:cNvPicPr>
          <p:nvPr/>
        </p:nvPicPr>
        <p:blipFill>
          <a:blip r:embed="rId24" cstate="print"/>
          <a:stretch>
            <a:fillRect/>
          </a:stretch>
        </p:blipFill>
        <p:spPr>
          <a:xfrm>
            <a:off x="366739" y="5245467"/>
            <a:ext cx="180000" cy="180000"/>
          </a:xfrm>
          <a:prstGeom prst="rect">
            <a:avLst/>
          </a:prstGeom>
        </p:spPr>
      </p:pic>
      <p:pic>
        <p:nvPicPr>
          <p:cNvPr id="127" name="Picture 126" descr="Monitor_60px.png"/>
          <p:cNvPicPr>
            <a:picLocks noChangeAspect="1"/>
          </p:cNvPicPr>
          <p:nvPr/>
        </p:nvPicPr>
        <p:blipFill>
          <a:blip r:embed="rId25" cstate="print"/>
          <a:stretch>
            <a:fillRect/>
          </a:stretch>
        </p:blipFill>
        <p:spPr>
          <a:xfrm>
            <a:off x="366739" y="5604137"/>
            <a:ext cx="180000" cy="180000"/>
          </a:xfrm>
          <a:prstGeom prst="rect">
            <a:avLst/>
          </a:prstGeom>
        </p:spPr>
      </p:pic>
      <p:sp>
        <p:nvSpPr>
          <p:cNvPr id="128" name="Rectangle 57">
            <a:hlinkClick r:id="rId2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9"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0" name="Rectangle 57">
            <a:hlinkClick r:id="rId2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33" name="Rectangle 57">
            <a:hlinkClick r:id="rId2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4" name="Picture 83"/>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 name="Picture 65"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71" name="TextBox 7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de-DE"/>
              <a:t>Service and Repair</a:t>
            </a:r>
            <a:br>
              <a:rPr lang="en-US" dirty="0"/>
            </a:br>
            <a:r>
              <a:rPr lang="en-US" sz="2000" b="0" dirty="0"/>
              <a:t>Process Details: Confirming Service Execution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66291"/>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Service</a:t>
            </a:r>
          </a:p>
          <a:p>
            <a:pPr>
              <a:buClr>
                <a:schemeClr val="accent1"/>
              </a:buClr>
              <a:buSzPct val="80000"/>
              <a:buFont typeface="Wingdings" pitchFamily="2" charset="2"/>
              <a:buNone/>
            </a:pPr>
            <a:r>
              <a:rPr lang="de-DE" sz="800" dirty="0">
                <a:solidFill>
                  <a:srgbClr val="404040"/>
                </a:solidFill>
              </a:rPr>
              <a:t>Performer</a:t>
            </a:r>
            <a:endParaRPr lang="en-US" sz="800" dirty="0">
              <a:solidFill>
                <a:srgbClr val="404040"/>
              </a:solidFill>
            </a:endParaRPr>
          </a:p>
        </p:txBody>
      </p:sp>
      <p:sp>
        <p:nvSpPr>
          <p:cNvPr id="81" name="Chevron 102"/>
          <p:cNvSpPr>
            <a:spLocks noChangeArrowheads="1"/>
          </p:cNvSpPr>
          <p:nvPr/>
        </p:nvSpPr>
        <p:spPr bwMode="auto">
          <a:xfrm>
            <a:off x="7613870" y="507151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Service and Repair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59" name="Chevron 123">
            <a:hlinkClick r:id="rId5" action="ppaction://hlinksldjump"/>
          </p:cNvPr>
          <p:cNvSpPr>
            <a:spLocks noChangeArrowheads="1"/>
          </p:cNvSpPr>
          <p:nvPr/>
        </p:nvSpPr>
        <p:spPr bwMode="auto">
          <a:xfrm>
            <a:off x="846262" y="109803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61" name="Chevron 123">
            <a:hlinkClick r:id="rId6" action="ppaction://hlinksldjump"/>
          </p:cNvPr>
          <p:cNvSpPr>
            <a:spLocks noChangeArrowheads="1"/>
          </p:cNvSpPr>
          <p:nvPr/>
        </p:nvSpPr>
        <p:spPr bwMode="auto">
          <a:xfrm>
            <a:off x="4053266" y="1098039"/>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a:p>
            <a:pPr>
              <a:lnSpc>
                <a:spcPct val="90000"/>
              </a:lnSpc>
              <a:buClr>
                <a:schemeClr val="accent1"/>
              </a:buClr>
              <a:buSzPct val="80000"/>
            </a:pPr>
            <a:endParaRPr lang="en-US" sz="800" dirty="0">
              <a:solidFill>
                <a:srgbClr val="404040"/>
              </a:solidFill>
            </a:endParaRPr>
          </a:p>
        </p:txBody>
      </p:sp>
      <p:sp>
        <p:nvSpPr>
          <p:cNvPr id="62" name="Chevron 123">
            <a:hlinkClick r:id="rId7" action="ppaction://hlinksldjump"/>
          </p:cNvPr>
          <p:cNvSpPr>
            <a:spLocks noChangeArrowheads="1"/>
          </p:cNvSpPr>
          <p:nvPr/>
        </p:nvSpPr>
        <p:spPr bwMode="auto">
          <a:xfrm>
            <a:off x="6502287" y="1098039"/>
            <a:ext cx="1603488" cy="864111"/>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3" name="Chevron 123">
            <a:hlinkClick r:id="rId8" action="ppaction://hlinksldjump"/>
          </p:cNvPr>
          <p:cNvSpPr>
            <a:spLocks noChangeArrowheads="1"/>
          </p:cNvSpPr>
          <p:nvPr/>
        </p:nvSpPr>
        <p:spPr bwMode="auto">
          <a:xfrm>
            <a:off x="1669362" y="109803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Planning Service Orders</a:t>
            </a:r>
          </a:p>
        </p:txBody>
      </p:sp>
      <p:sp>
        <p:nvSpPr>
          <p:cNvPr id="64" name="Chevron 123">
            <a:hlinkClick r:id="rId9" action="ppaction://hlinksldjump"/>
          </p:cNvPr>
          <p:cNvSpPr>
            <a:spLocks noChangeArrowheads="1"/>
          </p:cNvSpPr>
          <p:nvPr/>
        </p:nvSpPr>
        <p:spPr bwMode="auto">
          <a:xfrm>
            <a:off x="2422590" y="292662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68" name="Chevron 123">
            <a:hlinkClick r:id="rId10" action="ppaction://hlinksldjump"/>
          </p:cNvPr>
          <p:cNvSpPr>
            <a:spLocks noChangeArrowheads="1"/>
          </p:cNvSpPr>
          <p:nvPr/>
        </p:nvSpPr>
        <p:spPr bwMode="auto">
          <a:xfrm>
            <a:off x="2492322" y="1098038"/>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9" name="Freeform 70"/>
          <p:cNvSpPr>
            <a:spLocks noChangeArrowheads="1"/>
          </p:cNvSpPr>
          <p:nvPr/>
        </p:nvSpPr>
        <p:spPr bwMode="auto">
          <a:xfrm flipV="1">
            <a:off x="1504527" y="1101164"/>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grpSp>
        <p:nvGrpSpPr>
          <p:cNvPr id="70" name="Group 69"/>
          <p:cNvGrpSpPr/>
          <p:nvPr/>
        </p:nvGrpSpPr>
        <p:grpSpPr>
          <a:xfrm>
            <a:off x="7842050" y="3679740"/>
            <a:ext cx="1174410" cy="309466"/>
            <a:chOff x="7269479" y="1173773"/>
            <a:chExt cx="1174410" cy="309466"/>
          </a:xfrm>
        </p:grpSpPr>
        <p:pic>
          <p:nvPicPr>
            <p:cNvPr id="73" name="Picture 2" descr="\\dwdfkps\KPS\100_Public\Graphics\Pictogram-Library\2011-Visual-Style\60X60-PNGs\SelfService_60px.png"/>
            <p:cNvPicPr>
              <a:picLocks noChangeAspect="1" noChangeArrowheads="1"/>
            </p:cNvPicPr>
            <p:nvPr/>
          </p:nvPicPr>
          <p:blipFill>
            <a:blip r:embed="rId11" cstate="print"/>
            <a:srcRect/>
            <a:stretch>
              <a:fillRect/>
            </a:stretch>
          </p:blipFill>
          <p:spPr bwMode="auto">
            <a:xfrm>
              <a:off x="7269479" y="1173773"/>
              <a:ext cx="282233" cy="282233"/>
            </a:xfrm>
            <a:prstGeom prst="rect">
              <a:avLst/>
            </a:prstGeom>
            <a:noFill/>
          </p:spPr>
        </p:pic>
        <p:sp>
          <p:nvSpPr>
            <p:cNvPr id="7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7" name="Chevron 123">
            <a:hlinkClick r:id="rId10" action="ppaction://hlinksldjump"/>
          </p:cNvPr>
          <p:cNvSpPr>
            <a:spLocks noChangeArrowheads="1"/>
          </p:cNvSpPr>
          <p:nvPr/>
        </p:nvSpPr>
        <p:spPr bwMode="auto">
          <a:xfrm>
            <a:off x="3226613" y="1098038"/>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85" name="Chevron 123">
            <a:hlinkClick r:id="rId12" action="ppaction://hlinksldjump"/>
          </p:cNvPr>
          <p:cNvSpPr>
            <a:spLocks noChangeArrowheads="1"/>
          </p:cNvSpPr>
          <p:nvPr/>
        </p:nvSpPr>
        <p:spPr bwMode="auto">
          <a:xfrm>
            <a:off x="8076302" y="109803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6" name="Freeform 85"/>
          <p:cNvSpPr>
            <a:spLocks noChangeArrowheads="1"/>
          </p:cNvSpPr>
          <p:nvPr/>
        </p:nvSpPr>
        <p:spPr bwMode="auto">
          <a:xfrm>
            <a:off x="8743117" y="184692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7" name="Chevron 123">
            <a:hlinkClick r:id="rId13" action="ppaction://hlinksldjump"/>
          </p:cNvPr>
          <p:cNvSpPr>
            <a:spLocks noChangeArrowheads="1"/>
          </p:cNvSpPr>
          <p:nvPr/>
        </p:nvSpPr>
        <p:spPr bwMode="auto">
          <a:xfrm>
            <a:off x="2406886" y="2013153"/>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92" name="Chevron 123">
            <a:hlinkClick r:id="rId14" action="ppaction://hlinksldjump"/>
          </p:cNvPr>
          <p:cNvSpPr>
            <a:spLocks noChangeArrowheads="1"/>
          </p:cNvSpPr>
          <p:nvPr/>
        </p:nvSpPr>
        <p:spPr bwMode="auto">
          <a:xfrm>
            <a:off x="3237529" y="201315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93" name="Freeform 69"/>
          <p:cNvSpPr>
            <a:spLocks noChangeArrowheads="1"/>
          </p:cNvSpPr>
          <p:nvPr/>
        </p:nvSpPr>
        <p:spPr bwMode="auto">
          <a:xfrm>
            <a:off x="3902641" y="276278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4" name="Chevron 123">
            <a:hlinkClick r:id="rId15" action="ppaction://hlinksldjump"/>
          </p:cNvPr>
          <p:cNvSpPr>
            <a:spLocks noChangeArrowheads="1"/>
          </p:cNvSpPr>
          <p:nvPr/>
        </p:nvSpPr>
        <p:spPr bwMode="auto">
          <a:xfrm>
            <a:off x="3246610" y="292662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95" name="Freeform 69"/>
          <p:cNvSpPr>
            <a:spLocks noChangeArrowheads="1"/>
          </p:cNvSpPr>
          <p:nvPr/>
        </p:nvSpPr>
        <p:spPr bwMode="auto">
          <a:xfrm>
            <a:off x="3913787" y="367625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6" name="Chevron 123">
            <a:hlinkClick r:id="rId16" action="ppaction://hlinksldjump"/>
          </p:cNvPr>
          <p:cNvSpPr>
            <a:spLocks noChangeArrowheads="1"/>
          </p:cNvSpPr>
          <p:nvPr/>
        </p:nvSpPr>
        <p:spPr bwMode="auto">
          <a:xfrm>
            <a:off x="7280708" y="2003905"/>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a:t>
            </a:r>
          </a:p>
        </p:txBody>
      </p:sp>
      <p:sp>
        <p:nvSpPr>
          <p:cNvPr id="97" name="Freeform 69"/>
          <p:cNvSpPr>
            <a:spLocks noChangeArrowheads="1"/>
          </p:cNvSpPr>
          <p:nvPr/>
        </p:nvSpPr>
        <p:spPr bwMode="auto">
          <a:xfrm>
            <a:off x="7945457" y="275353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8" name="Chevron 123">
            <a:hlinkClick r:id="rId17" action="ppaction://hlinksldjump"/>
          </p:cNvPr>
          <p:cNvSpPr>
            <a:spLocks noChangeArrowheads="1"/>
          </p:cNvSpPr>
          <p:nvPr/>
        </p:nvSpPr>
        <p:spPr bwMode="auto">
          <a:xfrm>
            <a:off x="6447838" y="2003905"/>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a:t>
            </a:r>
          </a:p>
        </p:txBody>
      </p:sp>
      <p:sp>
        <p:nvSpPr>
          <p:cNvPr id="99" name="Freeform 69"/>
          <p:cNvSpPr>
            <a:spLocks noChangeArrowheads="1"/>
          </p:cNvSpPr>
          <p:nvPr/>
        </p:nvSpPr>
        <p:spPr bwMode="auto">
          <a:xfrm>
            <a:off x="7112949" y="275353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0" name="Chevron 123">
            <a:hlinkClick r:id="rId18" action="ppaction://hlinksldjump"/>
          </p:cNvPr>
          <p:cNvSpPr>
            <a:spLocks noChangeArrowheads="1"/>
          </p:cNvSpPr>
          <p:nvPr/>
        </p:nvSpPr>
        <p:spPr bwMode="auto">
          <a:xfrm>
            <a:off x="6463634" y="292662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Goods Movement</a:t>
            </a:r>
          </a:p>
        </p:txBody>
      </p:sp>
      <p:sp>
        <p:nvSpPr>
          <p:cNvPr id="101" name="Freeform 69"/>
          <p:cNvSpPr>
            <a:spLocks noChangeArrowheads="1"/>
          </p:cNvSpPr>
          <p:nvPr/>
        </p:nvSpPr>
        <p:spPr bwMode="auto">
          <a:xfrm>
            <a:off x="7130811" y="367625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02" name="Picture 101"/>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679086" y="1470852"/>
            <a:ext cx="180000" cy="134181"/>
          </a:xfrm>
          <a:prstGeom prst="rect">
            <a:avLst/>
          </a:prstGeom>
        </p:spPr>
      </p:pic>
      <p:pic>
        <p:nvPicPr>
          <p:cNvPr id="103" name="Picture 102"/>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2233568" y="2382648"/>
            <a:ext cx="180000" cy="134181"/>
          </a:xfrm>
          <a:prstGeom prst="rect">
            <a:avLst/>
          </a:prstGeom>
        </p:spPr>
      </p:pic>
      <p:pic>
        <p:nvPicPr>
          <p:cNvPr id="104" name="Picture 103"/>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6315116" y="2374335"/>
            <a:ext cx="180000" cy="134181"/>
          </a:xfrm>
          <a:prstGeom prst="rect">
            <a:avLst/>
          </a:prstGeom>
        </p:spPr>
      </p:pic>
      <p:sp>
        <p:nvSpPr>
          <p:cNvPr id="105" name="Rectangle 104"/>
          <p:cNvSpPr/>
          <p:nvPr/>
        </p:nvSpPr>
        <p:spPr>
          <a:xfrm>
            <a:off x="0" y="1324095"/>
            <a:ext cx="705642" cy="400110"/>
          </a:xfrm>
          <a:prstGeom prst="rect">
            <a:avLst/>
          </a:prstGeom>
        </p:spPr>
        <p:txBody>
          <a:bodyPr wrap="none">
            <a:spAutoFit/>
          </a:bodyPr>
          <a:lstStyle/>
          <a:p>
            <a:pPr>
              <a:spcBef>
                <a:spcPct val="50000"/>
              </a:spcBef>
              <a:defRPr/>
            </a:pPr>
            <a:r>
              <a:rPr lang="de-DE" sz="800" dirty="0"/>
              <a:t>Request-</a:t>
            </a:r>
          </a:p>
          <a:p>
            <a:pPr>
              <a:spcBef>
                <a:spcPct val="50000"/>
              </a:spcBef>
              <a:defRPr/>
            </a:pPr>
            <a:r>
              <a:rPr lang="de-DE" sz="800" dirty="0"/>
              <a:t>to-Resolve</a:t>
            </a:r>
            <a:r>
              <a:rPr lang="en-US" sz="800" dirty="0"/>
              <a:t> </a:t>
            </a:r>
          </a:p>
        </p:txBody>
      </p:sp>
      <p:sp>
        <p:nvSpPr>
          <p:cNvPr id="106" name="Rectangle 105"/>
          <p:cNvSpPr/>
          <p:nvPr/>
        </p:nvSpPr>
        <p:spPr>
          <a:xfrm>
            <a:off x="1421478" y="2238493"/>
            <a:ext cx="853119" cy="400110"/>
          </a:xfrm>
          <a:prstGeom prst="rect">
            <a:avLst/>
          </a:prstGeom>
        </p:spPr>
        <p:txBody>
          <a:bodyPr wrap="none">
            <a:spAutoFit/>
          </a:bodyPr>
          <a:lstStyle/>
          <a:p>
            <a:pPr>
              <a:spcBef>
                <a:spcPct val="50000"/>
              </a:spcBef>
              <a:defRPr/>
            </a:pPr>
            <a:r>
              <a:rPr lang="de-DE" sz="800" dirty="0"/>
              <a:t>Procure-to-</a:t>
            </a:r>
          </a:p>
          <a:p>
            <a:pPr>
              <a:spcBef>
                <a:spcPct val="50000"/>
              </a:spcBef>
              <a:defRPr/>
            </a:pPr>
            <a:r>
              <a:rPr lang="de-DE" sz="800" dirty="0"/>
              <a:t>Pay (Services)</a:t>
            </a:r>
            <a:endParaRPr lang="en-US" sz="800" dirty="0"/>
          </a:p>
        </p:txBody>
      </p:sp>
      <p:sp>
        <p:nvSpPr>
          <p:cNvPr id="107" name="Rectangle 106"/>
          <p:cNvSpPr/>
          <p:nvPr/>
        </p:nvSpPr>
        <p:spPr>
          <a:xfrm>
            <a:off x="5645927" y="2171991"/>
            <a:ext cx="715260" cy="584775"/>
          </a:xfrm>
          <a:prstGeom prst="rect">
            <a:avLst/>
          </a:prstGeom>
        </p:spPr>
        <p:txBody>
          <a:bodyPr wrap="none">
            <a:spAutoFit/>
          </a:bodyPr>
          <a:lstStyle/>
          <a:p>
            <a:pPr>
              <a:spcBef>
                <a:spcPct val="50000"/>
              </a:spcBef>
              <a:defRPr/>
            </a:pPr>
            <a:r>
              <a:rPr lang="de-DE" sz="800" dirty="0"/>
              <a:t>Expense </a:t>
            </a:r>
          </a:p>
          <a:p>
            <a:pPr>
              <a:spcBef>
                <a:spcPct val="50000"/>
              </a:spcBef>
              <a:defRPr/>
            </a:pPr>
            <a:r>
              <a:rPr lang="de-DE" sz="800" dirty="0"/>
              <a:t>Reimburse-</a:t>
            </a:r>
          </a:p>
          <a:p>
            <a:pPr>
              <a:spcBef>
                <a:spcPct val="50000"/>
              </a:spcBef>
              <a:defRPr/>
            </a:pPr>
            <a:r>
              <a:rPr lang="de-DE" sz="800" dirty="0"/>
              <a:t>ment</a:t>
            </a:r>
            <a:r>
              <a:rPr lang="en-US" sz="800" dirty="0"/>
              <a:t> </a:t>
            </a:r>
          </a:p>
        </p:txBody>
      </p:sp>
      <p:sp>
        <p:nvSpPr>
          <p:cNvPr id="108" name="Rectangle 107"/>
          <p:cNvSpPr/>
          <p:nvPr/>
        </p:nvSpPr>
        <p:spPr>
          <a:xfrm>
            <a:off x="2806385" y="1380977"/>
            <a:ext cx="1039067" cy="313932"/>
          </a:xfrm>
          <a:prstGeom prst="rect">
            <a:avLst/>
          </a:prstGeom>
        </p:spPr>
        <p:txBody>
          <a:bodyPr wrap="none">
            <a:spAutoFit/>
          </a:bodyPr>
          <a:lstStyle/>
          <a:p>
            <a:pPr>
              <a:lnSpc>
                <a:spcPct val="90000"/>
              </a:lnSpc>
              <a:buClr>
                <a:schemeClr val="accent1"/>
              </a:buClr>
              <a:buSzPct val="80000"/>
            </a:pPr>
            <a:r>
              <a:rPr lang="en-US" sz="800" dirty="0">
                <a:solidFill>
                  <a:srgbClr val="404040"/>
                </a:solidFill>
              </a:rPr>
              <a:t>Dispatching and </a:t>
            </a:r>
          </a:p>
          <a:p>
            <a:pPr>
              <a:lnSpc>
                <a:spcPct val="90000"/>
              </a:lnSpc>
              <a:buClr>
                <a:schemeClr val="accent1"/>
              </a:buClr>
              <a:buSzPct val="80000"/>
            </a:pPr>
            <a:r>
              <a:rPr lang="en-US" sz="800" dirty="0">
                <a:solidFill>
                  <a:srgbClr val="404040"/>
                </a:solidFill>
              </a:rPr>
              <a:t>Scheduling Orders</a:t>
            </a:r>
          </a:p>
        </p:txBody>
      </p:sp>
      <p:sp>
        <p:nvSpPr>
          <p:cNvPr id="109" name="Rectangle 108"/>
          <p:cNvSpPr/>
          <p:nvPr/>
        </p:nvSpPr>
        <p:spPr>
          <a:xfrm>
            <a:off x="6614048" y="1436377"/>
            <a:ext cx="1455848" cy="203133"/>
          </a:xfrm>
          <a:prstGeom prst="rect">
            <a:avLst/>
          </a:prstGeom>
        </p:spPr>
        <p:txBody>
          <a:bodyPr wrap="none">
            <a:spAutoFit/>
          </a:bodyPr>
          <a:lstStyle/>
          <a:p>
            <a:pPr>
              <a:lnSpc>
                <a:spcPct val="90000"/>
              </a:lnSpc>
              <a:buClr>
                <a:schemeClr val="accent1"/>
              </a:buClr>
              <a:buSzPct val="80000"/>
            </a:pPr>
            <a:r>
              <a:rPr lang="en-US" sz="800" dirty="0">
                <a:solidFill>
                  <a:srgbClr val="404040"/>
                </a:solidFill>
              </a:rPr>
              <a:t>Creating Customer Invoices</a:t>
            </a:r>
          </a:p>
        </p:txBody>
      </p:sp>
      <p:sp>
        <p:nvSpPr>
          <p:cNvPr id="110" name="Freeform 109"/>
          <p:cNvSpPr>
            <a:spLocks noChangeArrowheads="1"/>
          </p:cNvSpPr>
          <p:nvPr/>
        </p:nvSpPr>
        <p:spPr bwMode="auto">
          <a:xfrm>
            <a:off x="7883893" y="183066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1" name="Chevron 83"/>
          <p:cNvSpPr>
            <a:spLocks noChangeArrowheads="1"/>
          </p:cNvSpPr>
          <p:nvPr/>
        </p:nvSpPr>
        <p:spPr bwMode="auto">
          <a:xfrm>
            <a:off x="4818341" y="842660"/>
            <a:ext cx="1747166" cy="1531675"/>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Confirming Service </a:t>
            </a:r>
          </a:p>
          <a:p>
            <a:pPr>
              <a:lnSpc>
                <a:spcPct val="90000"/>
              </a:lnSpc>
            </a:pPr>
            <a:r>
              <a:rPr lang="en-US" sz="900" dirty="0">
                <a:solidFill>
                  <a:schemeClr val="bg1"/>
                </a:solidFill>
                <a:latin typeface="BentonSans Regular"/>
                <a:cs typeface="BentonSans Regular"/>
              </a:rPr>
              <a:t>Execution -  With a Service Confirmation</a:t>
            </a:r>
          </a:p>
        </p:txBody>
      </p:sp>
      <p:pic>
        <p:nvPicPr>
          <p:cNvPr id="114" name="Picture 134"/>
          <p:cNvPicPr>
            <a:picLocks noChangeAspect="1"/>
          </p:cNvPicPr>
          <p:nvPr/>
        </p:nvPicPr>
        <p:blipFill>
          <a:blip r:embed="rId20">
            <a:extLst>
              <a:ext uri="{28A0092B-C50C-407E-A947-70E740481C1C}">
                <a14:useLocalDpi xmlns:a14="http://schemas.microsoft.com/office/drawing/2010/main" val="0"/>
              </a:ext>
            </a:extLst>
          </a:blip>
          <a:stretch>
            <a:fillRect/>
          </a:stretch>
        </p:blipFill>
        <p:spPr bwMode="auto">
          <a:xfrm>
            <a:off x="6865938" y="4524375"/>
            <a:ext cx="411162" cy="411162"/>
          </a:xfrm>
          <a:prstGeom prst="rect">
            <a:avLst/>
          </a:prstGeom>
          <a:noFill/>
          <a:ln w="9525">
            <a:noFill/>
            <a:miter lim="800000"/>
            <a:headEnd/>
            <a:tailEnd/>
          </a:ln>
        </p:spPr>
      </p:pic>
      <p:sp>
        <p:nvSpPr>
          <p:cNvPr id="65" name="Rectangle 77"/>
          <p:cNvSpPr>
            <a:spLocks noChangeArrowheads="1"/>
          </p:cNvSpPr>
          <p:nvPr/>
        </p:nvSpPr>
        <p:spPr bwMode="auto">
          <a:xfrm>
            <a:off x="5127366" y="2002714"/>
            <a:ext cx="1023284" cy="338554"/>
          </a:xfrm>
          <a:prstGeom prst="rect">
            <a:avLst/>
          </a:prstGeom>
          <a:noFill/>
          <a:ln w="9525">
            <a:noFill/>
            <a:miter lim="800000"/>
            <a:headEnd/>
            <a:tailEnd/>
          </a:ln>
        </p:spPr>
        <p:txBody>
          <a:bodyPr wrap="none" lIns="72000" rIns="0">
            <a:spAutoFit/>
          </a:bodyPr>
          <a:lstStyle/>
          <a:p>
            <a:pPr>
              <a:buClr>
                <a:schemeClr val="accent1"/>
              </a:buClr>
              <a:buSzPct val="80000"/>
            </a:pPr>
            <a:r>
              <a:rPr lang="en-US" sz="800" dirty="0">
                <a:solidFill>
                  <a:srgbClr val="44697D"/>
                </a:solidFill>
                <a:hlinkClick r:id="rId21" action="ppaction://hlinksldjump"/>
              </a:rPr>
              <a:t>Click </a:t>
            </a:r>
            <a:r>
              <a:rPr lang="en-US" sz="800" dirty="0">
                <a:solidFill>
                  <a:schemeClr val="bg1"/>
                </a:solidFill>
                <a:hlinkClick r:id="rId21" action="ppaction://hlinksldjump"/>
              </a:rPr>
              <a:t>here</a:t>
            </a:r>
            <a:r>
              <a:rPr lang="en-US" sz="800" dirty="0">
                <a:solidFill>
                  <a:schemeClr val="bg1"/>
                </a:solidFill>
              </a:rPr>
              <a:t> to display </a:t>
            </a:r>
          </a:p>
          <a:p>
            <a:pPr>
              <a:buClr>
                <a:schemeClr val="accent1"/>
              </a:buClr>
              <a:buSzPct val="80000"/>
            </a:pPr>
            <a:r>
              <a:rPr lang="en-US" sz="800" dirty="0">
                <a:solidFill>
                  <a:schemeClr val="bg1"/>
                </a:solidFill>
              </a:rPr>
              <a:t>process variants</a:t>
            </a:r>
          </a:p>
        </p:txBody>
      </p:sp>
      <p:sp>
        <p:nvSpPr>
          <p:cNvPr id="78" name="Chevron 77"/>
          <p:cNvSpPr>
            <a:spLocks noChangeArrowheads="1"/>
          </p:cNvSpPr>
          <p:nvPr>
            <p:custDataLst>
              <p:tags r:id="rId1"/>
            </p:custDataLst>
          </p:nvPr>
        </p:nvSpPr>
        <p:spPr bwMode="auto">
          <a:xfrm>
            <a:off x="5287606" y="125915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Document work, track </a:t>
            </a:r>
            <a:r>
              <a:rPr lang="en-US" sz="800" dirty="0" err="1">
                <a:solidFill>
                  <a:srgbClr val="404040"/>
                </a:solidFill>
              </a:rPr>
              <a:t>actuals</a:t>
            </a:r>
            <a:r>
              <a:rPr lang="en-US" sz="800" dirty="0">
                <a:solidFill>
                  <a:srgbClr val="404040"/>
                </a:solidFill>
              </a:rPr>
              <a:t> and release a service confirmation</a:t>
            </a:r>
          </a:p>
        </p:txBody>
      </p:sp>
      <p:sp>
        <p:nvSpPr>
          <p:cNvPr id="79" name="Oval 78">
            <a:hlinkClick r:id="rId22" action="ppaction://hlinksldjump" tooltip="The service performer creates a service confirmation and documents the work, the root cause of the problem, and internal feedback. After reporting back actual times, spare parts used, and any expenses incurred, he or she releases the confirmation."/>
          </p:cNvPr>
          <p:cNvSpPr>
            <a:spLocks noChangeAspect="1"/>
          </p:cNvSpPr>
          <p:nvPr/>
        </p:nvSpPr>
        <p:spPr bwMode="gray">
          <a:xfrm>
            <a:off x="5899618" y="166949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4" name="TextBox 66"/>
          <p:cNvSpPr txBox="1">
            <a:spLocks noChangeArrowheads="1"/>
          </p:cNvSpPr>
          <p:nvPr/>
        </p:nvSpPr>
        <p:spPr bwMode="auto">
          <a:xfrm>
            <a:off x="1760926" y="4399866"/>
            <a:ext cx="4914194" cy="2446824"/>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Confirming Service Execution</a:t>
            </a:r>
            <a:r>
              <a:rPr lang="en-US" sz="900" dirty="0"/>
              <a:t> business process enables the service performer to complete the job, after executing a service, by reporting back actual times and spare parts as well as travel expenses, for example. The service confirmation document is also used to record additional information about the work performed, the root cause of a product problem, warranty information, or feedback with the aim to increase product quality.</a:t>
            </a:r>
          </a:p>
          <a:p>
            <a:pPr>
              <a:buClr>
                <a:schemeClr val="accent1"/>
              </a:buClr>
              <a:buSzPct val="80000"/>
              <a:buFont typeface="Wingdings" pitchFamily="2" charset="2"/>
              <a:buNone/>
            </a:pPr>
            <a:r>
              <a:rPr lang="en-US" sz="900" dirty="0"/>
              <a:t>If  the location of service provision is your own service center, or if there is unplanned  consumption, the service performer processes a goods activity confirmation for spare parts. This enables him or her to trigger a goods issue directly for the related logistics area without having to trigger the outbound delivery process.  </a:t>
            </a:r>
          </a:p>
          <a:p>
            <a:pPr>
              <a:buClr>
                <a:schemeClr val="accent1"/>
              </a:buClr>
              <a:buSzPct val="80000"/>
              <a:buFont typeface="Wingdings" pitchFamily="2" charset="2"/>
              <a:buNone/>
            </a:pPr>
            <a:r>
              <a:rPr lang="en-US" sz="900" dirty="0"/>
              <a:t>For service provided at a supplier’s service center, the actual service and spare parts consumption in the confirmation is taken from the goods and service acknowledgement.</a:t>
            </a:r>
          </a:p>
          <a:p>
            <a:pPr>
              <a:buClr>
                <a:schemeClr val="accent1"/>
              </a:buClr>
              <a:buSzPct val="80000"/>
              <a:buFont typeface="Wingdings" pitchFamily="2" charset="2"/>
              <a:buNone/>
            </a:pPr>
            <a:r>
              <a:rPr lang="en-US" sz="900" dirty="0"/>
              <a:t>After the service confirmation document has been released, the system automatically triggers customer invoicing and passes necessary information to Cash Flow Management to calculate the costs-of-service, and also to Inventory Management to adapt the inventory level in case of spare part consumption. For fixed price services, where there is no service confirmation, completion is confirmed directly in the sales or service order and the follow-up processes triggered from the order.</a:t>
            </a:r>
          </a:p>
        </p:txBody>
      </p:sp>
      <p:sp>
        <p:nvSpPr>
          <p:cNvPr id="7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13" name="Picture 112" descr="Calculator_2_60px.png"/>
          <p:cNvPicPr>
            <a:picLocks noChangeAspect="1"/>
          </p:cNvPicPr>
          <p:nvPr/>
        </p:nvPicPr>
        <p:blipFill>
          <a:blip r:embed="rId23" cstate="print"/>
          <a:stretch>
            <a:fillRect/>
          </a:stretch>
        </p:blipFill>
        <p:spPr>
          <a:xfrm>
            <a:off x="366739" y="5245467"/>
            <a:ext cx="180000" cy="180000"/>
          </a:xfrm>
          <a:prstGeom prst="rect">
            <a:avLst/>
          </a:prstGeom>
        </p:spPr>
      </p:pic>
      <p:pic>
        <p:nvPicPr>
          <p:cNvPr id="125" name="Picture 124" descr="Monitor_60px.png"/>
          <p:cNvPicPr>
            <a:picLocks noChangeAspect="1"/>
          </p:cNvPicPr>
          <p:nvPr/>
        </p:nvPicPr>
        <p:blipFill>
          <a:blip r:embed="rId24" cstate="print"/>
          <a:stretch>
            <a:fillRect/>
          </a:stretch>
        </p:blipFill>
        <p:spPr>
          <a:xfrm>
            <a:off x="366739" y="5604137"/>
            <a:ext cx="180000" cy="180000"/>
          </a:xfrm>
          <a:prstGeom prst="rect">
            <a:avLst/>
          </a:prstGeom>
        </p:spPr>
      </p:pic>
      <p:sp>
        <p:nvSpPr>
          <p:cNvPr id="126" name="Rectangle 57">
            <a:hlinkClick r:id="rId25"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7"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8" name="Rectangle 57">
            <a:hlinkClick r:id="rId26"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31" name="Rectangle 57">
            <a:hlinkClick r:id="rId2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2" name="Picture 81"/>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4" name="Picture 2"/>
          <p:cNvPicPr>
            <a:picLocks noChangeAspect="1" noChangeArrowheads="1"/>
          </p:cNvPicPr>
          <p:nvPr/>
        </p:nvPicPr>
        <p:blipFill>
          <a:blip r:embed="rId28">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88" name="TextBox 59">
            <a:hlinkClick r:id="rId29" action="ppaction://hlinksldjump"/>
          </p:cNvPr>
          <p:cNvSpPr txBox="1">
            <a:spLocks noChangeArrowheads="1"/>
          </p:cNvSpPr>
          <p:nvPr/>
        </p:nvSpPr>
        <p:spPr bwMode="auto">
          <a:xfrm>
            <a:off x="6166795" y="812943"/>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 name="Picture 76"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71" name="TextBox 7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126" name="Chevron 123">
            <a:hlinkClick r:id="rId5" action="ppaction://hlinksldjump"/>
          </p:cNvPr>
          <p:cNvSpPr>
            <a:spLocks noChangeArrowheads="1"/>
          </p:cNvSpPr>
          <p:nvPr/>
        </p:nvSpPr>
        <p:spPr bwMode="auto">
          <a:xfrm>
            <a:off x="846262" y="109803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127" name="Chevron 123">
            <a:hlinkClick r:id="rId6" action="ppaction://hlinksldjump"/>
          </p:cNvPr>
          <p:cNvSpPr>
            <a:spLocks noChangeArrowheads="1"/>
          </p:cNvSpPr>
          <p:nvPr/>
        </p:nvSpPr>
        <p:spPr bwMode="auto">
          <a:xfrm>
            <a:off x="4053266" y="1098039"/>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a:p>
            <a:pPr>
              <a:lnSpc>
                <a:spcPct val="90000"/>
              </a:lnSpc>
              <a:buClr>
                <a:schemeClr val="accent1"/>
              </a:buClr>
              <a:buSzPct val="80000"/>
            </a:pPr>
            <a:endParaRPr lang="en-US" sz="800" dirty="0">
              <a:solidFill>
                <a:srgbClr val="404040"/>
              </a:solidFill>
            </a:endParaRPr>
          </a:p>
        </p:txBody>
      </p:sp>
      <p:sp>
        <p:nvSpPr>
          <p:cNvPr id="128" name="Chevron 123">
            <a:hlinkClick r:id="rId7" action="ppaction://hlinksldjump"/>
          </p:cNvPr>
          <p:cNvSpPr>
            <a:spLocks noChangeArrowheads="1"/>
          </p:cNvSpPr>
          <p:nvPr/>
        </p:nvSpPr>
        <p:spPr bwMode="auto">
          <a:xfrm>
            <a:off x="6502287" y="1098039"/>
            <a:ext cx="1603488" cy="864111"/>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29" name="Chevron 123">
            <a:hlinkClick r:id="rId8" action="ppaction://hlinksldjump"/>
          </p:cNvPr>
          <p:cNvSpPr>
            <a:spLocks noChangeArrowheads="1"/>
          </p:cNvSpPr>
          <p:nvPr/>
        </p:nvSpPr>
        <p:spPr bwMode="auto">
          <a:xfrm>
            <a:off x="1669362" y="109803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Planning Service Orders</a:t>
            </a:r>
          </a:p>
        </p:txBody>
      </p:sp>
      <p:sp>
        <p:nvSpPr>
          <p:cNvPr id="130" name="Chevron 123">
            <a:hlinkClick r:id="rId9" action="ppaction://hlinksldjump"/>
          </p:cNvPr>
          <p:cNvSpPr>
            <a:spLocks noChangeArrowheads="1"/>
          </p:cNvSpPr>
          <p:nvPr/>
        </p:nvSpPr>
        <p:spPr bwMode="auto">
          <a:xfrm>
            <a:off x="2422590" y="292662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131" name="Chevron 123">
            <a:hlinkClick r:id="rId10" action="ppaction://hlinksldjump"/>
          </p:cNvPr>
          <p:cNvSpPr>
            <a:spLocks noChangeArrowheads="1"/>
          </p:cNvSpPr>
          <p:nvPr/>
        </p:nvSpPr>
        <p:spPr bwMode="auto">
          <a:xfrm>
            <a:off x="2492322" y="1098038"/>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32" name="Chevron 123">
            <a:hlinkClick r:id="rId10" action="ppaction://hlinksldjump"/>
          </p:cNvPr>
          <p:cNvSpPr>
            <a:spLocks noChangeArrowheads="1"/>
          </p:cNvSpPr>
          <p:nvPr/>
        </p:nvSpPr>
        <p:spPr bwMode="auto">
          <a:xfrm>
            <a:off x="3226613" y="1098038"/>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33" name="Chevron 123">
            <a:hlinkClick r:id="rId11" action="ppaction://hlinksldjump"/>
          </p:cNvPr>
          <p:cNvSpPr>
            <a:spLocks noChangeArrowheads="1"/>
          </p:cNvSpPr>
          <p:nvPr/>
        </p:nvSpPr>
        <p:spPr bwMode="auto">
          <a:xfrm>
            <a:off x="8076302" y="109803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34" name="Chevron 123">
            <a:hlinkClick r:id="rId12" action="ppaction://hlinksldjump"/>
          </p:cNvPr>
          <p:cNvSpPr>
            <a:spLocks noChangeArrowheads="1"/>
          </p:cNvSpPr>
          <p:nvPr/>
        </p:nvSpPr>
        <p:spPr bwMode="auto">
          <a:xfrm>
            <a:off x="2406886" y="2013153"/>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135" name="Chevron 123">
            <a:hlinkClick r:id="rId13" action="ppaction://hlinksldjump"/>
          </p:cNvPr>
          <p:cNvSpPr>
            <a:spLocks noChangeArrowheads="1"/>
          </p:cNvSpPr>
          <p:nvPr/>
        </p:nvSpPr>
        <p:spPr bwMode="auto">
          <a:xfrm>
            <a:off x="3237529" y="201315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136" name="Chevron 123">
            <a:hlinkClick r:id="rId14" action="ppaction://hlinksldjump"/>
          </p:cNvPr>
          <p:cNvSpPr>
            <a:spLocks noChangeArrowheads="1"/>
          </p:cNvSpPr>
          <p:nvPr/>
        </p:nvSpPr>
        <p:spPr bwMode="auto">
          <a:xfrm>
            <a:off x="3246610" y="292662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37" name="Chevron 123">
            <a:hlinkClick r:id="rId15" action="ppaction://hlinksldjump"/>
          </p:cNvPr>
          <p:cNvSpPr>
            <a:spLocks noChangeArrowheads="1"/>
          </p:cNvSpPr>
          <p:nvPr/>
        </p:nvSpPr>
        <p:spPr bwMode="auto">
          <a:xfrm>
            <a:off x="7280708" y="2003905"/>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a:t>
            </a:r>
          </a:p>
        </p:txBody>
      </p:sp>
      <p:sp>
        <p:nvSpPr>
          <p:cNvPr id="138" name="Chevron 123">
            <a:hlinkClick r:id="rId16" action="ppaction://hlinksldjump"/>
          </p:cNvPr>
          <p:cNvSpPr>
            <a:spLocks noChangeArrowheads="1"/>
          </p:cNvSpPr>
          <p:nvPr/>
        </p:nvSpPr>
        <p:spPr bwMode="auto">
          <a:xfrm>
            <a:off x="6447838" y="2003905"/>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a:t>
            </a:r>
          </a:p>
        </p:txBody>
      </p:sp>
      <p:sp>
        <p:nvSpPr>
          <p:cNvPr id="139" name="Chevron 123">
            <a:hlinkClick r:id="rId17" action="ppaction://hlinksldjump"/>
          </p:cNvPr>
          <p:cNvSpPr>
            <a:spLocks noChangeArrowheads="1"/>
          </p:cNvSpPr>
          <p:nvPr/>
        </p:nvSpPr>
        <p:spPr bwMode="auto">
          <a:xfrm>
            <a:off x="6463634" y="292662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Goods Movement</a:t>
            </a:r>
          </a:p>
        </p:txBody>
      </p:sp>
      <p:sp>
        <p:nvSpPr>
          <p:cNvPr id="2" name="Title 1"/>
          <p:cNvSpPr>
            <a:spLocks noGrp="1"/>
          </p:cNvSpPr>
          <p:nvPr>
            <p:ph type="title"/>
          </p:nvPr>
        </p:nvSpPr>
        <p:spPr/>
        <p:txBody>
          <a:bodyPr/>
          <a:lstStyle/>
          <a:p>
            <a:r>
              <a:rPr lang="de-DE"/>
              <a:t>Service and Repair</a:t>
            </a:r>
            <a:br>
              <a:rPr lang="en-US" dirty="0"/>
            </a:br>
            <a:r>
              <a:rPr lang="en-US" sz="2000" b="0" dirty="0"/>
              <a:t>Process Details: Confirming Service Execution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66291"/>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Service</a:t>
            </a:r>
          </a:p>
          <a:p>
            <a:pPr>
              <a:buClr>
                <a:schemeClr val="accent1"/>
              </a:buClr>
              <a:buSzPct val="80000"/>
              <a:buFont typeface="Wingdings" pitchFamily="2" charset="2"/>
              <a:buNone/>
            </a:pPr>
            <a:r>
              <a:rPr lang="de-DE" sz="800" dirty="0">
                <a:solidFill>
                  <a:srgbClr val="404040"/>
                </a:solidFill>
              </a:rPr>
              <a:t>Performer</a:t>
            </a:r>
            <a:endParaRPr lang="en-US" sz="800" dirty="0">
              <a:solidFill>
                <a:srgbClr val="404040"/>
              </a:solidFill>
            </a:endParaRPr>
          </a:p>
        </p:txBody>
      </p:sp>
      <p:sp>
        <p:nvSpPr>
          <p:cNvPr id="81" name="Chevron 102"/>
          <p:cNvSpPr>
            <a:spLocks noChangeArrowheads="1"/>
          </p:cNvSpPr>
          <p:nvPr/>
        </p:nvSpPr>
        <p:spPr bwMode="auto">
          <a:xfrm>
            <a:off x="7613870" y="507151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Service and Repair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9" name="Freeform 70"/>
          <p:cNvSpPr>
            <a:spLocks noChangeArrowheads="1"/>
          </p:cNvSpPr>
          <p:nvPr/>
        </p:nvSpPr>
        <p:spPr bwMode="auto">
          <a:xfrm flipV="1">
            <a:off x="1504527" y="1101164"/>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grpSp>
        <p:nvGrpSpPr>
          <p:cNvPr id="3" name="Group 69"/>
          <p:cNvGrpSpPr/>
          <p:nvPr/>
        </p:nvGrpSpPr>
        <p:grpSpPr>
          <a:xfrm>
            <a:off x="7842050" y="3679740"/>
            <a:ext cx="1174410" cy="309466"/>
            <a:chOff x="7269479" y="1173773"/>
            <a:chExt cx="1174410" cy="309466"/>
          </a:xfrm>
        </p:grpSpPr>
        <p:pic>
          <p:nvPicPr>
            <p:cNvPr id="73" name="Picture 2" descr="\\dwdfkps\KPS\100_Public\Graphics\Pictogram-Library\2011-Visual-Style\60X60-PNGs\SelfService_60px.png"/>
            <p:cNvPicPr>
              <a:picLocks noChangeAspect="1" noChangeArrowheads="1"/>
            </p:cNvPicPr>
            <p:nvPr/>
          </p:nvPicPr>
          <p:blipFill>
            <a:blip r:embed="rId18" cstate="print"/>
            <a:srcRect/>
            <a:stretch>
              <a:fillRect/>
            </a:stretch>
          </p:blipFill>
          <p:spPr bwMode="auto">
            <a:xfrm>
              <a:off x="7269479" y="1173773"/>
              <a:ext cx="282233" cy="282233"/>
            </a:xfrm>
            <a:prstGeom prst="rect">
              <a:avLst/>
            </a:prstGeom>
            <a:noFill/>
          </p:spPr>
        </p:pic>
        <p:sp>
          <p:nvSpPr>
            <p:cNvPr id="7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pic>
        <p:nvPicPr>
          <p:cNvPr id="102" name="Picture 101"/>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679086" y="1470852"/>
            <a:ext cx="180000" cy="134181"/>
          </a:xfrm>
          <a:prstGeom prst="rect">
            <a:avLst/>
          </a:prstGeom>
        </p:spPr>
      </p:pic>
      <p:pic>
        <p:nvPicPr>
          <p:cNvPr id="103" name="Picture 102"/>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2233568" y="2382648"/>
            <a:ext cx="180000" cy="134181"/>
          </a:xfrm>
          <a:prstGeom prst="rect">
            <a:avLst/>
          </a:prstGeom>
        </p:spPr>
      </p:pic>
      <p:pic>
        <p:nvPicPr>
          <p:cNvPr id="104" name="Picture 103"/>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6315116" y="2374335"/>
            <a:ext cx="180000" cy="134181"/>
          </a:xfrm>
          <a:prstGeom prst="rect">
            <a:avLst/>
          </a:prstGeom>
        </p:spPr>
      </p:pic>
      <p:sp>
        <p:nvSpPr>
          <p:cNvPr id="105" name="Rectangle 104"/>
          <p:cNvSpPr/>
          <p:nvPr/>
        </p:nvSpPr>
        <p:spPr>
          <a:xfrm>
            <a:off x="0" y="1324095"/>
            <a:ext cx="705642" cy="400110"/>
          </a:xfrm>
          <a:prstGeom prst="rect">
            <a:avLst/>
          </a:prstGeom>
        </p:spPr>
        <p:txBody>
          <a:bodyPr wrap="none">
            <a:spAutoFit/>
          </a:bodyPr>
          <a:lstStyle/>
          <a:p>
            <a:pPr>
              <a:spcBef>
                <a:spcPct val="50000"/>
              </a:spcBef>
              <a:defRPr/>
            </a:pPr>
            <a:r>
              <a:rPr lang="de-DE" sz="800" dirty="0"/>
              <a:t>Request-</a:t>
            </a:r>
          </a:p>
          <a:p>
            <a:pPr>
              <a:spcBef>
                <a:spcPct val="50000"/>
              </a:spcBef>
              <a:defRPr/>
            </a:pPr>
            <a:r>
              <a:rPr lang="de-DE" sz="800" dirty="0"/>
              <a:t>to-Resolve</a:t>
            </a:r>
            <a:r>
              <a:rPr lang="en-US" sz="800" dirty="0"/>
              <a:t> </a:t>
            </a:r>
          </a:p>
        </p:txBody>
      </p:sp>
      <p:sp>
        <p:nvSpPr>
          <p:cNvPr id="106" name="Rectangle 105"/>
          <p:cNvSpPr/>
          <p:nvPr/>
        </p:nvSpPr>
        <p:spPr>
          <a:xfrm>
            <a:off x="1421478" y="2238493"/>
            <a:ext cx="853119" cy="400110"/>
          </a:xfrm>
          <a:prstGeom prst="rect">
            <a:avLst/>
          </a:prstGeom>
        </p:spPr>
        <p:txBody>
          <a:bodyPr wrap="none">
            <a:spAutoFit/>
          </a:bodyPr>
          <a:lstStyle/>
          <a:p>
            <a:pPr>
              <a:spcBef>
                <a:spcPct val="50000"/>
              </a:spcBef>
              <a:defRPr/>
            </a:pPr>
            <a:r>
              <a:rPr lang="de-DE" sz="800" dirty="0"/>
              <a:t>Procure-to-</a:t>
            </a:r>
          </a:p>
          <a:p>
            <a:pPr>
              <a:spcBef>
                <a:spcPct val="50000"/>
              </a:spcBef>
              <a:defRPr/>
            </a:pPr>
            <a:r>
              <a:rPr lang="de-DE" sz="800" dirty="0"/>
              <a:t>Pay (Services)</a:t>
            </a:r>
            <a:endParaRPr lang="en-US" sz="800" dirty="0"/>
          </a:p>
        </p:txBody>
      </p:sp>
      <p:sp>
        <p:nvSpPr>
          <p:cNvPr id="107" name="Rectangle 106"/>
          <p:cNvSpPr/>
          <p:nvPr/>
        </p:nvSpPr>
        <p:spPr>
          <a:xfrm>
            <a:off x="5645927" y="2171991"/>
            <a:ext cx="715260" cy="584775"/>
          </a:xfrm>
          <a:prstGeom prst="rect">
            <a:avLst/>
          </a:prstGeom>
        </p:spPr>
        <p:txBody>
          <a:bodyPr wrap="none">
            <a:spAutoFit/>
          </a:bodyPr>
          <a:lstStyle/>
          <a:p>
            <a:pPr>
              <a:spcBef>
                <a:spcPct val="50000"/>
              </a:spcBef>
              <a:defRPr/>
            </a:pPr>
            <a:r>
              <a:rPr lang="de-DE" sz="800" dirty="0"/>
              <a:t>Expense </a:t>
            </a:r>
          </a:p>
          <a:p>
            <a:pPr>
              <a:spcBef>
                <a:spcPct val="50000"/>
              </a:spcBef>
              <a:defRPr/>
            </a:pPr>
            <a:r>
              <a:rPr lang="de-DE" sz="800" dirty="0"/>
              <a:t>Reimburse-</a:t>
            </a:r>
          </a:p>
          <a:p>
            <a:pPr>
              <a:spcBef>
                <a:spcPct val="50000"/>
              </a:spcBef>
              <a:defRPr/>
            </a:pPr>
            <a:r>
              <a:rPr lang="de-DE" sz="800" dirty="0"/>
              <a:t>ment</a:t>
            </a:r>
            <a:r>
              <a:rPr lang="en-US" sz="800" dirty="0"/>
              <a:t> </a:t>
            </a:r>
          </a:p>
        </p:txBody>
      </p:sp>
      <p:sp>
        <p:nvSpPr>
          <p:cNvPr id="108" name="Rectangle 107"/>
          <p:cNvSpPr/>
          <p:nvPr/>
        </p:nvSpPr>
        <p:spPr>
          <a:xfrm>
            <a:off x="2806385" y="1380977"/>
            <a:ext cx="1039067" cy="313932"/>
          </a:xfrm>
          <a:prstGeom prst="rect">
            <a:avLst/>
          </a:prstGeom>
        </p:spPr>
        <p:txBody>
          <a:bodyPr wrap="none">
            <a:spAutoFit/>
          </a:bodyPr>
          <a:lstStyle/>
          <a:p>
            <a:pPr>
              <a:lnSpc>
                <a:spcPct val="90000"/>
              </a:lnSpc>
              <a:buClr>
                <a:schemeClr val="accent1"/>
              </a:buClr>
              <a:buSzPct val="80000"/>
            </a:pPr>
            <a:r>
              <a:rPr lang="en-US" sz="800" dirty="0">
                <a:solidFill>
                  <a:srgbClr val="404040"/>
                </a:solidFill>
              </a:rPr>
              <a:t>Dispatching and </a:t>
            </a:r>
          </a:p>
          <a:p>
            <a:pPr>
              <a:lnSpc>
                <a:spcPct val="90000"/>
              </a:lnSpc>
              <a:buClr>
                <a:schemeClr val="accent1"/>
              </a:buClr>
              <a:buSzPct val="80000"/>
            </a:pPr>
            <a:r>
              <a:rPr lang="en-US" sz="800" dirty="0">
                <a:solidFill>
                  <a:srgbClr val="404040"/>
                </a:solidFill>
              </a:rPr>
              <a:t>Scheduling Orders</a:t>
            </a:r>
          </a:p>
        </p:txBody>
      </p:sp>
      <p:sp>
        <p:nvSpPr>
          <p:cNvPr id="109" name="Rectangle 108"/>
          <p:cNvSpPr/>
          <p:nvPr/>
        </p:nvSpPr>
        <p:spPr>
          <a:xfrm>
            <a:off x="6614048" y="1436377"/>
            <a:ext cx="1455848" cy="203133"/>
          </a:xfrm>
          <a:prstGeom prst="rect">
            <a:avLst/>
          </a:prstGeom>
        </p:spPr>
        <p:txBody>
          <a:bodyPr wrap="none">
            <a:spAutoFit/>
          </a:bodyPr>
          <a:lstStyle/>
          <a:p>
            <a:pPr>
              <a:lnSpc>
                <a:spcPct val="90000"/>
              </a:lnSpc>
              <a:buClr>
                <a:schemeClr val="accent1"/>
              </a:buClr>
              <a:buSzPct val="80000"/>
            </a:pPr>
            <a:r>
              <a:rPr lang="en-US" sz="800" dirty="0">
                <a:solidFill>
                  <a:srgbClr val="404040"/>
                </a:solidFill>
              </a:rPr>
              <a:t>Creating Customer Invoices</a:t>
            </a:r>
          </a:p>
        </p:txBody>
      </p:sp>
      <p:sp>
        <p:nvSpPr>
          <p:cNvPr id="111" name="Chevron 83"/>
          <p:cNvSpPr>
            <a:spLocks noChangeArrowheads="1"/>
          </p:cNvSpPr>
          <p:nvPr/>
        </p:nvSpPr>
        <p:spPr bwMode="auto">
          <a:xfrm>
            <a:off x="4818341" y="842659"/>
            <a:ext cx="1747166" cy="1531675"/>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Confirming Service </a:t>
            </a:r>
          </a:p>
          <a:p>
            <a:pPr>
              <a:lnSpc>
                <a:spcPct val="90000"/>
              </a:lnSpc>
            </a:pPr>
            <a:r>
              <a:rPr lang="en-US" sz="900" dirty="0">
                <a:solidFill>
                  <a:schemeClr val="bg1"/>
                </a:solidFill>
                <a:latin typeface="BentonSans Regular"/>
                <a:cs typeface="BentonSans Regular"/>
              </a:rPr>
              <a:t>Execution -  With a Service Confirmation</a:t>
            </a:r>
          </a:p>
        </p:txBody>
      </p:sp>
      <p:sp>
        <p:nvSpPr>
          <p:cNvPr id="112" name="Chevron 111"/>
          <p:cNvSpPr>
            <a:spLocks noChangeArrowheads="1"/>
          </p:cNvSpPr>
          <p:nvPr>
            <p:custDataLst>
              <p:tags r:id="rId1"/>
            </p:custDataLst>
          </p:nvPr>
        </p:nvSpPr>
        <p:spPr bwMode="auto">
          <a:xfrm>
            <a:off x="5284485" y="125877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Document work, track </a:t>
            </a:r>
            <a:r>
              <a:rPr lang="en-US" sz="800" dirty="0" err="1">
                <a:solidFill>
                  <a:srgbClr val="404040"/>
                </a:solidFill>
              </a:rPr>
              <a:t>actuals</a:t>
            </a:r>
            <a:r>
              <a:rPr lang="en-US" sz="800" dirty="0">
                <a:solidFill>
                  <a:srgbClr val="404040"/>
                </a:solidFill>
              </a:rPr>
              <a:t> and release a service confirmation</a:t>
            </a:r>
          </a:p>
        </p:txBody>
      </p:sp>
      <p:sp>
        <p:nvSpPr>
          <p:cNvPr id="115" name="Oval 114">
            <a:hlinkClick r:id="rId20" action="ppaction://hlinksldjump" tooltip="The service performer creates a service confirmation and documents the work, the root cause of the problem, and internal feedback. After reporting back actual times, spare parts used, and any expenses incurred, he or she releases the confirmation."/>
          </p:cNvPr>
          <p:cNvSpPr>
            <a:spLocks noChangeAspect="1"/>
          </p:cNvSpPr>
          <p:nvPr/>
        </p:nvSpPr>
        <p:spPr bwMode="gray">
          <a:xfrm>
            <a:off x="5899618" y="166949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4" name="Rectangle 83"/>
          <p:cNvSpPr/>
          <p:nvPr/>
        </p:nvSpPr>
        <p:spPr>
          <a:xfrm>
            <a:off x="4812765" y="2370120"/>
            <a:ext cx="1586775" cy="546303"/>
          </a:xfrm>
          <a:prstGeom prst="rect">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216000">
              <a:spcBef>
                <a:spcPts val="300"/>
              </a:spcBef>
            </a:pPr>
            <a:r>
              <a:rPr lang="en-US" sz="900" dirty="0"/>
              <a:t>Confirming Service Execution - With an Order</a:t>
            </a:r>
            <a:endParaRPr lang="de-DE" sz="900" dirty="0"/>
          </a:p>
        </p:txBody>
      </p:sp>
      <p:sp>
        <p:nvSpPr>
          <p:cNvPr id="82" name="Oval 81">
            <a:hlinkClick r:id="rId20" action="ppaction://hlinksldjump" tooltip="The Confirming Service Execution - With an Order process variant allows the service employee to mark a service as complete within the sales or service order, after being notified that the service has been performed."/>
          </p:cNvPr>
          <p:cNvSpPr>
            <a:spLocks noChangeAspect="1"/>
          </p:cNvSpPr>
          <p:nvPr/>
        </p:nvSpPr>
        <p:spPr bwMode="gray">
          <a:xfrm>
            <a:off x="4890429" y="241307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8" name="Rectangle 77"/>
          <p:cNvSpPr>
            <a:spLocks noChangeArrowheads="1"/>
          </p:cNvSpPr>
          <p:nvPr/>
        </p:nvSpPr>
        <p:spPr bwMode="auto">
          <a:xfrm>
            <a:off x="5185555" y="2017396"/>
            <a:ext cx="898250" cy="338554"/>
          </a:xfrm>
          <a:prstGeom prst="rect">
            <a:avLst/>
          </a:prstGeom>
          <a:noFill/>
          <a:ln w="9525">
            <a:noFill/>
            <a:miter lim="800000"/>
            <a:headEnd/>
            <a:tailEnd/>
          </a:ln>
        </p:spPr>
        <p:txBody>
          <a:bodyPr wrap="none" lIns="72000" rIns="0">
            <a:spAutoFit/>
          </a:bodyPr>
          <a:lstStyle/>
          <a:p>
            <a:pPr>
              <a:buClr>
                <a:schemeClr val="accent1"/>
              </a:buClr>
              <a:buSzPct val="80000"/>
            </a:pPr>
            <a:r>
              <a:rPr lang="en-US" sz="800" dirty="0">
                <a:solidFill>
                  <a:schemeClr val="bg1"/>
                </a:solidFill>
                <a:hlinkClick r:id="rId21" action="ppaction://hlinksldjump"/>
              </a:rPr>
              <a:t>Click here</a:t>
            </a:r>
            <a:r>
              <a:rPr lang="en-US" sz="800" dirty="0">
                <a:solidFill>
                  <a:schemeClr val="bg1"/>
                </a:solidFill>
              </a:rPr>
              <a:t> to hide </a:t>
            </a:r>
          </a:p>
          <a:p>
            <a:pPr>
              <a:buClr>
                <a:schemeClr val="accent1"/>
              </a:buClr>
              <a:buSzPct val="80000"/>
            </a:pPr>
            <a:r>
              <a:rPr lang="en-US" sz="800" dirty="0">
                <a:solidFill>
                  <a:schemeClr val="bg1"/>
                </a:solidFill>
              </a:rPr>
              <a:t>process variants</a:t>
            </a:r>
          </a:p>
        </p:txBody>
      </p:sp>
      <p:sp>
        <p:nvSpPr>
          <p:cNvPr id="54" name="TextBox 66"/>
          <p:cNvSpPr txBox="1">
            <a:spLocks noChangeArrowheads="1"/>
          </p:cNvSpPr>
          <p:nvPr/>
        </p:nvSpPr>
        <p:spPr bwMode="auto">
          <a:xfrm>
            <a:off x="1760926" y="4399866"/>
            <a:ext cx="4914194" cy="2446824"/>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Confirming Service Execution</a:t>
            </a:r>
            <a:r>
              <a:rPr lang="en-US" sz="900" dirty="0"/>
              <a:t> business process enables the service performer to complete the job, after executing a service, by reporting back actual times and spare parts as well as travel expenses, for example. The service confirmation document is also used to record additional information about the work performed, the root cause of a product problem, warranty information, or feedback with the aim to increase product quality.</a:t>
            </a:r>
          </a:p>
          <a:p>
            <a:pPr>
              <a:buClr>
                <a:schemeClr val="accent1"/>
              </a:buClr>
              <a:buSzPct val="80000"/>
              <a:buFont typeface="Wingdings" pitchFamily="2" charset="2"/>
              <a:buNone/>
            </a:pPr>
            <a:r>
              <a:rPr lang="en-US" sz="900" dirty="0"/>
              <a:t>If  the location of service provision is your own service center, or if there is unplanned  consumption, the service performer processes a goods activity confirmation for spare parts. This enables him or her to trigger a goods issue directly for the related logistics area without having to trigger the outbound delivery process.  </a:t>
            </a:r>
          </a:p>
          <a:p>
            <a:pPr>
              <a:buClr>
                <a:schemeClr val="accent1"/>
              </a:buClr>
              <a:buSzPct val="80000"/>
              <a:buFont typeface="Wingdings" pitchFamily="2" charset="2"/>
              <a:buNone/>
            </a:pPr>
            <a:r>
              <a:rPr lang="en-US" sz="900" dirty="0"/>
              <a:t>For service provided at a supplier’s service center, the actual service and spare parts consumption in the confirmation is taken from the goods and service acknowledgement.</a:t>
            </a:r>
          </a:p>
          <a:p>
            <a:pPr>
              <a:buClr>
                <a:schemeClr val="accent1"/>
              </a:buClr>
              <a:buSzPct val="80000"/>
              <a:buFont typeface="Wingdings" pitchFamily="2" charset="2"/>
              <a:buNone/>
            </a:pPr>
            <a:r>
              <a:rPr lang="en-US" sz="900" dirty="0"/>
              <a:t>After the service confirmation document has been released, the system automatically triggers customer invoicing and passes necessary information to Cash Flow Management to calculate the costs-of-service, and also to Inventory Management to adapt the inventory level in case of spare part consumption. For fixed price services, where there is no service confirmation, completion is confirmed directly in the sales or service order and the follow-up processes triggered from the order.</a:t>
            </a:r>
          </a:p>
        </p:txBody>
      </p:sp>
      <p:sp>
        <p:nvSpPr>
          <p:cNvPr id="119" name="TextBox 59">
            <a:hlinkClick r:id="rId22" action="ppaction://hlinksldjump"/>
          </p:cNvPr>
          <p:cNvSpPr txBox="1">
            <a:spLocks noChangeArrowheads="1"/>
          </p:cNvSpPr>
          <p:nvPr/>
        </p:nvSpPr>
        <p:spPr bwMode="auto">
          <a:xfrm>
            <a:off x="6189163" y="757237"/>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120" name="Freeform 119"/>
          <p:cNvSpPr>
            <a:spLocks noChangeArrowheads="1"/>
          </p:cNvSpPr>
          <p:nvPr/>
        </p:nvSpPr>
        <p:spPr bwMode="auto">
          <a:xfrm>
            <a:off x="8743117" y="184692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1" name="Freeform 69"/>
          <p:cNvSpPr>
            <a:spLocks noChangeArrowheads="1"/>
          </p:cNvSpPr>
          <p:nvPr/>
        </p:nvSpPr>
        <p:spPr bwMode="auto">
          <a:xfrm>
            <a:off x="3902641" y="276278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2" name="Freeform 69"/>
          <p:cNvSpPr>
            <a:spLocks noChangeArrowheads="1"/>
          </p:cNvSpPr>
          <p:nvPr/>
        </p:nvSpPr>
        <p:spPr bwMode="auto">
          <a:xfrm>
            <a:off x="3913787" y="367625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3" name="Freeform 69"/>
          <p:cNvSpPr>
            <a:spLocks noChangeArrowheads="1"/>
          </p:cNvSpPr>
          <p:nvPr/>
        </p:nvSpPr>
        <p:spPr bwMode="auto">
          <a:xfrm>
            <a:off x="7945457" y="275353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4" name="Freeform 69"/>
          <p:cNvSpPr>
            <a:spLocks noChangeArrowheads="1"/>
          </p:cNvSpPr>
          <p:nvPr/>
        </p:nvSpPr>
        <p:spPr bwMode="auto">
          <a:xfrm>
            <a:off x="7112949" y="275353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5" name="Freeform 69"/>
          <p:cNvSpPr>
            <a:spLocks noChangeArrowheads="1"/>
          </p:cNvSpPr>
          <p:nvPr/>
        </p:nvSpPr>
        <p:spPr bwMode="auto">
          <a:xfrm>
            <a:off x="7130811" y="367625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41" name="Freeform 140"/>
          <p:cNvSpPr>
            <a:spLocks noChangeArrowheads="1"/>
          </p:cNvSpPr>
          <p:nvPr/>
        </p:nvSpPr>
        <p:spPr bwMode="auto">
          <a:xfrm>
            <a:off x="7883893" y="183066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6" name="Picture 85" descr="Calculator_2_60px.png"/>
          <p:cNvPicPr>
            <a:picLocks noChangeAspect="1"/>
          </p:cNvPicPr>
          <p:nvPr/>
        </p:nvPicPr>
        <p:blipFill>
          <a:blip r:embed="rId23" cstate="print"/>
          <a:stretch>
            <a:fillRect/>
          </a:stretch>
        </p:blipFill>
        <p:spPr>
          <a:xfrm>
            <a:off x="366739" y="5245467"/>
            <a:ext cx="180000" cy="180000"/>
          </a:xfrm>
          <a:prstGeom prst="rect">
            <a:avLst/>
          </a:prstGeom>
        </p:spPr>
      </p:pic>
      <p:pic>
        <p:nvPicPr>
          <p:cNvPr id="93" name="Picture 92" descr="Monitor_60px.png"/>
          <p:cNvPicPr>
            <a:picLocks noChangeAspect="1"/>
          </p:cNvPicPr>
          <p:nvPr/>
        </p:nvPicPr>
        <p:blipFill>
          <a:blip r:embed="rId24" cstate="print"/>
          <a:stretch>
            <a:fillRect/>
          </a:stretch>
        </p:blipFill>
        <p:spPr>
          <a:xfrm>
            <a:off x="366739" y="5604137"/>
            <a:ext cx="180000" cy="180000"/>
          </a:xfrm>
          <a:prstGeom prst="rect">
            <a:avLst/>
          </a:prstGeom>
        </p:spPr>
      </p:pic>
      <p:sp>
        <p:nvSpPr>
          <p:cNvPr id="95" name="Rectangle 57">
            <a:hlinkClick r:id="rId25"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9" name="Rectangle 57">
            <a:hlinkClick r:id="rId26"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40" name="Rectangle 57">
            <a:hlinkClick r:id="rId2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8" name="Picture 77"/>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5" name="Picture 134"/>
          <p:cNvPicPr>
            <a:picLocks noChangeAspect="1"/>
          </p:cNvPicPr>
          <p:nvPr/>
        </p:nvPicPr>
        <p:blipFill>
          <a:blip r:embed="rId28">
            <a:extLst>
              <a:ext uri="{28A0092B-C50C-407E-A947-70E740481C1C}">
                <a14:useLocalDpi xmlns:a14="http://schemas.microsoft.com/office/drawing/2010/main" val="0"/>
              </a:ext>
            </a:extLst>
          </a:blip>
          <a:stretch>
            <a:fillRect/>
          </a:stretch>
        </p:blipFill>
        <p:spPr bwMode="auto">
          <a:xfrm>
            <a:off x="6865938" y="4524375"/>
            <a:ext cx="411162" cy="411162"/>
          </a:xfrm>
          <a:prstGeom prst="rect">
            <a:avLst/>
          </a:prstGeom>
          <a:noFill/>
          <a:ln w="9525">
            <a:noFill/>
            <a:miter lim="800000"/>
            <a:headEnd/>
            <a:tailEnd/>
          </a:ln>
        </p:spPr>
      </p:pic>
      <p:pic>
        <p:nvPicPr>
          <p:cNvPr id="87" name="Picture 2"/>
          <p:cNvPicPr>
            <a:picLocks noChangeAspect="1" noChangeArrowheads="1"/>
          </p:cNvPicPr>
          <p:nvPr/>
        </p:nvPicPr>
        <p:blipFill>
          <a:blip r:embed="rId29">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 name="Picture 76"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140"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7" name="Chevron 123">
            <a:hlinkClick r:id="rId6" action="ppaction://hlinksldjump"/>
          </p:cNvPr>
          <p:cNvSpPr>
            <a:spLocks noChangeArrowheads="1"/>
          </p:cNvSpPr>
          <p:nvPr/>
        </p:nvSpPr>
        <p:spPr bwMode="auto">
          <a:xfrm>
            <a:off x="3579118" y="291830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72" name="Chevron 123">
            <a:hlinkClick r:id="rId7" action="ppaction://hlinksldjump"/>
          </p:cNvPr>
          <p:cNvSpPr>
            <a:spLocks noChangeArrowheads="1"/>
          </p:cNvSpPr>
          <p:nvPr/>
        </p:nvSpPr>
        <p:spPr bwMode="auto">
          <a:xfrm>
            <a:off x="1178770" y="106590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75" name="Chevron 123">
            <a:hlinkClick r:id="rId8" action="ppaction://hlinksldjump"/>
          </p:cNvPr>
          <p:cNvSpPr>
            <a:spLocks noChangeArrowheads="1"/>
          </p:cNvSpPr>
          <p:nvPr/>
        </p:nvSpPr>
        <p:spPr bwMode="auto">
          <a:xfrm>
            <a:off x="4385774" y="1065900"/>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a:p>
            <a:pPr>
              <a:lnSpc>
                <a:spcPct val="90000"/>
              </a:lnSpc>
              <a:buClr>
                <a:schemeClr val="accent1"/>
              </a:buClr>
              <a:buSzPct val="80000"/>
            </a:pPr>
            <a:endParaRPr lang="en-US" sz="800" dirty="0">
              <a:solidFill>
                <a:srgbClr val="404040"/>
              </a:solidFill>
            </a:endParaRPr>
          </a:p>
        </p:txBody>
      </p:sp>
      <p:sp>
        <p:nvSpPr>
          <p:cNvPr id="76" name="Chevron 123">
            <a:hlinkClick r:id="rId9" action="ppaction://hlinksldjump" tooltip="Click here for process details"/>
          </p:cNvPr>
          <p:cNvSpPr>
            <a:spLocks noChangeArrowheads="1"/>
          </p:cNvSpPr>
          <p:nvPr/>
        </p:nvSpPr>
        <p:spPr bwMode="auto">
          <a:xfrm>
            <a:off x="6045087" y="1065900"/>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78" name="Chevron 123">
            <a:hlinkClick r:id="rId10" action="ppaction://hlinksldjump"/>
          </p:cNvPr>
          <p:cNvSpPr>
            <a:spLocks noChangeArrowheads="1"/>
          </p:cNvSpPr>
          <p:nvPr/>
        </p:nvSpPr>
        <p:spPr bwMode="auto">
          <a:xfrm>
            <a:off x="2001870" y="106590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Planning Service Orders</a:t>
            </a:r>
          </a:p>
        </p:txBody>
      </p:sp>
      <p:sp>
        <p:nvSpPr>
          <p:cNvPr id="82" name="Chevron 123">
            <a:hlinkClick r:id="rId11" action="ppaction://hlinksldjump"/>
          </p:cNvPr>
          <p:cNvSpPr>
            <a:spLocks noChangeArrowheads="1"/>
          </p:cNvSpPr>
          <p:nvPr/>
        </p:nvSpPr>
        <p:spPr bwMode="auto">
          <a:xfrm>
            <a:off x="5213954" y="106590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84" name="Chevron 123">
            <a:hlinkClick r:id="rId9" action="ppaction://hlinksldjump" tooltip="Click here for process details"/>
          </p:cNvPr>
          <p:cNvSpPr>
            <a:spLocks noChangeArrowheads="1"/>
          </p:cNvSpPr>
          <p:nvPr/>
        </p:nvSpPr>
        <p:spPr bwMode="auto">
          <a:xfrm>
            <a:off x="6811707" y="1065899"/>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88" name="Chevron 123">
            <a:hlinkClick r:id="rId12" action="ppaction://hlinksldjump"/>
          </p:cNvPr>
          <p:cNvSpPr>
            <a:spLocks noChangeArrowheads="1"/>
          </p:cNvSpPr>
          <p:nvPr/>
        </p:nvSpPr>
        <p:spPr bwMode="auto">
          <a:xfrm>
            <a:off x="2824830" y="1065899"/>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89" name="Chevron 123">
            <a:hlinkClick r:id="rId12" action="ppaction://hlinksldjump"/>
          </p:cNvPr>
          <p:cNvSpPr>
            <a:spLocks noChangeArrowheads="1"/>
          </p:cNvSpPr>
          <p:nvPr/>
        </p:nvSpPr>
        <p:spPr bwMode="auto">
          <a:xfrm>
            <a:off x="3559121" y="1065899"/>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90" name="Chevron 123">
            <a:hlinkClick r:id="rId13" action="ppaction://hlinksldjump"/>
          </p:cNvPr>
          <p:cNvSpPr>
            <a:spLocks noChangeArrowheads="1"/>
          </p:cNvSpPr>
          <p:nvPr/>
        </p:nvSpPr>
        <p:spPr bwMode="auto">
          <a:xfrm>
            <a:off x="7666808" y="106590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91" name="Chevron 123">
            <a:hlinkClick r:id="rId14" action="ppaction://hlinksldjump"/>
          </p:cNvPr>
          <p:cNvSpPr>
            <a:spLocks noChangeArrowheads="1"/>
          </p:cNvSpPr>
          <p:nvPr/>
        </p:nvSpPr>
        <p:spPr bwMode="auto">
          <a:xfrm>
            <a:off x="2739394" y="2004840"/>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109" name="Chevron 123">
            <a:hlinkClick r:id="rId15" action="ppaction://hlinksldjump"/>
          </p:cNvPr>
          <p:cNvSpPr>
            <a:spLocks noChangeArrowheads="1"/>
          </p:cNvSpPr>
          <p:nvPr/>
        </p:nvSpPr>
        <p:spPr bwMode="auto">
          <a:xfrm>
            <a:off x="3570037" y="200484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110" name="Chevron 123">
            <a:hlinkClick r:id="rId16" action="ppaction://hlinksldjump"/>
          </p:cNvPr>
          <p:cNvSpPr>
            <a:spLocks noChangeArrowheads="1"/>
          </p:cNvSpPr>
          <p:nvPr/>
        </p:nvSpPr>
        <p:spPr bwMode="auto">
          <a:xfrm>
            <a:off x="6823508" y="199559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a:t>
            </a:r>
          </a:p>
        </p:txBody>
      </p:sp>
      <p:sp>
        <p:nvSpPr>
          <p:cNvPr id="125" name="Chevron 123">
            <a:hlinkClick r:id="rId17" action="ppaction://hlinksldjump"/>
          </p:cNvPr>
          <p:cNvSpPr>
            <a:spLocks noChangeArrowheads="1"/>
          </p:cNvSpPr>
          <p:nvPr/>
        </p:nvSpPr>
        <p:spPr bwMode="auto">
          <a:xfrm>
            <a:off x="5990638" y="199559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a:t>
            </a:r>
          </a:p>
        </p:txBody>
      </p:sp>
      <p:sp>
        <p:nvSpPr>
          <p:cNvPr id="126" name="Chevron 123">
            <a:hlinkClick r:id="rId18" action="ppaction://hlinksldjump"/>
          </p:cNvPr>
          <p:cNvSpPr>
            <a:spLocks noChangeArrowheads="1"/>
          </p:cNvSpPr>
          <p:nvPr/>
        </p:nvSpPr>
        <p:spPr bwMode="auto">
          <a:xfrm>
            <a:off x="6006434" y="291830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Goods Movement</a:t>
            </a:r>
          </a:p>
        </p:txBody>
      </p:sp>
      <p:sp>
        <p:nvSpPr>
          <p:cNvPr id="2" name="Title 1"/>
          <p:cNvSpPr>
            <a:spLocks noGrp="1"/>
          </p:cNvSpPr>
          <p:nvPr>
            <p:ph type="title"/>
          </p:nvPr>
        </p:nvSpPr>
        <p:spPr/>
        <p:txBody>
          <a:bodyPr/>
          <a:lstStyle/>
          <a:p>
            <a:r>
              <a:rPr lang="de-DE"/>
              <a:t>Service and Repair</a:t>
            </a:r>
            <a:br>
              <a:rPr lang="en-US" dirty="0"/>
            </a:br>
            <a:r>
              <a:rPr lang="en-US" sz="2000" b="0" dirty="0"/>
              <a:t>Process Details: Creating Customer Invoices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Receivables</a:t>
            </a:r>
          </a:p>
          <a:p>
            <a:pPr>
              <a:buClr>
                <a:schemeClr val="accent1"/>
              </a:buClr>
              <a:buSzPct val="80000"/>
              <a:buFont typeface="Wingdings" pitchFamily="2" charset="2"/>
              <a:buNone/>
            </a:pPr>
            <a:r>
              <a:rPr lang="de-DE" sz="800" dirty="0">
                <a:solidFill>
                  <a:srgbClr val="404040"/>
                </a:solidFill>
              </a:rPr>
              <a:t>Accountant</a:t>
            </a:r>
            <a:endParaRPr lang="en-US" sz="800" dirty="0">
              <a:solidFill>
                <a:srgbClr val="404040"/>
              </a:solidFill>
            </a:endParaRPr>
          </a:p>
        </p:txBody>
      </p:sp>
      <p:sp>
        <p:nvSpPr>
          <p:cNvPr id="81" name="Chevron 102"/>
          <p:cNvSpPr>
            <a:spLocks noChangeArrowheads="1"/>
          </p:cNvSpPr>
          <p:nvPr/>
        </p:nvSpPr>
        <p:spPr bwMode="auto">
          <a:xfrm>
            <a:off x="7613870" y="507151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Customer Invoicing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9" name="Freeform 70"/>
          <p:cNvSpPr>
            <a:spLocks noChangeArrowheads="1"/>
          </p:cNvSpPr>
          <p:nvPr/>
        </p:nvSpPr>
        <p:spPr bwMode="auto">
          <a:xfrm flipV="1">
            <a:off x="1845347" y="1075953"/>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grpSp>
        <p:nvGrpSpPr>
          <p:cNvPr id="70" name="Group 69"/>
          <p:cNvGrpSpPr/>
          <p:nvPr/>
        </p:nvGrpSpPr>
        <p:grpSpPr>
          <a:xfrm>
            <a:off x="7842050" y="3679740"/>
            <a:ext cx="1174410" cy="309466"/>
            <a:chOff x="7269479" y="1173773"/>
            <a:chExt cx="1174410" cy="309466"/>
          </a:xfrm>
        </p:grpSpPr>
        <p:pic>
          <p:nvPicPr>
            <p:cNvPr id="73" name="Picture 2" descr="\\dwdfkps\KPS\100_Public\Graphics\Pictogram-Library\2011-Visual-Style\60X60-PNGs\SelfService_60px.png"/>
            <p:cNvPicPr>
              <a:picLocks noChangeAspect="1" noChangeArrowheads="1"/>
            </p:cNvPicPr>
            <p:nvPr/>
          </p:nvPicPr>
          <p:blipFill>
            <a:blip r:embed="rId19" cstate="print"/>
            <a:srcRect/>
            <a:stretch>
              <a:fillRect/>
            </a:stretch>
          </p:blipFill>
          <p:spPr bwMode="auto">
            <a:xfrm>
              <a:off x="7269479" y="1173773"/>
              <a:ext cx="282233" cy="282233"/>
            </a:xfrm>
            <a:prstGeom prst="rect">
              <a:avLst/>
            </a:prstGeom>
            <a:noFill/>
          </p:spPr>
        </p:pic>
        <p:sp>
          <p:nvSpPr>
            <p:cNvPr id="7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9" name="Freeform 69"/>
          <p:cNvSpPr>
            <a:spLocks noChangeArrowheads="1"/>
          </p:cNvSpPr>
          <p:nvPr/>
        </p:nvSpPr>
        <p:spPr bwMode="auto">
          <a:xfrm>
            <a:off x="5881129" y="181340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6" name="Freeform 85"/>
          <p:cNvSpPr>
            <a:spLocks noChangeArrowheads="1"/>
          </p:cNvSpPr>
          <p:nvPr/>
        </p:nvSpPr>
        <p:spPr bwMode="auto">
          <a:xfrm>
            <a:off x="8335070" y="181340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3" name="Freeform 69"/>
          <p:cNvSpPr>
            <a:spLocks noChangeArrowheads="1"/>
          </p:cNvSpPr>
          <p:nvPr/>
        </p:nvSpPr>
        <p:spPr bwMode="auto">
          <a:xfrm>
            <a:off x="4235149" y="275447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5" name="Freeform 69"/>
          <p:cNvSpPr>
            <a:spLocks noChangeArrowheads="1"/>
          </p:cNvSpPr>
          <p:nvPr/>
        </p:nvSpPr>
        <p:spPr bwMode="auto">
          <a:xfrm>
            <a:off x="4238344" y="366794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7" name="Freeform 69"/>
          <p:cNvSpPr>
            <a:spLocks noChangeArrowheads="1"/>
          </p:cNvSpPr>
          <p:nvPr/>
        </p:nvSpPr>
        <p:spPr bwMode="auto">
          <a:xfrm>
            <a:off x="7488257" y="274522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9" name="Freeform 69"/>
          <p:cNvSpPr>
            <a:spLocks noChangeArrowheads="1"/>
          </p:cNvSpPr>
          <p:nvPr/>
        </p:nvSpPr>
        <p:spPr bwMode="auto">
          <a:xfrm>
            <a:off x="6655749" y="273727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1" name="Freeform 69"/>
          <p:cNvSpPr>
            <a:spLocks noChangeArrowheads="1"/>
          </p:cNvSpPr>
          <p:nvPr/>
        </p:nvSpPr>
        <p:spPr bwMode="auto">
          <a:xfrm>
            <a:off x="6673611" y="366794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02" name="Picture 101"/>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011594" y="1437328"/>
            <a:ext cx="180000" cy="134181"/>
          </a:xfrm>
          <a:prstGeom prst="rect">
            <a:avLst/>
          </a:prstGeom>
        </p:spPr>
      </p:pic>
      <p:pic>
        <p:nvPicPr>
          <p:cNvPr id="103" name="Picture 102"/>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2566076" y="2374335"/>
            <a:ext cx="180000" cy="134181"/>
          </a:xfrm>
          <a:prstGeom prst="rect">
            <a:avLst/>
          </a:prstGeom>
        </p:spPr>
      </p:pic>
      <p:pic>
        <p:nvPicPr>
          <p:cNvPr id="104" name="Picture 103"/>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5857916" y="2366023"/>
            <a:ext cx="180000" cy="134181"/>
          </a:xfrm>
          <a:prstGeom prst="rect">
            <a:avLst/>
          </a:prstGeom>
        </p:spPr>
      </p:pic>
      <p:sp>
        <p:nvSpPr>
          <p:cNvPr id="105" name="Rectangle 104"/>
          <p:cNvSpPr/>
          <p:nvPr/>
        </p:nvSpPr>
        <p:spPr>
          <a:xfrm>
            <a:off x="332508" y="1304364"/>
            <a:ext cx="705642" cy="400110"/>
          </a:xfrm>
          <a:prstGeom prst="rect">
            <a:avLst/>
          </a:prstGeom>
        </p:spPr>
        <p:txBody>
          <a:bodyPr wrap="none">
            <a:spAutoFit/>
          </a:bodyPr>
          <a:lstStyle/>
          <a:p>
            <a:pPr>
              <a:spcBef>
                <a:spcPct val="50000"/>
              </a:spcBef>
              <a:defRPr/>
            </a:pPr>
            <a:r>
              <a:rPr lang="de-DE" sz="800" dirty="0"/>
              <a:t>Request-</a:t>
            </a:r>
          </a:p>
          <a:p>
            <a:pPr>
              <a:spcBef>
                <a:spcPct val="50000"/>
              </a:spcBef>
              <a:defRPr/>
            </a:pPr>
            <a:r>
              <a:rPr lang="de-DE" sz="800" dirty="0"/>
              <a:t>to-Resolve</a:t>
            </a:r>
            <a:r>
              <a:rPr lang="en-US" sz="800" dirty="0"/>
              <a:t> </a:t>
            </a:r>
          </a:p>
        </p:txBody>
      </p:sp>
      <p:sp>
        <p:nvSpPr>
          <p:cNvPr id="106" name="Rectangle 105"/>
          <p:cNvSpPr/>
          <p:nvPr/>
        </p:nvSpPr>
        <p:spPr>
          <a:xfrm>
            <a:off x="1753986" y="2230180"/>
            <a:ext cx="853119" cy="400110"/>
          </a:xfrm>
          <a:prstGeom prst="rect">
            <a:avLst/>
          </a:prstGeom>
        </p:spPr>
        <p:txBody>
          <a:bodyPr wrap="none">
            <a:spAutoFit/>
          </a:bodyPr>
          <a:lstStyle/>
          <a:p>
            <a:pPr>
              <a:spcBef>
                <a:spcPct val="50000"/>
              </a:spcBef>
              <a:defRPr/>
            </a:pPr>
            <a:r>
              <a:rPr lang="de-DE" sz="800" dirty="0"/>
              <a:t>Procure-to-</a:t>
            </a:r>
          </a:p>
          <a:p>
            <a:pPr>
              <a:spcBef>
                <a:spcPct val="50000"/>
              </a:spcBef>
              <a:defRPr/>
            </a:pPr>
            <a:r>
              <a:rPr lang="de-DE" sz="800" dirty="0"/>
              <a:t>Pay (Services)</a:t>
            </a:r>
            <a:endParaRPr lang="en-US" sz="800" dirty="0"/>
          </a:p>
        </p:txBody>
      </p:sp>
      <p:sp>
        <p:nvSpPr>
          <p:cNvPr id="107" name="Rectangle 106"/>
          <p:cNvSpPr/>
          <p:nvPr/>
        </p:nvSpPr>
        <p:spPr>
          <a:xfrm>
            <a:off x="5180414" y="2138741"/>
            <a:ext cx="715260" cy="584775"/>
          </a:xfrm>
          <a:prstGeom prst="rect">
            <a:avLst/>
          </a:prstGeom>
        </p:spPr>
        <p:txBody>
          <a:bodyPr wrap="none">
            <a:spAutoFit/>
          </a:bodyPr>
          <a:lstStyle/>
          <a:p>
            <a:pPr>
              <a:spcBef>
                <a:spcPct val="50000"/>
              </a:spcBef>
              <a:defRPr/>
            </a:pPr>
            <a:r>
              <a:rPr lang="de-DE" sz="800" dirty="0"/>
              <a:t>Expense </a:t>
            </a:r>
          </a:p>
          <a:p>
            <a:pPr>
              <a:spcBef>
                <a:spcPct val="50000"/>
              </a:spcBef>
              <a:defRPr/>
            </a:pPr>
            <a:r>
              <a:rPr lang="de-DE" sz="800" dirty="0"/>
              <a:t>Reimburse-</a:t>
            </a:r>
          </a:p>
          <a:p>
            <a:pPr>
              <a:spcBef>
                <a:spcPct val="50000"/>
              </a:spcBef>
              <a:defRPr/>
            </a:pPr>
            <a:r>
              <a:rPr lang="de-DE" sz="800" dirty="0"/>
              <a:t>ment</a:t>
            </a:r>
            <a:r>
              <a:rPr lang="en-US" sz="800" dirty="0"/>
              <a:t> </a:t>
            </a:r>
          </a:p>
        </p:txBody>
      </p:sp>
      <p:sp>
        <p:nvSpPr>
          <p:cNvPr id="108" name="Rectangle 107"/>
          <p:cNvSpPr/>
          <p:nvPr/>
        </p:nvSpPr>
        <p:spPr>
          <a:xfrm>
            <a:off x="3138893" y="1347453"/>
            <a:ext cx="1039067" cy="313932"/>
          </a:xfrm>
          <a:prstGeom prst="rect">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Dispatching and </a:t>
            </a:r>
          </a:p>
          <a:p>
            <a:pPr>
              <a:lnSpc>
                <a:spcPct val="90000"/>
              </a:lnSpc>
              <a:buClr>
                <a:schemeClr val="accent1"/>
              </a:buClr>
              <a:buSzPct val="80000"/>
            </a:pPr>
            <a:r>
              <a:rPr lang="en-US" sz="800" dirty="0">
                <a:solidFill>
                  <a:srgbClr val="404040"/>
                </a:solidFill>
              </a:rPr>
              <a:t>Scheduling Orders</a:t>
            </a:r>
          </a:p>
        </p:txBody>
      </p:sp>
      <p:sp>
        <p:nvSpPr>
          <p:cNvPr id="111" name="Chevron 83"/>
          <p:cNvSpPr>
            <a:spLocks noChangeArrowheads="1"/>
          </p:cNvSpPr>
          <p:nvPr/>
        </p:nvSpPr>
        <p:spPr bwMode="auto">
          <a:xfrm>
            <a:off x="5982122" y="806704"/>
            <a:ext cx="174716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Customer Invoices</a:t>
            </a:r>
          </a:p>
        </p:txBody>
      </p:sp>
      <p:sp>
        <p:nvSpPr>
          <p:cNvPr id="112" name="Chevron 111"/>
          <p:cNvSpPr>
            <a:spLocks noChangeArrowheads="1"/>
          </p:cNvSpPr>
          <p:nvPr>
            <p:custDataLst>
              <p:tags r:id="rId1"/>
            </p:custDataLst>
          </p:nvPr>
        </p:nvSpPr>
        <p:spPr bwMode="auto">
          <a:xfrm>
            <a:off x="6877762" y="112368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an invoice</a:t>
            </a:r>
          </a:p>
        </p:txBody>
      </p:sp>
      <p:sp>
        <p:nvSpPr>
          <p:cNvPr id="113" name="Chevron 112"/>
          <p:cNvSpPr>
            <a:spLocks noChangeArrowheads="1"/>
          </p:cNvSpPr>
          <p:nvPr>
            <p:custDataLst>
              <p:tags r:id="rId2"/>
            </p:custDataLst>
          </p:nvPr>
        </p:nvSpPr>
        <p:spPr bwMode="auto">
          <a:xfrm>
            <a:off x="6099136" y="112368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 invoice requests</a:t>
            </a:r>
          </a:p>
        </p:txBody>
      </p:sp>
      <p:sp>
        <p:nvSpPr>
          <p:cNvPr id="115" name="Freeform 69"/>
          <p:cNvSpPr>
            <a:spLocks noChangeArrowheads="1"/>
          </p:cNvSpPr>
          <p:nvPr/>
        </p:nvSpPr>
        <p:spPr bwMode="auto">
          <a:xfrm>
            <a:off x="7443922" y="206117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6" name="Oval 115">
            <a:hlinkClick r:id="rId9" action="ppaction://hlinksldjump" tooltip="After saving the invoice, it is checked for correctness and released for financials and output management."/>
          </p:cNvPr>
          <p:cNvSpPr>
            <a:spLocks noChangeAspect="1"/>
          </p:cNvSpPr>
          <p:nvPr/>
        </p:nvSpPr>
        <p:spPr bwMode="gray">
          <a:xfrm>
            <a:off x="7470724" y="17150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7" name="Oval 116">
            <a:hlinkClick r:id="rId9" action="ppaction://hlinksldjump" tooltip="One or more invoice requests are selected and transferred to an invoice. Requests can be combined into one or more invoices."/>
          </p:cNvPr>
          <p:cNvSpPr>
            <a:spLocks noChangeAspect="1"/>
          </p:cNvSpPr>
          <p:nvPr/>
        </p:nvSpPr>
        <p:spPr bwMode="gray">
          <a:xfrm>
            <a:off x="6700410" y="17150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grpSp>
        <p:nvGrpSpPr>
          <p:cNvPr id="3" name="Group 2"/>
          <p:cNvGrpSpPr/>
          <p:nvPr/>
        </p:nvGrpSpPr>
        <p:grpSpPr>
          <a:xfrm>
            <a:off x="6870700" y="4521200"/>
            <a:ext cx="407988" cy="407988"/>
            <a:chOff x="6870700" y="4521200"/>
            <a:chExt cx="407988" cy="407988"/>
          </a:xfrm>
        </p:grpSpPr>
        <p:pic>
          <p:nvPicPr>
            <p:cNvPr id="119" name="Picture 102" descr="47"/>
            <p:cNvPicPr>
              <a:picLocks noChangeAspect="1" noChangeArrowheads="1"/>
            </p:cNvPicPr>
            <p:nvPr/>
          </p:nvPicPr>
          <p:blipFill>
            <a:blip r:embed="rId21" cstate="print"/>
            <a:srcRect/>
            <a:stretch>
              <a:fillRect/>
            </a:stretch>
          </p:blipFill>
          <p:spPr bwMode="auto">
            <a:xfrm>
              <a:off x="6886575" y="4537075"/>
              <a:ext cx="384175" cy="384175"/>
            </a:xfrm>
            <a:prstGeom prst="rect">
              <a:avLst/>
            </a:prstGeom>
            <a:noFill/>
            <a:ln w="9525">
              <a:noFill/>
              <a:miter lim="800000"/>
              <a:headEnd/>
              <a:tailEnd/>
            </a:ln>
          </p:spPr>
        </p:pic>
        <p:sp>
          <p:nvSpPr>
            <p:cNvPr id="120" name="AutoShape 103"/>
            <p:cNvSpPr>
              <a:spLocks noChangeArrowheads="1"/>
            </p:cNvSpPr>
            <p:nvPr/>
          </p:nvSpPr>
          <p:spPr bwMode="auto">
            <a:xfrm>
              <a:off x="6870700" y="4521200"/>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128" name="Chevron 123">
            <a:hlinkClick r:id="rId22" action="ppaction://hlinksldjump"/>
          </p:cNvPr>
          <p:cNvSpPr>
            <a:spLocks noChangeArrowheads="1"/>
          </p:cNvSpPr>
          <p:nvPr/>
        </p:nvSpPr>
        <p:spPr bwMode="auto">
          <a:xfrm>
            <a:off x="2756532" y="292662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71" name="TextBox 66"/>
          <p:cNvSpPr txBox="1">
            <a:spLocks noChangeArrowheads="1"/>
          </p:cNvSpPr>
          <p:nvPr/>
        </p:nvSpPr>
        <p:spPr bwMode="auto">
          <a:xfrm>
            <a:off x="1760926" y="4399866"/>
            <a:ext cx="4914194" cy="94897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In the </a:t>
            </a:r>
            <a:r>
              <a:rPr lang="en-US" sz="900" b="1" dirty="0"/>
              <a:t>Creating Customer Invoices</a:t>
            </a:r>
            <a:r>
              <a:rPr lang="en-US" sz="900" dirty="0"/>
              <a:t> business process, the system creates invoice requests automatically after services have been performed or products delivered. You must transfer these requests to an invoice which is sent to the customer and passed to Cash Flow Management. You can do this manually or with an invoice run. It is possible to combine several requests into one invoice or split them into several invoices. </a:t>
            </a:r>
          </a:p>
          <a:p>
            <a:pPr marL="228600" lvl="1" indent="-114300">
              <a:spcBef>
                <a:spcPts val="200"/>
              </a:spcBef>
              <a:buFont typeface="Arial" charset="0"/>
              <a:buChar char="•"/>
            </a:pPr>
            <a:endParaRPr lang="en-US" sz="900" dirty="0"/>
          </a:p>
        </p:txBody>
      </p:sp>
      <p:sp>
        <p:nvSpPr>
          <p:cNvPr id="137" name="TextBox 59">
            <a:hlinkClick r:id="rId23" action="ppaction://hlinksldjump"/>
          </p:cNvPr>
          <p:cNvSpPr txBox="1">
            <a:spLocks noChangeArrowheads="1"/>
          </p:cNvSpPr>
          <p:nvPr/>
        </p:nvSpPr>
        <p:spPr bwMode="auto">
          <a:xfrm>
            <a:off x="7341688" y="738187"/>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114" name="TextBox 113"/>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121"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2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24" name="Picture 123" descr="Calculator_2_60px.png"/>
          <p:cNvPicPr>
            <a:picLocks noChangeAspect="1"/>
          </p:cNvPicPr>
          <p:nvPr/>
        </p:nvPicPr>
        <p:blipFill>
          <a:blip r:embed="rId24" cstate="print"/>
          <a:stretch>
            <a:fillRect/>
          </a:stretch>
        </p:blipFill>
        <p:spPr>
          <a:xfrm>
            <a:off x="366739" y="5245467"/>
            <a:ext cx="180000" cy="180000"/>
          </a:xfrm>
          <a:prstGeom prst="rect">
            <a:avLst/>
          </a:prstGeom>
        </p:spPr>
      </p:pic>
      <p:pic>
        <p:nvPicPr>
          <p:cNvPr id="138" name="Picture 137" descr="Monitor_60px.png"/>
          <p:cNvPicPr>
            <a:picLocks noChangeAspect="1"/>
          </p:cNvPicPr>
          <p:nvPr/>
        </p:nvPicPr>
        <p:blipFill>
          <a:blip r:embed="rId25" cstate="print"/>
          <a:stretch>
            <a:fillRect/>
          </a:stretch>
        </p:blipFill>
        <p:spPr>
          <a:xfrm>
            <a:off x="366739" y="5604137"/>
            <a:ext cx="180000" cy="180000"/>
          </a:xfrm>
          <a:prstGeom prst="rect">
            <a:avLst/>
          </a:prstGeom>
        </p:spPr>
      </p:pic>
      <p:sp>
        <p:nvSpPr>
          <p:cNvPr id="139" name="Rectangle 57">
            <a:hlinkClick r:id="rId2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41" name="Rectangle 57">
            <a:hlinkClick r:id="rId2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4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44" name="Rectangle 57">
            <a:hlinkClick r:id="rId2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5" name="Picture 84"/>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7" name="Picture 2"/>
          <p:cNvPicPr>
            <a:picLocks noChangeAspect="1" noChangeArrowheads="1"/>
          </p:cNvPicPr>
          <p:nvPr/>
        </p:nvPicPr>
        <p:blipFill>
          <a:blip r:embed="rId29">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Picture 74"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71" name="TextBox 7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140" name="Chevron 123">
            <a:hlinkClick r:id="rId5" action="ppaction://hlinksldjump"/>
          </p:cNvPr>
          <p:cNvSpPr>
            <a:spLocks noChangeArrowheads="1"/>
          </p:cNvSpPr>
          <p:nvPr/>
        </p:nvSpPr>
        <p:spPr bwMode="auto">
          <a:xfrm>
            <a:off x="3579118" y="291830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41" name="Chevron 123">
            <a:hlinkClick r:id="rId6" action="ppaction://hlinksldjump"/>
          </p:cNvPr>
          <p:cNvSpPr>
            <a:spLocks noChangeArrowheads="1"/>
          </p:cNvSpPr>
          <p:nvPr/>
        </p:nvSpPr>
        <p:spPr bwMode="auto">
          <a:xfrm>
            <a:off x="1178770" y="106590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142" name="Chevron 123">
            <a:hlinkClick r:id="rId7" action="ppaction://hlinksldjump"/>
          </p:cNvPr>
          <p:cNvSpPr>
            <a:spLocks noChangeArrowheads="1"/>
          </p:cNvSpPr>
          <p:nvPr/>
        </p:nvSpPr>
        <p:spPr bwMode="auto">
          <a:xfrm>
            <a:off x="4385774" y="1065900"/>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a:p>
            <a:pPr>
              <a:lnSpc>
                <a:spcPct val="90000"/>
              </a:lnSpc>
              <a:buClr>
                <a:schemeClr val="accent1"/>
              </a:buClr>
              <a:buSzPct val="80000"/>
            </a:pPr>
            <a:endParaRPr lang="en-US" sz="800" dirty="0">
              <a:solidFill>
                <a:srgbClr val="404040"/>
              </a:solidFill>
            </a:endParaRPr>
          </a:p>
        </p:txBody>
      </p:sp>
      <p:sp>
        <p:nvSpPr>
          <p:cNvPr id="143" name="Chevron 123">
            <a:hlinkClick r:id="rId8" action="ppaction://hlinksldjump"/>
          </p:cNvPr>
          <p:cNvSpPr>
            <a:spLocks noChangeArrowheads="1"/>
          </p:cNvSpPr>
          <p:nvPr/>
        </p:nvSpPr>
        <p:spPr bwMode="auto">
          <a:xfrm>
            <a:off x="2001870" y="106590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Planning Service Orders</a:t>
            </a:r>
          </a:p>
        </p:txBody>
      </p:sp>
      <p:sp>
        <p:nvSpPr>
          <p:cNvPr id="144" name="Chevron 123">
            <a:hlinkClick r:id="rId9" action="ppaction://hlinksldjump"/>
          </p:cNvPr>
          <p:cNvSpPr>
            <a:spLocks noChangeArrowheads="1"/>
          </p:cNvSpPr>
          <p:nvPr/>
        </p:nvSpPr>
        <p:spPr bwMode="auto">
          <a:xfrm>
            <a:off x="5213954" y="106590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145" name="Chevron 123">
            <a:hlinkClick r:id="rId10" action="ppaction://hlinksldjump"/>
          </p:cNvPr>
          <p:cNvSpPr>
            <a:spLocks noChangeArrowheads="1"/>
          </p:cNvSpPr>
          <p:nvPr/>
        </p:nvSpPr>
        <p:spPr bwMode="auto">
          <a:xfrm>
            <a:off x="2824830" y="1065899"/>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46" name="Chevron 123">
            <a:hlinkClick r:id="rId10" action="ppaction://hlinksldjump"/>
          </p:cNvPr>
          <p:cNvSpPr>
            <a:spLocks noChangeArrowheads="1"/>
          </p:cNvSpPr>
          <p:nvPr/>
        </p:nvSpPr>
        <p:spPr bwMode="auto">
          <a:xfrm>
            <a:off x="3559121" y="1065899"/>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47" name="Chevron 123">
            <a:hlinkClick r:id="rId11" action="ppaction://hlinksldjump"/>
          </p:cNvPr>
          <p:cNvSpPr>
            <a:spLocks noChangeArrowheads="1"/>
          </p:cNvSpPr>
          <p:nvPr/>
        </p:nvSpPr>
        <p:spPr bwMode="auto">
          <a:xfrm>
            <a:off x="7666808" y="106590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48" name="Chevron 123">
            <a:hlinkClick r:id="rId12" action="ppaction://hlinksldjump"/>
          </p:cNvPr>
          <p:cNvSpPr>
            <a:spLocks noChangeArrowheads="1"/>
          </p:cNvSpPr>
          <p:nvPr/>
        </p:nvSpPr>
        <p:spPr bwMode="auto">
          <a:xfrm>
            <a:off x="2739394" y="2004840"/>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149" name="Chevron 123">
            <a:hlinkClick r:id="rId13" action="ppaction://hlinksldjump"/>
          </p:cNvPr>
          <p:cNvSpPr>
            <a:spLocks noChangeArrowheads="1"/>
          </p:cNvSpPr>
          <p:nvPr/>
        </p:nvSpPr>
        <p:spPr bwMode="auto">
          <a:xfrm>
            <a:off x="3570037" y="200484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150" name="Chevron 123">
            <a:hlinkClick r:id="rId14" action="ppaction://hlinksldjump"/>
          </p:cNvPr>
          <p:cNvSpPr>
            <a:spLocks noChangeArrowheads="1"/>
          </p:cNvSpPr>
          <p:nvPr/>
        </p:nvSpPr>
        <p:spPr bwMode="auto">
          <a:xfrm>
            <a:off x="7674265" y="199559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a:t>
            </a:r>
          </a:p>
        </p:txBody>
      </p:sp>
      <p:sp>
        <p:nvSpPr>
          <p:cNvPr id="152" name="Chevron 123">
            <a:hlinkClick r:id="rId15" action="ppaction://hlinksldjump"/>
          </p:cNvPr>
          <p:cNvSpPr>
            <a:spLocks noChangeArrowheads="1"/>
          </p:cNvSpPr>
          <p:nvPr/>
        </p:nvSpPr>
        <p:spPr bwMode="auto">
          <a:xfrm>
            <a:off x="6006434" y="291830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Goods Movement</a:t>
            </a:r>
          </a:p>
        </p:txBody>
      </p:sp>
      <p:sp>
        <p:nvSpPr>
          <p:cNvPr id="153" name="Chevron 123">
            <a:hlinkClick r:id="rId16" action="ppaction://hlinksldjump"/>
          </p:cNvPr>
          <p:cNvSpPr>
            <a:spLocks noChangeArrowheads="1"/>
          </p:cNvSpPr>
          <p:nvPr/>
        </p:nvSpPr>
        <p:spPr bwMode="auto">
          <a:xfrm>
            <a:off x="2756532" y="292662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139" name="Chevron 123">
            <a:hlinkClick r:id="rId17" action="ppaction://hlinksldjump"/>
          </p:cNvPr>
          <p:cNvSpPr>
            <a:spLocks noChangeArrowheads="1"/>
          </p:cNvSpPr>
          <p:nvPr/>
        </p:nvSpPr>
        <p:spPr bwMode="auto">
          <a:xfrm>
            <a:off x="6049063" y="1068388"/>
            <a:ext cx="1663702" cy="864111"/>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2" name="Title 1"/>
          <p:cNvSpPr>
            <a:spLocks noGrp="1"/>
          </p:cNvSpPr>
          <p:nvPr>
            <p:ph type="title"/>
          </p:nvPr>
        </p:nvSpPr>
        <p:spPr/>
        <p:txBody>
          <a:bodyPr/>
          <a:lstStyle/>
          <a:p>
            <a:r>
              <a:rPr lang="de-DE"/>
              <a:t>Service and Repair</a:t>
            </a:r>
            <a:br>
              <a:rPr lang="en-US" dirty="0"/>
            </a:br>
            <a:r>
              <a:rPr lang="en-US" sz="2000" b="0" dirty="0"/>
              <a:t>Process Details: Processing Inbound Delivery Notification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559961"/>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Warehouse Operator</a:t>
            </a:r>
            <a:endParaRPr lang="en-US" sz="800" dirty="0">
              <a:solidFill>
                <a:srgbClr val="404040"/>
              </a:solidFill>
            </a:endParaRPr>
          </a:p>
        </p:txBody>
      </p:sp>
      <p:sp>
        <p:nvSpPr>
          <p:cNvPr id="81" name="Chevron 102"/>
          <p:cNvSpPr>
            <a:spLocks noChangeArrowheads="1"/>
          </p:cNvSpPr>
          <p:nvPr/>
        </p:nvSpPr>
        <p:spPr bwMode="auto">
          <a:xfrm>
            <a:off x="7613870" y="507151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Inbound Logistics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9" name="Freeform 70"/>
          <p:cNvSpPr>
            <a:spLocks noChangeArrowheads="1"/>
          </p:cNvSpPr>
          <p:nvPr/>
        </p:nvSpPr>
        <p:spPr bwMode="auto">
          <a:xfrm flipV="1">
            <a:off x="1837035" y="1067223"/>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grpSp>
        <p:nvGrpSpPr>
          <p:cNvPr id="70" name="Group 69"/>
          <p:cNvGrpSpPr/>
          <p:nvPr/>
        </p:nvGrpSpPr>
        <p:grpSpPr>
          <a:xfrm>
            <a:off x="7842050" y="3679740"/>
            <a:ext cx="1174410" cy="309466"/>
            <a:chOff x="7269479" y="1173773"/>
            <a:chExt cx="1174410" cy="309466"/>
          </a:xfrm>
        </p:grpSpPr>
        <p:pic>
          <p:nvPicPr>
            <p:cNvPr id="73" name="Picture 2" descr="\\dwdfkps\KPS\100_Public\Graphics\Pictogram-Library\2011-Visual-Style\60X60-PNGs\SelfService_60px.png"/>
            <p:cNvPicPr>
              <a:picLocks noChangeAspect="1" noChangeArrowheads="1"/>
            </p:cNvPicPr>
            <p:nvPr/>
          </p:nvPicPr>
          <p:blipFill>
            <a:blip r:embed="rId18" cstate="print"/>
            <a:srcRect/>
            <a:stretch>
              <a:fillRect/>
            </a:stretch>
          </p:blipFill>
          <p:spPr bwMode="auto">
            <a:xfrm>
              <a:off x="7269479" y="1173773"/>
              <a:ext cx="282233" cy="282233"/>
            </a:xfrm>
            <a:prstGeom prst="rect">
              <a:avLst/>
            </a:prstGeom>
            <a:noFill/>
          </p:spPr>
        </p:pic>
        <p:sp>
          <p:nvSpPr>
            <p:cNvPr id="7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9" name="Freeform 69"/>
          <p:cNvSpPr>
            <a:spLocks noChangeArrowheads="1"/>
          </p:cNvSpPr>
          <p:nvPr/>
        </p:nvSpPr>
        <p:spPr bwMode="auto">
          <a:xfrm>
            <a:off x="5897393" y="182057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6" name="Freeform 85"/>
          <p:cNvSpPr>
            <a:spLocks noChangeArrowheads="1"/>
          </p:cNvSpPr>
          <p:nvPr/>
        </p:nvSpPr>
        <p:spPr bwMode="auto">
          <a:xfrm>
            <a:off x="8326034" y="181262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3" name="Freeform 69"/>
          <p:cNvSpPr>
            <a:spLocks noChangeArrowheads="1"/>
          </p:cNvSpPr>
          <p:nvPr/>
        </p:nvSpPr>
        <p:spPr bwMode="auto">
          <a:xfrm>
            <a:off x="4235149" y="275447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5" name="Freeform 69"/>
          <p:cNvSpPr>
            <a:spLocks noChangeArrowheads="1"/>
          </p:cNvSpPr>
          <p:nvPr/>
        </p:nvSpPr>
        <p:spPr bwMode="auto">
          <a:xfrm>
            <a:off x="4238344" y="365999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7" name="Freeform 69"/>
          <p:cNvSpPr>
            <a:spLocks noChangeArrowheads="1"/>
          </p:cNvSpPr>
          <p:nvPr/>
        </p:nvSpPr>
        <p:spPr bwMode="auto">
          <a:xfrm>
            <a:off x="8334346" y="27407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1" name="Freeform 69"/>
          <p:cNvSpPr>
            <a:spLocks noChangeArrowheads="1"/>
          </p:cNvSpPr>
          <p:nvPr/>
        </p:nvSpPr>
        <p:spPr bwMode="auto">
          <a:xfrm>
            <a:off x="6673611" y="366794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02" name="Picture 101"/>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1011594" y="1436911"/>
            <a:ext cx="180000" cy="134181"/>
          </a:xfrm>
          <a:prstGeom prst="rect">
            <a:avLst/>
          </a:prstGeom>
        </p:spPr>
      </p:pic>
      <p:pic>
        <p:nvPicPr>
          <p:cNvPr id="103" name="Picture 102"/>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2566076" y="2350482"/>
            <a:ext cx="180000" cy="134181"/>
          </a:xfrm>
          <a:prstGeom prst="rect">
            <a:avLst/>
          </a:prstGeom>
        </p:spPr>
      </p:pic>
      <p:pic>
        <p:nvPicPr>
          <p:cNvPr id="104" name="Picture 103"/>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857916" y="2340864"/>
            <a:ext cx="180000" cy="134181"/>
          </a:xfrm>
          <a:prstGeom prst="rect">
            <a:avLst/>
          </a:prstGeom>
        </p:spPr>
      </p:pic>
      <p:sp>
        <p:nvSpPr>
          <p:cNvPr id="105" name="Rectangle 104"/>
          <p:cNvSpPr/>
          <p:nvPr/>
        </p:nvSpPr>
        <p:spPr>
          <a:xfrm>
            <a:off x="332508" y="1303947"/>
            <a:ext cx="705642" cy="400110"/>
          </a:xfrm>
          <a:prstGeom prst="rect">
            <a:avLst/>
          </a:prstGeom>
        </p:spPr>
        <p:txBody>
          <a:bodyPr wrap="none">
            <a:spAutoFit/>
          </a:bodyPr>
          <a:lstStyle/>
          <a:p>
            <a:pPr>
              <a:spcBef>
                <a:spcPct val="50000"/>
              </a:spcBef>
              <a:defRPr/>
            </a:pPr>
            <a:r>
              <a:rPr lang="de-DE" sz="800" dirty="0"/>
              <a:t>Request-</a:t>
            </a:r>
          </a:p>
          <a:p>
            <a:pPr>
              <a:spcBef>
                <a:spcPct val="50000"/>
              </a:spcBef>
              <a:defRPr/>
            </a:pPr>
            <a:r>
              <a:rPr lang="de-DE" sz="800" dirty="0"/>
              <a:t>to-Resolve</a:t>
            </a:r>
            <a:r>
              <a:rPr lang="en-US" sz="800" dirty="0"/>
              <a:t> </a:t>
            </a:r>
          </a:p>
        </p:txBody>
      </p:sp>
      <p:sp>
        <p:nvSpPr>
          <p:cNvPr id="106" name="Rectangle 105"/>
          <p:cNvSpPr/>
          <p:nvPr/>
        </p:nvSpPr>
        <p:spPr>
          <a:xfrm>
            <a:off x="1753986" y="2206327"/>
            <a:ext cx="853119" cy="400110"/>
          </a:xfrm>
          <a:prstGeom prst="rect">
            <a:avLst/>
          </a:prstGeom>
        </p:spPr>
        <p:txBody>
          <a:bodyPr wrap="none">
            <a:spAutoFit/>
          </a:bodyPr>
          <a:lstStyle/>
          <a:p>
            <a:pPr>
              <a:spcBef>
                <a:spcPct val="50000"/>
              </a:spcBef>
              <a:defRPr/>
            </a:pPr>
            <a:r>
              <a:rPr lang="de-DE" sz="800" dirty="0"/>
              <a:t>Procure-to-</a:t>
            </a:r>
          </a:p>
          <a:p>
            <a:pPr>
              <a:spcBef>
                <a:spcPct val="50000"/>
              </a:spcBef>
              <a:defRPr/>
            </a:pPr>
            <a:r>
              <a:rPr lang="de-DE" sz="800" dirty="0"/>
              <a:t>Pay (Services)</a:t>
            </a:r>
            <a:endParaRPr lang="en-US" sz="800" dirty="0"/>
          </a:p>
        </p:txBody>
      </p:sp>
      <p:sp>
        <p:nvSpPr>
          <p:cNvPr id="107" name="Rectangle 106"/>
          <p:cNvSpPr/>
          <p:nvPr/>
        </p:nvSpPr>
        <p:spPr>
          <a:xfrm>
            <a:off x="5180414" y="2115568"/>
            <a:ext cx="715260" cy="584775"/>
          </a:xfrm>
          <a:prstGeom prst="rect">
            <a:avLst/>
          </a:prstGeom>
        </p:spPr>
        <p:txBody>
          <a:bodyPr wrap="none">
            <a:spAutoFit/>
          </a:bodyPr>
          <a:lstStyle/>
          <a:p>
            <a:pPr>
              <a:spcBef>
                <a:spcPct val="50000"/>
              </a:spcBef>
              <a:defRPr/>
            </a:pPr>
            <a:r>
              <a:rPr lang="de-DE" sz="800" dirty="0"/>
              <a:t>Expense </a:t>
            </a:r>
          </a:p>
          <a:p>
            <a:pPr>
              <a:spcBef>
                <a:spcPct val="50000"/>
              </a:spcBef>
              <a:defRPr/>
            </a:pPr>
            <a:r>
              <a:rPr lang="de-DE" sz="800" dirty="0"/>
              <a:t>Reimburse-</a:t>
            </a:r>
          </a:p>
          <a:p>
            <a:pPr>
              <a:spcBef>
                <a:spcPct val="50000"/>
              </a:spcBef>
              <a:defRPr/>
            </a:pPr>
            <a:r>
              <a:rPr lang="de-DE" sz="800" dirty="0"/>
              <a:t>ment</a:t>
            </a:r>
            <a:r>
              <a:rPr lang="en-US" sz="800" dirty="0"/>
              <a:t> </a:t>
            </a:r>
          </a:p>
        </p:txBody>
      </p:sp>
      <p:sp>
        <p:nvSpPr>
          <p:cNvPr id="108" name="Rectangle 107"/>
          <p:cNvSpPr/>
          <p:nvPr/>
        </p:nvSpPr>
        <p:spPr>
          <a:xfrm>
            <a:off x="3138893" y="1347036"/>
            <a:ext cx="1039067" cy="313932"/>
          </a:xfrm>
          <a:prstGeom prst="rect">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Dispatching and </a:t>
            </a:r>
          </a:p>
          <a:p>
            <a:pPr>
              <a:lnSpc>
                <a:spcPct val="90000"/>
              </a:lnSpc>
              <a:buClr>
                <a:schemeClr val="accent1"/>
              </a:buClr>
              <a:buSzPct val="80000"/>
            </a:pPr>
            <a:r>
              <a:rPr lang="en-US" sz="800" dirty="0">
                <a:solidFill>
                  <a:srgbClr val="404040"/>
                </a:solidFill>
              </a:rPr>
              <a:t>Scheduling Orders</a:t>
            </a:r>
          </a:p>
        </p:txBody>
      </p:sp>
      <p:sp>
        <p:nvSpPr>
          <p:cNvPr id="109" name="Rectangle 108"/>
          <p:cNvSpPr/>
          <p:nvPr/>
        </p:nvSpPr>
        <p:spPr>
          <a:xfrm>
            <a:off x="6156848" y="1768196"/>
            <a:ext cx="1455848" cy="203133"/>
          </a:xfrm>
          <a:prstGeom prst="rect">
            <a:avLst/>
          </a:prstGeom>
        </p:spPr>
        <p:txBody>
          <a:bodyPr wrap="none">
            <a:spAutoFit/>
          </a:bodyPr>
          <a:lstStyle/>
          <a:p>
            <a:pPr>
              <a:lnSpc>
                <a:spcPct val="90000"/>
              </a:lnSpc>
              <a:buClr>
                <a:schemeClr val="accent1"/>
              </a:buClr>
              <a:buSzPct val="80000"/>
            </a:pPr>
            <a:r>
              <a:rPr lang="en-US" sz="800" dirty="0">
                <a:solidFill>
                  <a:srgbClr val="404040"/>
                </a:solidFill>
              </a:rPr>
              <a:t>Creating Customer Invoices</a:t>
            </a:r>
          </a:p>
        </p:txBody>
      </p:sp>
      <p:sp>
        <p:nvSpPr>
          <p:cNvPr id="110" name="Freeform 109"/>
          <p:cNvSpPr>
            <a:spLocks noChangeArrowheads="1"/>
          </p:cNvSpPr>
          <p:nvPr/>
        </p:nvSpPr>
        <p:spPr bwMode="auto">
          <a:xfrm>
            <a:off x="7481991" y="180467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4" name="Chevron 83"/>
          <p:cNvSpPr>
            <a:spLocks noChangeArrowheads="1"/>
          </p:cNvSpPr>
          <p:nvPr/>
        </p:nvSpPr>
        <p:spPr bwMode="auto">
          <a:xfrm>
            <a:off x="5948872" y="1722189"/>
            <a:ext cx="174716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Delivery Notification - Parts Return</a:t>
            </a:r>
          </a:p>
        </p:txBody>
      </p:sp>
      <p:sp>
        <p:nvSpPr>
          <p:cNvPr id="115" name="Chevron 114"/>
          <p:cNvSpPr>
            <a:spLocks noChangeArrowheads="1"/>
          </p:cNvSpPr>
          <p:nvPr>
            <p:custDataLst>
              <p:tags r:id="rId1"/>
            </p:custDataLst>
          </p:nvPr>
        </p:nvSpPr>
        <p:spPr bwMode="auto">
          <a:xfrm>
            <a:off x="6654603" y="212704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parts return notification</a:t>
            </a:r>
          </a:p>
        </p:txBody>
      </p:sp>
      <p:sp>
        <p:nvSpPr>
          <p:cNvPr id="116" name="Freeform 69"/>
          <p:cNvSpPr>
            <a:spLocks noChangeArrowheads="1"/>
          </p:cNvSpPr>
          <p:nvPr/>
        </p:nvSpPr>
        <p:spPr bwMode="auto">
          <a:xfrm>
            <a:off x="7418623" y="297629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7" name="Oval 116">
            <a:hlinkClick r:id="rId20" action="ppaction://hlinksldjump" tooltip="You receive the delivery note for a return of spare parts and create a parts return notification to record the authorized return. You enter all relevant information and finish creating the parts return notification. The status is set to Received."/>
          </p:cNvPr>
          <p:cNvSpPr>
            <a:spLocks noChangeAspect="1"/>
          </p:cNvSpPr>
          <p:nvPr/>
        </p:nvSpPr>
        <p:spPr bwMode="gray">
          <a:xfrm>
            <a:off x="7175556" y="271694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pic>
        <p:nvPicPr>
          <p:cNvPr id="119" name="Picture 84"/>
          <p:cNvPicPr>
            <a:picLocks noChangeAspect="1" noChangeArrowheads="1"/>
          </p:cNvPicPr>
          <p:nvPr/>
        </p:nvPicPr>
        <p:blipFill>
          <a:blip r:embed="rId21">
            <a:extLst>
              <a:ext uri="{28A0092B-C50C-407E-A947-70E740481C1C}">
                <a14:useLocalDpi xmlns:a14="http://schemas.microsoft.com/office/drawing/2010/main" val="0"/>
              </a:ext>
            </a:extLst>
          </a:blip>
          <a:stretch>
            <a:fillRect/>
          </a:stretch>
        </p:blipFill>
        <p:spPr bwMode="auto">
          <a:xfrm>
            <a:off x="6891109" y="4517281"/>
            <a:ext cx="417062" cy="410928"/>
          </a:xfrm>
          <a:prstGeom prst="rect">
            <a:avLst/>
          </a:prstGeom>
          <a:noFill/>
          <a:ln w="9525">
            <a:noFill/>
            <a:miter lim="800000"/>
            <a:headEnd/>
            <a:tailEnd/>
          </a:ln>
        </p:spPr>
      </p:pic>
      <p:sp>
        <p:nvSpPr>
          <p:cNvPr id="72" name="Rectangle 71"/>
          <p:cNvSpPr/>
          <p:nvPr/>
        </p:nvSpPr>
        <p:spPr>
          <a:xfrm>
            <a:off x="6145951" y="1402435"/>
            <a:ext cx="1455848" cy="203133"/>
          </a:xfrm>
          <a:prstGeom prst="rect">
            <a:avLst/>
          </a:prstGeom>
        </p:spPr>
        <p:txBody>
          <a:bodyPr wrap="none">
            <a:spAutoFit/>
          </a:bodyPr>
          <a:lstStyle/>
          <a:p>
            <a:pPr>
              <a:lnSpc>
                <a:spcPct val="90000"/>
              </a:lnSpc>
              <a:buClr>
                <a:schemeClr val="accent1"/>
              </a:buClr>
              <a:buSzPct val="80000"/>
            </a:pPr>
            <a:r>
              <a:rPr lang="en-US" sz="800" dirty="0">
                <a:solidFill>
                  <a:srgbClr val="404040"/>
                </a:solidFill>
              </a:rPr>
              <a:t>Creating Customer Invoices</a:t>
            </a:r>
          </a:p>
        </p:txBody>
      </p:sp>
      <p:sp>
        <p:nvSpPr>
          <p:cNvPr id="54" name="TextBox 66"/>
          <p:cNvSpPr txBox="1">
            <a:spLocks noChangeArrowheads="1"/>
          </p:cNvSpPr>
          <p:nvPr/>
        </p:nvSpPr>
        <p:spPr bwMode="auto">
          <a:xfrm>
            <a:off x="1760926" y="4399866"/>
            <a:ext cx="4914194" cy="1087477"/>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Processing Inbound Delivery Notification</a:t>
            </a:r>
            <a:r>
              <a:rPr lang="en-US" sz="900" dirty="0"/>
              <a:t> business process comprises the creation and use of inbound delivery notifications (IDNs). An IDN represents a delivery coming from outside. It can either be an ASN (advanced shipping notification) or a printed delivery note accompanying the physical goods. Creating an IDN is mandatory for customer returns, parts returns, and stock transfers and optional for the supplier deliveries. Based on an IDN the inbound processing can always be done with or without tasks. You can process inbound deliveries with inbound delivery notifications with or without task support from the system. </a:t>
            </a:r>
          </a:p>
        </p:txBody>
      </p:sp>
      <p:sp>
        <p:nvSpPr>
          <p:cNvPr id="99" name="TextBox 59">
            <a:hlinkClick r:id="rId22" action="ppaction://hlinksldjump"/>
          </p:cNvPr>
          <p:cNvSpPr txBox="1">
            <a:spLocks noChangeArrowheads="1"/>
          </p:cNvSpPr>
          <p:nvPr/>
        </p:nvSpPr>
        <p:spPr bwMode="auto">
          <a:xfrm>
            <a:off x="7332163" y="1643062"/>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100"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11"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13" name="Picture 112" descr="Calculator_2_60px.png"/>
          <p:cNvPicPr>
            <a:picLocks noChangeAspect="1"/>
          </p:cNvPicPr>
          <p:nvPr/>
        </p:nvPicPr>
        <p:blipFill>
          <a:blip r:embed="rId23" cstate="print"/>
          <a:stretch>
            <a:fillRect/>
          </a:stretch>
        </p:blipFill>
        <p:spPr>
          <a:xfrm>
            <a:off x="366739" y="5245467"/>
            <a:ext cx="180000" cy="180000"/>
          </a:xfrm>
          <a:prstGeom prst="rect">
            <a:avLst/>
          </a:prstGeom>
        </p:spPr>
      </p:pic>
      <p:pic>
        <p:nvPicPr>
          <p:cNvPr id="121" name="Picture 120" descr="Monitor_60px.png"/>
          <p:cNvPicPr>
            <a:picLocks noChangeAspect="1"/>
          </p:cNvPicPr>
          <p:nvPr/>
        </p:nvPicPr>
        <p:blipFill>
          <a:blip r:embed="rId24" cstate="print"/>
          <a:stretch>
            <a:fillRect/>
          </a:stretch>
        </p:blipFill>
        <p:spPr>
          <a:xfrm>
            <a:off x="366739" y="5604137"/>
            <a:ext cx="180000" cy="180000"/>
          </a:xfrm>
          <a:prstGeom prst="rect">
            <a:avLst/>
          </a:prstGeom>
        </p:spPr>
      </p:pic>
      <p:sp>
        <p:nvSpPr>
          <p:cNvPr id="122" name="Rectangle 57">
            <a:hlinkClick r:id="rId25"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3"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4" name="Rectangle 57">
            <a:hlinkClick r:id="rId26"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27" name="Rectangle 57">
            <a:hlinkClick r:id="rId2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6" name="Picture 75"/>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7" name="Picture 2"/>
          <p:cNvPicPr>
            <a:picLocks noChangeAspect="1" noChangeArrowheads="1"/>
          </p:cNvPicPr>
          <p:nvPr/>
        </p:nvPicPr>
        <p:blipFill>
          <a:blip r:embed="rId28">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Picture 74"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128" name="TextBox 12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de-DE"/>
              <a:t>Service and Repair</a:t>
            </a:r>
            <a:br>
              <a:rPr lang="en-US" dirty="0"/>
            </a:br>
            <a:r>
              <a:rPr lang="en-US" sz="2000" b="0" dirty="0"/>
              <a:t>Process Details: Processing Inbound Delivery </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190996" y="1683560"/>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Chevron 101"/>
          <p:cNvSpPr>
            <a:spLocks noChangeArrowheads="1"/>
          </p:cNvSpPr>
          <p:nvPr/>
        </p:nvSpPr>
        <p:spPr bwMode="auto">
          <a:xfrm>
            <a:off x="7613870" y="4559961"/>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Warehouse Operator</a:t>
            </a:r>
            <a:endParaRPr lang="en-US" sz="800" dirty="0">
              <a:solidFill>
                <a:srgbClr val="404040"/>
              </a:solidFill>
            </a:endParaRPr>
          </a:p>
        </p:txBody>
      </p:sp>
      <p:sp>
        <p:nvSpPr>
          <p:cNvPr id="81" name="Chevron 102"/>
          <p:cNvSpPr>
            <a:spLocks noChangeArrowheads="1"/>
          </p:cNvSpPr>
          <p:nvPr/>
        </p:nvSpPr>
        <p:spPr bwMode="auto">
          <a:xfrm>
            <a:off x="7613870" y="507151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Inbound Logistics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1" name="Chevron 123">
            <a:hlinkClick r:id="rId9" action="ppaction://hlinksldjump"/>
          </p:cNvPr>
          <p:cNvSpPr>
            <a:spLocks noChangeArrowheads="1"/>
          </p:cNvSpPr>
          <p:nvPr/>
        </p:nvSpPr>
        <p:spPr bwMode="auto">
          <a:xfrm>
            <a:off x="2141336" y="1074213"/>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a:p>
            <a:pPr>
              <a:lnSpc>
                <a:spcPct val="90000"/>
              </a:lnSpc>
              <a:buClr>
                <a:schemeClr val="accent1"/>
              </a:buClr>
              <a:buSzPct val="80000"/>
            </a:pPr>
            <a:endParaRPr lang="en-US" sz="800" dirty="0">
              <a:solidFill>
                <a:srgbClr val="404040"/>
              </a:solidFill>
            </a:endParaRPr>
          </a:p>
        </p:txBody>
      </p:sp>
      <p:sp>
        <p:nvSpPr>
          <p:cNvPr id="62" name="Chevron 123">
            <a:hlinkClick r:id="rId10" action="ppaction://hlinksldjump"/>
          </p:cNvPr>
          <p:cNvSpPr>
            <a:spLocks noChangeArrowheads="1"/>
          </p:cNvSpPr>
          <p:nvPr/>
        </p:nvSpPr>
        <p:spPr bwMode="auto">
          <a:xfrm>
            <a:off x="3800649" y="1074213"/>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4" name="Chevron 123">
            <a:hlinkClick r:id="rId11" action="ppaction://hlinksldjump"/>
          </p:cNvPr>
          <p:cNvSpPr>
            <a:spLocks noChangeArrowheads="1"/>
          </p:cNvSpPr>
          <p:nvPr/>
        </p:nvSpPr>
        <p:spPr bwMode="auto">
          <a:xfrm>
            <a:off x="510660" y="292662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65" name="Chevron 123">
            <a:hlinkClick r:id="rId12" action="ppaction://hlinksldjump"/>
          </p:cNvPr>
          <p:cNvSpPr>
            <a:spLocks noChangeArrowheads="1"/>
          </p:cNvSpPr>
          <p:nvPr/>
        </p:nvSpPr>
        <p:spPr bwMode="auto">
          <a:xfrm>
            <a:off x="2969516" y="107421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66" name="Chevron 123">
            <a:hlinkClick r:id="rId10" action="ppaction://hlinksldjump"/>
          </p:cNvPr>
          <p:cNvSpPr>
            <a:spLocks noChangeArrowheads="1"/>
          </p:cNvSpPr>
          <p:nvPr/>
        </p:nvSpPr>
        <p:spPr bwMode="auto">
          <a:xfrm>
            <a:off x="4567269" y="1074212"/>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8" name="Chevron 123">
            <a:hlinkClick r:id="rId13" action="ppaction://hlinksldjump"/>
          </p:cNvPr>
          <p:cNvSpPr>
            <a:spLocks noChangeArrowheads="1"/>
          </p:cNvSpPr>
          <p:nvPr/>
        </p:nvSpPr>
        <p:spPr bwMode="auto">
          <a:xfrm>
            <a:off x="580392" y="1074212"/>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grpSp>
        <p:nvGrpSpPr>
          <p:cNvPr id="70" name="Group 69"/>
          <p:cNvGrpSpPr/>
          <p:nvPr/>
        </p:nvGrpSpPr>
        <p:grpSpPr>
          <a:xfrm>
            <a:off x="7783860" y="1102795"/>
            <a:ext cx="1174410" cy="309466"/>
            <a:chOff x="7269479" y="1173773"/>
            <a:chExt cx="1174410" cy="309466"/>
          </a:xfrm>
        </p:grpSpPr>
        <p:pic>
          <p:nvPicPr>
            <p:cNvPr id="73" name="Picture 2" descr="\\dwdfkps\KPS\100_Public\Graphics\Pictogram-Library\2011-Visual-Style\60X60-PNGs\SelfService_60px.png"/>
            <p:cNvPicPr>
              <a:picLocks noChangeAspect="1" noChangeArrowheads="1"/>
            </p:cNvPicPr>
            <p:nvPr/>
          </p:nvPicPr>
          <p:blipFill>
            <a:blip r:embed="rId14" cstate="print"/>
            <a:srcRect/>
            <a:stretch>
              <a:fillRect/>
            </a:stretch>
          </p:blipFill>
          <p:spPr bwMode="auto">
            <a:xfrm>
              <a:off x="7269479" y="1173773"/>
              <a:ext cx="282233" cy="282233"/>
            </a:xfrm>
            <a:prstGeom prst="rect">
              <a:avLst/>
            </a:prstGeom>
            <a:noFill/>
          </p:spPr>
        </p:pic>
        <p:sp>
          <p:nvSpPr>
            <p:cNvPr id="7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7" name="Chevron 123">
            <a:hlinkClick r:id="rId13" action="ppaction://hlinksldjump"/>
          </p:cNvPr>
          <p:cNvSpPr>
            <a:spLocks noChangeArrowheads="1"/>
          </p:cNvSpPr>
          <p:nvPr/>
        </p:nvSpPr>
        <p:spPr bwMode="auto">
          <a:xfrm>
            <a:off x="1314683" y="1074212"/>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79" name="Freeform 69"/>
          <p:cNvSpPr>
            <a:spLocks noChangeArrowheads="1"/>
          </p:cNvSpPr>
          <p:nvPr/>
        </p:nvSpPr>
        <p:spPr bwMode="auto">
          <a:xfrm>
            <a:off x="3636330" y="182310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5" name="Chevron 123">
            <a:hlinkClick r:id="rId15" action="ppaction://hlinksldjump"/>
          </p:cNvPr>
          <p:cNvSpPr>
            <a:spLocks noChangeArrowheads="1"/>
          </p:cNvSpPr>
          <p:nvPr/>
        </p:nvSpPr>
        <p:spPr bwMode="auto">
          <a:xfrm>
            <a:off x="5374664" y="107421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6" name="Freeform 85">
            <a:hlinkClick r:id="rId16" action="ppaction://hlinksldjump" tooltip="Process is relevant for accounting"/>
          </p:cNvPr>
          <p:cNvSpPr>
            <a:spLocks noChangeArrowheads="1"/>
          </p:cNvSpPr>
          <p:nvPr/>
        </p:nvSpPr>
        <p:spPr bwMode="auto">
          <a:xfrm>
            <a:off x="6033167" y="182310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87" name="Chevron 123">
            <a:hlinkClick r:id="rId17" action="ppaction://hlinksldjump"/>
          </p:cNvPr>
          <p:cNvSpPr>
            <a:spLocks noChangeArrowheads="1"/>
          </p:cNvSpPr>
          <p:nvPr/>
        </p:nvSpPr>
        <p:spPr bwMode="auto">
          <a:xfrm>
            <a:off x="494956" y="2013153"/>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92" name="Chevron 123">
            <a:hlinkClick r:id="rId18" action="ppaction://hlinksldjump"/>
          </p:cNvPr>
          <p:cNvSpPr>
            <a:spLocks noChangeArrowheads="1"/>
          </p:cNvSpPr>
          <p:nvPr/>
        </p:nvSpPr>
        <p:spPr bwMode="auto">
          <a:xfrm>
            <a:off x="1325599" y="201315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93" name="Freeform 69"/>
          <p:cNvSpPr>
            <a:spLocks noChangeArrowheads="1"/>
          </p:cNvSpPr>
          <p:nvPr/>
        </p:nvSpPr>
        <p:spPr bwMode="auto">
          <a:xfrm>
            <a:off x="1990711" y="276278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4" name="Chevron 123">
            <a:hlinkClick r:id="rId19" action="ppaction://hlinksldjump"/>
          </p:cNvPr>
          <p:cNvSpPr>
            <a:spLocks noChangeArrowheads="1"/>
          </p:cNvSpPr>
          <p:nvPr/>
        </p:nvSpPr>
        <p:spPr bwMode="auto">
          <a:xfrm>
            <a:off x="1334680" y="292662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95" name="Freeform 69"/>
          <p:cNvSpPr>
            <a:spLocks noChangeArrowheads="1"/>
          </p:cNvSpPr>
          <p:nvPr/>
        </p:nvSpPr>
        <p:spPr bwMode="auto">
          <a:xfrm>
            <a:off x="1993906" y="366830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8" name="Chevron 123">
            <a:hlinkClick r:id="rId20" action="ppaction://hlinksldjump"/>
          </p:cNvPr>
          <p:cNvSpPr>
            <a:spLocks noChangeArrowheads="1"/>
          </p:cNvSpPr>
          <p:nvPr/>
        </p:nvSpPr>
        <p:spPr bwMode="auto">
          <a:xfrm>
            <a:off x="3762826" y="200484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a:t>
            </a:r>
          </a:p>
        </p:txBody>
      </p:sp>
      <p:sp>
        <p:nvSpPr>
          <p:cNvPr id="99" name="Freeform 69"/>
          <p:cNvSpPr>
            <a:spLocks noChangeArrowheads="1"/>
          </p:cNvSpPr>
          <p:nvPr/>
        </p:nvSpPr>
        <p:spPr bwMode="auto">
          <a:xfrm>
            <a:off x="4427937" y="274595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0" name="Chevron 123">
            <a:hlinkClick r:id="rId21" action="ppaction://hlinksldjump"/>
          </p:cNvPr>
          <p:cNvSpPr>
            <a:spLocks noChangeArrowheads="1"/>
          </p:cNvSpPr>
          <p:nvPr/>
        </p:nvSpPr>
        <p:spPr bwMode="auto">
          <a:xfrm>
            <a:off x="3761996" y="292662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Goods Movement</a:t>
            </a:r>
          </a:p>
        </p:txBody>
      </p:sp>
      <p:sp>
        <p:nvSpPr>
          <p:cNvPr id="101" name="Freeform 69"/>
          <p:cNvSpPr>
            <a:spLocks noChangeArrowheads="1"/>
          </p:cNvSpPr>
          <p:nvPr/>
        </p:nvSpPr>
        <p:spPr bwMode="auto">
          <a:xfrm>
            <a:off x="4421222" y="367625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04" name="Picture 103"/>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13478" y="2374336"/>
            <a:ext cx="180000" cy="134181"/>
          </a:xfrm>
          <a:prstGeom prst="rect">
            <a:avLst/>
          </a:prstGeom>
          <a:noFill/>
          <a:ln>
            <a:noFill/>
          </a:ln>
        </p:spPr>
      </p:pic>
      <p:sp>
        <p:nvSpPr>
          <p:cNvPr id="107" name="Rectangle 106"/>
          <p:cNvSpPr/>
          <p:nvPr/>
        </p:nvSpPr>
        <p:spPr>
          <a:xfrm>
            <a:off x="2935976" y="2147054"/>
            <a:ext cx="715260" cy="584775"/>
          </a:xfrm>
          <a:prstGeom prst="rect">
            <a:avLst/>
          </a:prstGeom>
        </p:spPr>
        <p:txBody>
          <a:bodyPr wrap="none">
            <a:spAutoFit/>
          </a:bodyPr>
          <a:lstStyle/>
          <a:p>
            <a:pPr>
              <a:spcBef>
                <a:spcPct val="50000"/>
              </a:spcBef>
              <a:defRPr/>
            </a:pPr>
            <a:r>
              <a:rPr lang="de-DE" sz="800" dirty="0"/>
              <a:t>Expense </a:t>
            </a:r>
          </a:p>
          <a:p>
            <a:pPr>
              <a:spcBef>
                <a:spcPct val="50000"/>
              </a:spcBef>
              <a:defRPr/>
            </a:pPr>
            <a:r>
              <a:rPr lang="de-DE" sz="800" dirty="0"/>
              <a:t>Reimburse-</a:t>
            </a:r>
          </a:p>
          <a:p>
            <a:pPr>
              <a:spcBef>
                <a:spcPct val="50000"/>
              </a:spcBef>
              <a:defRPr/>
            </a:pPr>
            <a:r>
              <a:rPr lang="de-DE" sz="800" dirty="0"/>
              <a:t>ment</a:t>
            </a:r>
            <a:r>
              <a:rPr lang="en-US" sz="800" dirty="0"/>
              <a:t> </a:t>
            </a:r>
          </a:p>
        </p:txBody>
      </p:sp>
      <p:sp>
        <p:nvSpPr>
          <p:cNvPr id="108" name="Rectangle 107"/>
          <p:cNvSpPr/>
          <p:nvPr/>
        </p:nvSpPr>
        <p:spPr>
          <a:xfrm>
            <a:off x="894455" y="1357151"/>
            <a:ext cx="1039067" cy="313932"/>
          </a:xfrm>
          <a:prstGeom prst="rect">
            <a:avLst/>
          </a:prstGeom>
        </p:spPr>
        <p:txBody>
          <a:bodyPr wrap="none">
            <a:spAutoFit/>
          </a:bodyPr>
          <a:lstStyle/>
          <a:p>
            <a:pPr>
              <a:lnSpc>
                <a:spcPct val="90000"/>
              </a:lnSpc>
              <a:buClr>
                <a:schemeClr val="accent1"/>
              </a:buClr>
              <a:buSzPct val="80000"/>
            </a:pPr>
            <a:r>
              <a:rPr lang="en-US" sz="800" dirty="0">
                <a:solidFill>
                  <a:srgbClr val="404040"/>
                </a:solidFill>
              </a:rPr>
              <a:t>Dispatching and </a:t>
            </a:r>
          </a:p>
          <a:p>
            <a:pPr>
              <a:lnSpc>
                <a:spcPct val="90000"/>
              </a:lnSpc>
              <a:buClr>
                <a:schemeClr val="accent1"/>
              </a:buClr>
              <a:buSzPct val="80000"/>
            </a:pPr>
            <a:r>
              <a:rPr lang="en-US" sz="800" dirty="0">
                <a:solidFill>
                  <a:srgbClr val="404040"/>
                </a:solidFill>
              </a:rPr>
              <a:t>Scheduling Orders</a:t>
            </a:r>
          </a:p>
        </p:txBody>
      </p:sp>
      <p:sp>
        <p:nvSpPr>
          <p:cNvPr id="109" name="Rectangle 108"/>
          <p:cNvSpPr/>
          <p:nvPr/>
        </p:nvSpPr>
        <p:spPr>
          <a:xfrm>
            <a:off x="3912410" y="1412551"/>
            <a:ext cx="1455848" cy="203133"/>
          </a:xfrm>
          <a:prstGeom prst="rect">
            <a:avLst/>
          </a:prstGeom>
        </p:spPr>
        <p:txBody>
          <a:bodyPr wrap="none">
            <a:spAutoFit/>
          </a:bodyPr>
          <a:lstStyle/>
          <a:p>
            <a:pPr>
              <a:lnSpc>
                <a:spcPct val="90000"/>
              </a:lnSpc>
              <a:buClr>
                <a:schemeClr val="accent1"/>
              </a:buClr>
              <a:buSzPct val="80000"/>
            </a:pPr>
            <a:r>
              <a:rPr lang="en-US" sz="800" dirty="0">
                <a:solidFill>
                  <a:srgbClr val="404040"/>
                </a:solidFill>
              </a:rPr>
              <a:t>Creating Customer Invoices</a:t>
            </a:r>
          </a:p>
        </p:txBody>
      </p:sp>
      <p:sp>
        <p:nvSpPr>
          <p:cNvPr id="110" name="Freeform 109">
            <a:hlinkClick r:id="rId16" action="ppaction://hlinksldjump" tooltip="Process is relevant for accounting"/>
          </p:cNvPr>
          <p:cNvSpPr>
            <a:spLocks noChangeArrowheads="1"/>
          </p:cNvSpPr>
          <p:nvPr/>
        </p:nvSpPr>
        <p:spPr bwMode="auto">
          <a:xfrm>
            <a:off x="5212977" y="182310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111" name="Chevron 45"/>
          <p:cNvSpPr>
            <a:spLocks noChangeArrowheads="1"/>
          </p:cNvSpPr>
          <p:nvPr/>
        </p:nvSpPr>
        <p:spPr bwMode="auto">
          <a:xfrm>
            <a:off x="4523686" y="1746051"/>
            <a:ext cx="3323877"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endParaRPr lang="en-US" sz="900" dirty="0">
              <a:solidFill>
                <a:schemeClr val="bg1"/>
              </a:solidFill>
              <a:latin typeface="BentonSans Regular"/>
              <a:cs typeface="BentonSans Regular"/>
            </a:endParaRPr>
          </a:p>
        </p:txBody>
      </p:sp>
      <p:sp>
        <p:nvSpPr>
          <p:cNvPr id="112" name="Chevron 43"/>
          <p:cNvSpPr>
            <a:spLocks noChangeArrowheads="1"/>
          </p:cNvSpPr>
          <p:nvPr/>
        </p:nvSpPr>
        <p:spPr bwMode="auto">
          <a:xfrm>
            <a:off x="7657413" y="1740621"/>
            <a:ext cx="1176445"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endParaRPr lang="en-US" sz="900" dirty="0">
              <a:solidFill>
                <a:schemeClr val="bg1"/>
              </a:solidFill>
              <a:latin typeface="BentonSans Regular"/>
              <a:cs typeface="BentonSans Regular"/>
            </a:endParaRPr>
          </a:p>
        </p:txBody>
      </p:sp>
      <p:sp>
        <p:nvSpPr>
          <p:cNvPr id="113" name="Rectangle 112"/>
          <p:cNvSpPr/>
          <p:nvPr/>
        </p:nvSpPr>
        <p:spPr>
          <a:xfrm>
            <a:off x="4663440" y="1786873"/>
            <a:ext cx="3474720" cy="216982"/>
          </a:xfrm>
          <a:prstGeom prst="rect">
            <a:avLst/>
          </a:prstGeom>
        </p:spPr>
        <p:txBody>
          <a:bodyPr wrap="square">
            <a:spAutoFit/>
          </a:bodyPr>
          <a:lstStyle/>
          <a:p>
            <a:pPr>
              <a:lnSpc>
                <a:spcPct val="90000"/>
              </a:lnSpc>
            </a:pPr>
            <a:r>
              <a:rPr lang="en-US" sz="900" dirty="0">
                <a:solidFill>
                  <a:srgbClr val="404040"/>
                </a:solidFill>
              </a:rPr>
              <a:t>Processing Inbound Delivery- Based on ASN with Task Control</a:t>
            </a:r>
          </a:p>
        </p:txBody>
      </p:sp>
      <p:sp>
        <p:nvSpPr>
          <p:cNvPr id="114" name="Chevron 113"/>
          <p:cNvSpPr>
            <a:spLocks noChangeArrowheads="1"/>
          </p:cNvSpPr>
          <p:nvPr>
            <p:custDataLst>
              <p:tags r:id="rId1"/>
            </p:custDataLst>
          </p:nvPr>
        </p:nvSpPr>
        <p:spPr bwMode="auto">
          <a:xfrm>
            <a:off x="7866976" y="206486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finalize an inbound delivery</a:t>
            </a:r>
          </a:p>
        </p:txBody>
      </p:sp>
      <p:sp>
        <p:nvSpPr>
          <p:cNvPr id="115" name="Chevron 114"/>
          <p:cNvSpPr>
            <a:spLocks noChangeArrowheads="1"/>
          </p:cNvSpPr>
          <p:nvPr>
            <p:custDataLst>
              <p:tags r:id="rId2"/>
            </p:custDataLst>
          </p:nvPr>
        </p:nvSpPr>
        <p:spPr bwMode="auto">
          <a:xfrm>
            <a:off x="7092506" y="206486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Accept a deviation - inbound</a:t>
            </a:r>
          </a:p>
        </p:txBody>
      </p:sp>
      <p:sp>
        <p:nvSpPr>
          <p:cNvPr id="116" name="Chevron 115"/>
          <p:cNvSpPr>
            <a:spLocks noChangeArrowheads="1"/>
          </p:cNvSpPr>
          <p:nvPr>
            <p:custDataLst>
              <p:tags r:id="rId3"/>
            </p:custDataLst>
          </p:nvPr>
        </p:nvSpPr>
        <p:spPr bwMode="auto">
          <a:xfrm>
            <a:off x="6318037" y="206486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 a warehouse task - inbound</a:t>
            </a:r>
          </a:p>
        </p:txBody>
      </p:sp>
      <p:sp>
        <p:nvSpPr>
          <p:cNvPr id="117" name="Chevron 116"/>
          <p:cNvSpPr>
            <a:spLocks noChangeArrowheads="1"/>
          </p:cNvSpPr>
          <p:nvPr>
            <p:custDataLst>
              <p:tags r:id="rId4"/>
            </p:custDataLst>
          </p:nvPr>
        </p:nvSpPr>
        <p:spPr bwMode="auto">
          <a:xfrm>
            <a:off x="5543568" y="206486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warehouse task - inbound</a:t>
            </a:r>
          </a:p>
        </p:txBody>
      </p:sp>
      <p:sp>
        <p:nvSpPr>
          <p:cNvPr id="118" name="Chevron 117"/>
          <p:cNvSpPr>
            <a:spLocks noChangeArrowheads="1"/>
          </p:cNvSpPr>
          <p:nvPr>
            <p:custDataLst>
              <p:tags r:id="rId5"/>
            </p:custDataLst>
          </p:nvPr>
        </p:nvSpPr>
        <p:spPr bwMode="auto">
          <a:xfrm>
            <a:off x="4769099" y="206486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warehouse request - inbound</a:t>
            </a:r>
          </a:p>
        </p:txBody>
      </p:sp>
      <p:sp>
        <p:nvSpPr>
          <p:cNvPr id="119" name="Oval 118">
            <a:hlinkClick r:id="rId23" action="ppaction://hlinksldjump" tooltip="You select the relevant inbound delivery notification and create a warehouse request. The system releases the warehouse request to the execution phase of the process by creating tasks."/>
          </p:cNvPr>
          <p:cNvSpPr>
            <a:spLocks noChangeAspect="1"/>
          </p:cNvSpPr>
          <p:nvPr/>
        </p:nvSpPr>
        <p:spPr bwMode="gray">
          <a:xfrm>
            <a:off x="5375916" y="26573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0" name="Oval 119">
            <a:hlinkClick r:id="rId23" action="ppaction://hlinksldjump" tooltip="During scoping, if you did not select that you want the system to automatically create the first task of your two-step receiving process, you will need to manually create the task in the Warehouse Requests view."/>
          </p:cNvPr>
          <p:cNvSpPr>
            <a:spLocks noChangeAspect="1"/>
          </p:cNvSpPr>
          <p:nvPr/>
        </p:nvSpPr>
        <p:spPr bwMode="gray">
          <a:xfrm>
            <a:off x="6149692" y="26573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1" name="Oval 120">
            <a:hlinkClick r:id="rId23" action="ppaction://hlinksldjump" tooltip="You update the confirmation details in the warehouse task and confirm the task. Once all tasks are completed, the system creates and releases an inbound delivery and posts the products to stock."/>
          </p:cNvPr>
          <p:cNvSpPr>
            <a:spLocks noChangeAspect="1"/>
          </p:cNvSpPr>
          <p:nvPr/>
        </p:nvSpPr>
        <p:spPr bwMode="gray">
          <a:xfrm>
            <a:off x="6923468" y="26573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2" name="Oval 121">
            <a:hlinkClick r:id="rId23" action="ppaction://hlinksldjump" tooltip=" If there is a deviation between the target and the actual quantity you, as a warehouse manager, can accept this deviation. Select a warehouse order and accept the deviation."/>
          </p:cNvPr>
          <p:cNvSpPr>
            <a:spLocks noChangeAspect="1"/>
          </p:cNvSpPr>
          <p:nvPr/>
        </p:nvSpPr>
        <p:spPr bwMode="gray">
          <a:xfrm>
            <a:off x="7697244" y="26573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3" name="Oval 122">
            <a:hlinkClick r:id="rId23" action="ppaction://hlinksldjump" tooltip="To correct an inbound delivery, you select the confirmed inbound delivery and unrelease it. You adjust the task confirmation and re-release the inbound delivery. The system updates the supplier invoice accordingly."/>
          </p:cNvPr>
          <p:cNvSpPr>
            <a:spLocks noChangeAspect="1"/>
          </p:cNvSpPr>
          <p:nvPr/>
        </p:nvSpPr>
        <p:spPr bwMode="gray">
          <a:xfrm>
            <a:off x="8471021" y="26573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7" name="Rectangle 77"/>
          <p:cNvSpPr>
            <a:spLocks noChangeArrowheads="1"/>
          </p:cNvSpPr>
          <p:nvPr/>
        </p:nvSpPr>
        <p:spPr bwMode="auto">
          <a:xfrm>
            <a:off x="4681854" y="2849880"/>
            <a:ext cx="1976438" cy="230188"/>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chemeClr val="bg1"/>
                </a:solidFill>
                <a:hlinkClick r:id="rId24" action="ppaction://hlinksldjump"/>
              </a:rPr>
              <a:t>Click here</a:t>
            </a:r>
            <a:r>
              <a:rPr lang="en-US" sz="900" dirty="0">
                <a:solidFill>
                  <a:schemeClr val="bg1"/>
                </a:solidFill>
              </a:rPr>
              <a:t> to display process variants</a:t>
            </a:r>
          </a:p>
        </p:txBody>
      </p:sp>
      <p:sp>
        <p:nvSpPr>
          <p:cNvPr id="54" name="TextBox 66"/>
          <p:cNvSpPr txBox="1">
            <a:spLocks noChangeArrowheads="1"/>
          </p:cNvSpPr>
          <p:nvPr/>
        </p:nvSpPr>
        <p:spPr bwMode="auto">
          <a:xfrm>
            <a:off x="1760926" y="4399866"/>
            <a:ext cx="4914194" cy="147732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Processing Inbound Delivery</a:t>
            </a:r>
            <a:r>
              <a:rPr lang="en-US" sz="900" dirty="0"/>
              <a:t> business process enables you to process the products received into a warehouse and post them to stock. You can use the following inbound delivery types: supplier delivery, customer return, parts return, and stock transfer. You can process your inbound deliveries with or without an inbound delivery notification and with or without task support from the system. For supplier deliveries, you can use an inbound delivery notification or you can directly refer to the purchase order in the Post Goods Receipt screen.</a:t>
            </a:r>
          </a:p>
          <a:p>
            <a:pPr>
              <a:buClr>
                <a:schemeClr val="accent1"/>
              </a:buClr>
              <a:buSzPct val="80000"/>
            </a:pPr>
            <a:r>
              <a:rPr lang="en-US" sz="900" dirty="0"/>
              <a:t>Based on your logistics model settings, a quality inspection can be created automatically. The incoming goods can then be stored in a specially designated area (for example, quality inspection stock). </a:t>
            </a:r>
          </a:p>
        </p:txBody>
      </p:sp>
      <p:sp>
        <p:nvSpPr>
          <p:cNvPr id="135" name="TextBox 59">
            <a:hlinkClick r:id="rId16" action="ppaction://hlinksldjump"/>
          </p:cNvPr>
          <p:cNvSpPr txBox="1">
            <a:spLocks noChangeArrowheads="1"/>
          </p:cNvSpPr>
          <p:nvPr/>
        </p:nvSpPr>
        <p:spPr bwMode="auto">
          <a:xfrm>
            <a:off x="8427538" y="1681162"/>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12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3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32" name="Picture 131" descr="Calculator_2_60px.png"/>
          <p:cNvPicPr>
            <a:picLocks noChangeAspect="1"/>
          </p:cNvPicPr>
          <p:nvPr/>
        </p:nvPicPr>
        <p:blipFill>
          <a:blip r:embed="rId25" cstate="print"/>
          <a:stretch>
            <a:fillRect/>
          </a:stretch>
        </p:blipFill>
        <p:spPr>
          <a:xfrm>
            <a:off x="366739" y="5245467"/>
            <a:ext cx="180000" cy="180000"/>
          </a:xfrm>
          <a:prstGeom prst="rect">
            <a:avLst/>
          </a:prstGeom>
        </p:spPr>
      </p:pic>
      <p:pic>
        <p:nvPicPr>
          <p:cNvPr id="136" name="Picture 135" descr="Monitor_60px.png"/>
          <p:cNvPicPr>
            <a:picLocks noChangeAspect="1"/>
          </p:cNvPicPr>
          <p:nvPr/>
        </p:nvPicPr>
        <p:blipFill>
          <a:blip r:embed="rId26" cstate="print"/>
          <a:stretch>
            <a:fillRect/>
          </a:stretch>
        </p:blipFill>
        <p:spPr>
          <a:xfrm>
            <a:off x="366739" y="5604137"/>
            <a:ext cx="180000" cy="180000"/>
          </a:xfrm>
          <a:prstGeom prst="rect">
            <a:avLst/>
          </a:prstGeom>
        </p:spPr>
      </p:pic>
      <p:sp>
        <p:nvSpPr>
          <p:cNvPr id="137" name="Rectangle 57">
            <a:hlinkClick r:id="rId27"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9" name="Rectangle 57">
            <a:hlinkClick r:id="rId28"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4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42" name="Rectangle 57">
            <a:hlinkClick r:id="rId2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6" name="Picture 75"/>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2" name="Picture 84"/>
          <p:cNvPicPr>
            <a:picLocks noChangeAspect="1" noChangeArrowheads="1"/>
          </p:cNvPicPr>
          <p:nvPr/>
        </p:nvPicPr>
        <p:blipFill>
          <a:blip r:embed="rId30">
            <a:extLst>
              <a:ext uri="{28A0092B-C50C-407E-A947-70E740481C1C}">
                <a14:useLocalDpi xmlns:a14="http://schemas.microsoft.com/office/drawing/2010/main" val="0"/>
              </a:ext>
            </a:extLst>
          </a:blip>
          <a:stretch>
            <a:fillRect/>
          </a:stretch>
        </p:blipFill>
        <p:spPr bwMode="auto">
          <a:xfrm>
            <a:off x="6891109" y="4517281"/>
            <a:ext cx="417062" cy="410928"/>
          </a:xfrm>
          <a:prstGeom prst="rect">
            <a:avLst/>
          </a:prstGeom>
          <a:noFill/>
          <a:ln w="9525">
            <a:noFill/>
            <a:miter lim="800000"/>
            <a:headEnd/>
            <a:tailEnd/>
          </a:ln>
        </p:spPr>
      </p:pic>
      <p:pic>
        <p:nvPicPr>
          <p:cNvPr id="84" name="Picture 2"/>
          <p:cNvPicPr>
            <a:picLocks noChangeAspect="1" noChangeArrowheads="1"/>
          </p:cNvPicPr>
          <p:nvPr/>
        </p:nvPicPr>
        <p:blipFill>
          <a:blip r:embed="rId31">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18" name="Picture 68"/>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515100" y="6315122"/>
            <a:ext cx="401638" cy="393605"/>
          </a:xfrm>
          <a:prstGeom prst="rect">
            <a:avLst/>
          </a:prstGeom>
          <a:noFill/>
          <a:ln w="9525">
            <a:noFill/>
            <a:miter lim="800000"/>
            <a:headEnd/>
            <a:tailEnd/>
          </a:ln>
        </p:spPr>
      </p:pic>
      <p:pic>
        <p:nvPicPr>
          <p:cNvPr id="119" name="Picture 84"/>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7804265" y="6329388"/>
            <a:ext cx="384175" cy="378524"/>
          </a:xfrm>
          <a:prstGeom prst="rect">
            <a:avLst/>
          </a:prstGeom>
          <a:noFill/>
          <a:ln w="9525">
            <a:noFill/>
            <a:miter lim="800000"/>
            <a:headEnd/>
            <a:tailEnd/>
          </a:ln>
        </p:spPr>
      </p:pic>
      <p:pic>
        <p:nvPicPr>
          <p:cNvPr id="106" name="Picture 105"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132" name="TextBox 13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de-DE"/>
              <a:t>Service and Repair</a:t>
            </a:r>
            <a:br>
              <a:rPr lang="en-US" dirty="0"/>
            </a:br>
            <a:r>
              <a:rPr lang="en-US" sz="2000" b="0" dirty="0"/>
              <a:t>Scenario Overview</a:t>
            </a:r>
          </a:p>
        </p:txBody>
      </p:sp>
      <p:sp>
        <p:nvSpPr>
          <p:cNvPr id="5" name="Chevron 123">
            <a:hlinkClick r:id="rId7" action="ppaction://hlinksldjump"/>
          </p:cNvPr>
          <p:cNvSpPr>
            <a:spLocks noChangeArrowheads="1"/>
          </p:cNvSpPr>
          <p:nvPr/>
        </p:nvSpPr>
        <p:spPr bwMode="auto">
          <a:xfrm>
            <a:off x="1178770" y="1065900"/>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7" name="Chevron 123">
            <a:hlinkClick r:id="rId8" action="ppaction://hlinksldjump"/>
          </p:cNvPr>
          <p:cNvSpPr>
            <a:spLocks noChangeArrowheads="1"/>
          </p:cNvSpPr>
          <p:nvPr/>
        </p:nvSpPr>
        <p:spPr bwMode="auto">
          <a:xfrm>
            <a:off x="4385774" y="1065900"/>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a:p>
            <a:pPr>
              <a:lnSpc>
                <a:spcPct val="90000"/>
              </a:lnSpc>
              <a:buClr>
                <a:schemeClr val="accent1"/>
              </a:buClr>
              <a:buSzPct val="80000"/>
            </a:pPr>
            <a:endParaRPr lang="en-US" sz="800" dirty="0">
              <a:solidFill>
                <a:srgbClr val="404040"/>
              </a:solidFill>
            </a:endParaRPr>
          </a:p>
        </p:txBody>
      </p:sp>
      <p:sp>
        <p:nvSpPr>
          <p:cNvPr id="8" name="Chevron 123">
            <a:hlinkClick r:id="rId9" action="ppaction://hlinksldjump"/>
          </p:cNvPr>
          <p:cNvSpPr>
            <a:spLocks noChangeArrowheads="1"/>
          </p:cNvSpPr>
          <p:nvPr/>
        </p:nvSpPr>
        <p:spPr bwMode="auto">
          <a:xfrm>
            <a:off x="6045087" y="1065900"/>
            <a:ext cx="884236" cy="879809"/>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9" name="Chevron 123">
            <a:hlinkClick r:id="rId10" action="ppaction://hlinksldjump"/>
          </p:cNvPr>
          <p:cNvSpPr>
            <a:spLocks noChangeArrowheads="1"/>
          </p:cNvSpPr>
          <p:nvPr/>
        </p:nvSpPr>
        <p:spPr bwMode="auto">
          <a:xfrm>
            <a:off x="2001870" y="1065900"/>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Planning Service Orders</a:t>
            </a:r>
          </a:p>
        </p:txBody>
      </p:sp>
      <p:sp>
        <p:nvSpPr>
          <p:cNvPr id="10" name="Chevron 123">
            <a:hlinkClick r:id="rId11" action="ppaction://hlinksldjump"/>
          </p:cNvPr>
          <p:cNvSpPr>
            <a:spLocks noChangeArrowheads="1"/>
          </p:cNvSpPr>
          <p:nvPr/>
        </p:nvSpPr>
        <p:spPr bwMode="auto">
          <a:xfrm>
            <a:off x="2755098" y="2918307"/>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11" name="Chevron 123">
            <a:hlinkClick r:id="rId12" action="ppaction://hlinksldjump"/>
          </p:cNvPr>
          <p:cNvSpPr>
            <a:spLocks noChangeArrowheads="1"/>
          </p:cNvSpPr>
          <p:nvPr/>
        </p:nvSpPr>
        <p:spPr bwMode="auto">
          <a:xfrm>
            <a:off x="5213954" y="1065900"/>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15" name="Chevron 123">
            <a:hlinkClick r:id="rId9" action="ppaction://hlinksldjump"/>
          </p:cNvPr>
          <p:cNvSpPr>
            <a:spLocks noChangeArrowheads="1"/>
          </p:cNvSpPr>
          <p:nvPr/>
        </p:nvSpPr>
        <p:spPr bwMode="auto">
          <a:xfrm>
            <a:off x="6811707" y="1065899"/>
            <a:ext cx="884236" cy="879810"/>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6" name="Chevron 123">
            <a:hlinkClick r:id="rId13" action="ppaction://hlinksldjump"/>
          </p:cNvPr>
          <p:cNvSpPr>
            <a:spLocks noChangeArrowheads="1"/>
          </p:cNvSpPr>
          <p:nvPr/>
        </p:nvSpPr>
        <p:spPr bwMode="auto">
          <a:xfrm>
            <a:off x="2824830" y="1065899"/>
            <a:ext cx="884237"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1"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pPr>
            <a:r>
              <a:rPr lang="en-US" sz="700" dirty="0">
                <a:solidFill>
                  <a:srgbClr val="404040"/>
                </a:solidFill>
              </a:rPr>
              <a:t>Sales/Customer Service Representative</a:t>
            </a:r>
          </a:p>
          <a:p>
            <a:pPr>
              <a:buClr>
                <a:schemeClr val="accent1"/>
              </a:buClr>
              <a:buSzPct val="80000"/>
              <a:buFont typeface="Wingdings" pitchFamily="2" charset="2"/>
              <a:buNone/>
            </a:pPr>
            <a:endParaRPr lang="en-US" sz="700" dirty="0">
              <a:solidFill>
                <a:srgbClr val="404040"/>
              </a:solidFill>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49"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Service Planner/</a:t>
            </a:r>
          </a:p>
          <a:p>
            <a:pPr>
              <a:buClr>
                <a:schemeClr val="accent1"/>
              </a:buClr>
              <a:buSzPct val="80000"/>
              <a:buFont typeface="Wingdings" pitchFamily="2" charset="2"/>
              <a:buNone/>
            </a:pPr>
            <a:r>
              <a:rPr lang="en-US" sz="700" dirty="0">
                <a:solidFill>
                  <a:srgbClr val="404040"/>
                </a:solidFill>
              </a:rPr>
              <a:t>Dispatcher</a:t>
            </a:r>
          </a:p>
        </p:txBody>
      </p:sp>
      <p:sp>
        <p:nvSpPr>
          <p:cNvPr id="50" name="Chevron 79"/>
          <p:cNvSpPr>
            <a:spLocks noChangeArrowheads="1"/>
          </p:cNvSpPr>
          <p:nvPr/>
        </p:nvSpPr>
        <p:spPr bwMode="auto">
          <a:xfrm>
            <a:off x="46847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Service Performer</a:t>
            </a:r>
          </a:p>
        </p:txBody>
      </p:sp>
      <p:sp>
        <p:nvSpPr>
          <p:cNvPr id="51" name="Chevron 79"/>
          <p:cNvSpPr>
            <a:spLocks noChangeArrowheads="1"/>
          </p:cNvSpPr>
          <p:nvPr/>
        </p:nvSpPr>
        <p:spPr bwMode="auto">
          <a:xfrm>
            <a:off x="58801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Accounts Receivables Accountant</a:t>
            </a:r>
          </a:p>
        </p:txBody>
      </p:sp>
      <p:sp>
        <p:nvSpPr>
          <p:cNvPr id="54" name="TextBox 66"/>
          <p:cNvSpPr txBox="1">
            <a:spLocks noChangeArrowheads="1"/>
          </p:cNvSpPr>
          <p:nvPr/>
        </p:nvSpPr>
        <p:spPr bwMode="auto">
          <a:xfrm>
            <a:off x="1760926" y="4399866"/>
            <a:ext cx="7256462" cy="1779974"/>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Service and Repair Scenario</a:t>
            </a:r>
            <a:r>
              <a:rPr lang="en-US" sz="900" dirty="0"/>
              <a:t> business scenario enables your service department to provide repair and maintenance  to your customers on-site, at your own service center, or at the service center of a supplier. It provides functions to handle service requests, plan service orders and related activities, and fulfill, confirm, and invoice services. There are also enhanced functions for: </a:t>
            </a:r>
          </a:p>
          <a:p>
            <a:pPr>
              <a:buClr>
                <a:srgbClr val="4DB6EF"/>
              </a:buClr>
              <a:buFont typeface="Wingdings" pitchFamily="2" charset="2"/>
              <a:buChar char="§"/>
            </a:pPr>
            <a:r>
              <a:rPr lang="en-US" sz="900" dirty="0"/>
              <a:t> Customer warranties, to bring transparency to your warranty business, to allow you to meet any legal requirements, and provide information on warranty-related cost and profit. </a:t>
            </a:r>
          </a:p>
          <a:p>
            <a:pPr>
              <a:buClr>
                <a:srgbClr val="4DB6EF"/>
              </a:buClr>
              <a:buFont typeface="Wingdings" pitchFamily="2" charset="2"/>
              <a:buChar char="§"/>
            </a:pPr>
            <a:r>
              <a:rPr lang="en-US" sz="900" dirty="0"/>
              <a:t> Service levels, to define reaction times, specify and measure performance objectives, and designate milestones and operating hours. </a:t>
            </a:r>
          </a:p>
          <a:p>
            <a:pPr>
              <a:buClr>
                <a:srgbClr val="4DB6EF"/>
              </a:buClr>
              <a:buFont typeface="Wingdings" pitchFamily="2" charset="2"/>
              <a:buChar char="§"/>
            </a:pPr>
            <a:r>
              <a:rPr lang="en-US" sz="900" dirty="0"/>
              <a:t> Outsourcing, to offer and sell third-party services, whether you outsource your field service organization partially or completely.</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en-US" sz="900" dirty="0"/>
              <a:t>Service and Repair incorporates business functions from related areas that directly support service delivery, such as from Supply Chain Management for spare part logistics, warehousing, and inventory; and from Cash Flow Management for processing due items and payments.</a:t>
            </a:r>
          </a:p>
          <a:p>
            <a:pPr marL="228600" lvl="1" indent="-114300">
              <a:spcBef>
                <a:spcPts val="200"/>
              </a:spcBef>
              <a:buFont typeface="Arial" charset="0"/>
              <a:buChar char="•"/>
            </a:pPr>
            <a:endParaRPr lang="en-US" sz="900" dirty="0"/>
          </a:p>
        </p:txBody>
      </p:sp>
      <p:grpSp>
        <p:nvGrpSpPr>
          <p:cNvPr id="3" name="Group 65"/>
          <p:cNvGrpSpPr/>
          <p:nvPr/>
        </p:nvGrpSpPr>
        <p:grpSpPr>
          <a:xfrm>
            <a:off x="7842050" y="3679740"/>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14"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0" name="Chevron 123">
            <a:hlinkClick r:id="rId13" action="ppaction://hlinksldjump"/>
          </p:cNvPr>
          <p:cNvSpPr>
            <a:spLocks noChangeArrowheads="1"/>
          </p:cNvSpPr>
          <p:nvPr/>
        </p:nvSpPr>
        <p:spPr bwMode="auto">
          <a:xfrm>
            <a:off x="3559121" y="1065899"/>
            <a:ext cx="884237"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9" name="Chevron 123">
            <a:hlinkClick r:id="rId15" action="ppaction://hlinksldjump"/>
          </p:cNvPr>
          <p:cNvSpPr>
            <a:spLocks noChangeArrowheads="1"/>
          </p:cNvSpPr>
          <p:nvPr/>
        </p:nvSpPr>
        <p:spPr bwMode="auto">
          <a:xfrm>
            <a:off x="7619102" y="1065900"/>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71" name="Chevron 123">
            <a:hlinkClick r:id="rId16" action="ppaction://hlinksldjump"/>
          </p:cNvPr>
          <p:cNvSpPr>
            <a:spLocks noChangeArrowheads="1"/>
          </p:cNvSpPr>
          <p:nvPr/>
        </p:nvSpPr>
        <p:spPr bwMode="auto">
          <a:xfrm>
            <a:off x="2739394" y="2004840"/>
            <a:ext cx="884236" cy="879809"/>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72" name="Chevron 123">
            <a:hlinkClick r:id="rId17" action="ppaction://hlinksldjump"/>
          </p:cNvPr>
          <p:cNvSpPr>
            <a:spLocks noChangeArrowheads="1"/>
          </p:cNvSpPr>
          <p:nvPr/>
        </p:nvSpPr>
        <p:spPr bwMode="auto">
          <a:xfrm>
            <a:off x="3570037" y="2004840"/>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74" name="Chevron 123">
            <a:hlinkClick r:id="rId18" action="ppaction://hlinksldjump"/>
          </p:cNvPr>
          <p:cNvSpPr>
            <a:spLocks noChangeArrowheads="1"/>
          </p:cNvSpPr>
          <p:nvPr/>
        </p:nvSpPr>
        <p:spPr bwMode="auto">
          <a:xfrm>
            <a:off x="3579118" y="2918307"/>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76" name="Chevron 123">
            <a:hlinkClick r:id="rId19" action="ppaction://hlinksldjump"/>
          </p:cNvPr>
          <p:cNvSpPr>
            <a:spLocks noChangeArrowheads="1"/>
          </p:cNvSpPr>
          <p:nvPr/>
        </p:nvSpPr>
        <p:spPr bwMode="auto">
          <a:xfrm>
            <a:off x="6823508" y="199559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a:t>
            </a:r>
          </a:p>
        </p:txBody>
      </p:sp>
      <p:sp>
        <p:nvSpPr>
          <p:cNvPr id="82" name="Chevron 123">
            <a:hlinkClick r:id="rId20" action="ppaction://hlinksldjump"/>
          </p:cNvPr>
          <p:cNvSpPr>
            <a:spLocks noChangeArrowheads="1"/>
          </p:cNvSpPr>
          <p:nvPr/>
        </p:nvSpPr>
        <p:spPr bwMode="auto">
          <a:xfrm>
            <a:off x="5990638" y="199559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a:t>
            </a:r>
          </a:p>
        </p:txBody>
      </p:sp>
      <p:sp>
        <p:nvSpPr>
          <p:cNvPr id="84" name="Chevron 123">
            <a:hlinkClick r:id="rId21" action="ppaction://hlinksldjump"/>
          </p:cNvPr>
          <p:cNvSpPr>
            <a:spLocks noChangeArrowheads="1"/>
          </p:cNvSpPr>
          <p:nvPr/>
        </p:nvSpPr>
        <p:spPr bwMode="auto">
          <a:xfrm>
            <a:off x="6006434" y="2918307"/>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Goods Movement</a:t>
            </a:r>
          </a:p>
        </p:txBody>
      </p:sp>
      <p:pic>
        <p:nvPicPr>
          <p:cNvPr id="86" name="Picture 85"/>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1011594" y="1434997"/>
            <a:ext cx="180000" cy="134181"/>
          </a:xfrm>
          <a:prstGeom prst="rect">
            <a:avLst/>
          </a:prstGeom>
        </p:spPr>
      </p:pic>
      <p:pic>
        <p:nvPicPr>
          <p:cNvPr id="88" name="Picture 87"/>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5857916" y="2366023"/>
            <a:ext cx="180000" cy="134181"/>
          </a:xfrm>
          <a:prstGeom prst="rect">
            <a:avLst/>
          </a:prstGeom>
        </p:spPr>
      </p:pic>
      <p:sp>
        <p:nvSpPr>
          <p:cNvPr id="89" name="Rectangle 88"/>
          <p:cNvSpPr/>
          <p:nvPr/>
        </p:nvSpPr>
        <p:spPr>
          <a:xfrm>
            <a:off x="332508" y="1315782"/>
            <a:ext cx="705642" cy="400110"/>
          </a:xfrm>
          <a:prstGeom prst="rect">
            <a:avLst/>
          </a:prstGeom>
        </p:spPr>
        <p:txBody>
          <a:bodyPr wrap="none">
            <a:spAutoFit/>
          </a:bodyPr>
          <a:lstStyle/>
          <a:p>
            <a:pPr>
              <a:spcBef>
                <a:spcPct val="50000"/>
              </a:spcBef>
              <a:defRPr/>
            </a:pPr>
            <a:r>
              <a:rPr lang="de-DE" sz="800" dirty="0"/>
              <a:t>Request-</a:t>
            </a:r>
          </a:p>
          <a:p>
            <a:pPr>
              <a:spcBef>
                <a:spcPct val="50000"/>
              </a:spcBef>
              <a:defRPr/>
            </a:pPr>
            <a:r>
              <a:rPr lang="de-DE" sz="800" dirty="0"/>
              <a:t>to-Resolve</a:t>
            </a:r>
            <a:r>
              <a:rPr lang="en-US" sz="800" dirty="0"/>
              <a:t> </a:t>
            </a:r>
          </a:p>
        </p:txBody>
      </p:sp>
      <p:sp>
        <p:nvSpPr>
          <p:cNvPr id="90" name="Rectangle 89"/>
          <p:cNvSpPr/>
          <p:nvPr/>
        </p:nvSpPr>
        <p:spPr>
          <a:xfrm>
            <a:off x="1753986" y="2230180"/>
            <a:ext cx="853119" cy="400110"/>
          </a:xfrm>
          <a:prstGeom prst="rect">
            <a:avLst/>
          </a:prstGeom>
        </p:spPr>
        <p:txBody>
          <a:bodyPr wrap="none">
            <a:spAutoFit/>
          </a:bodyPr>
          <a:lstStyle/>
          <a:p>
            <a:pPr>
              <a:spcBef>
                <a:spcPct val="50000"/>
              </a:spcBef>
              <a:defRPr/>
            </a:pPr>
            <a:r>
              <a:rPr lang="de-DE" sz="800" dirty="0"/>
              <a:t>Procure-to-</a:t>
            </a:r>
          </a:p>
          <a:p>
            <a:pPr>
              <a:spcBef>
                <a:spcPct val="50000"/>
              </a:spcBef>
              <a:defRPr/>
            </a:pPr>
            <a:r>
              <a:rPr lang="de-DE" sz="800" dirty="0"/>
              <a:t>Pay (Services)</a:t>
            </a:r>
            <a:endParaRPr lang="en-US" sz="800" dirty="0"/>
          </a:p>
        </p:txBody>
      </p:sp>
      <p:sp>
        <p:nvSpPr>
          <p:cNvPr id="91" name="Rectangle 90"/>
          <p:cNvSpPr/>
          <p:nvPr/>
        </p:nvSpPr>
        <p:spPr>
          <a:xfrm>
            <a:off x="5180414" y="2138741"/>
            <a:ext cx="715260" cy="584775"/>
          </a:xfrm>
          <a:prstGeom prst="rect">
            <a:avLst/>
          </a:prstGeom>
        </p:spPr>
        <p:txBody>
          <a:bodyPr wrap="none">
            <a:spAutoFit/>
          </a:bodyPr>
          <a:lstStyle/>
          <a:p>
            <a:pPr>
              <a:spcBef>
                <a:spcPct val="50000"/>
              </a:spcBef>
              <a:defRPr/>
            </a:pPr>
            <a:r>
              <a:rPr lang="de-DE" sz="800" dirty="0"/>
              <a:t>Expense </a:t>
            </a:r>
          </a:p>
          <a:p>
            <a:pPr>
              <a:spcBef>
                <a:spcPct val="50000"/>
              </a:spcBef>
              <a:defRPr/>
            </a:pPr>
            <a:r>
              <a:rPr lang="de-DE" sz="800" dirty="0"/>
              <a:t>Reimburse-</a:t>
            </a:r>
          </a:p>
          <a:p>
            <a:pPr>
              <a:spcBef>
                <a:spcPct val="50000"/>
              </a:spcBef>
              <a:defRPr/>
            </a:pPr>
            <a:r>
              <a:rPr lang="de-DE" sz="800" dirty="0"/>
              <a:t>ment</a:t>
            </a:r>
            <a:r>
              <a:rPr lang="en-US" sz="800" dirty="0"/>
              <a:t> </a:t>
            </a:r>
          </a:p>
        </p:txBody>
      </p:sp>
      <p:pic>
        <p:nvPicPr>
          <p:cNvPr id="92" name="Picture 145"/>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bwMode="auto">
          <a:xfrm>
            <a:off x="1830388" y="6325537"/>
            <a:ext cx="411161" cy="402938"/>
          </a:xfrm>
          <a:prstGeom prst="rect">
            <a:avLst/>
          </a:prstGeom>
          <a:noFill/>
          <a:ln w="9525">
            <a:noFill/>
            <a:miter lim="800000"/>
            <a:headEnd/>
            <a:tailEnd/>
          </a:ln>
        </p:spPr>
      </p:pic>
      <p:pic>
        <p:nvPicPr>
          <p:cNvPr id="93" name="Picture 138"/>
          <p:cNvPicPr>
            <a:picLocks noChangeAspect="1"/>
          </p:cNvPicPr>
          <p:nvPr/>
        </p:nvPicPr>
        <p:blipFill>
          <a:blip r:embed="rId24">
            <a:extLst>
              <a:ext uri="{28A0092B-C50C-407E-A947-70E740481C1C}">
                <a14:useLocalDpi xmlns:a14="http://schemas.microsoft.com/office/drawing/2010/main" val="0"/>
              </a:ext>
            </a:extLst>
          </a:blip>
          <a:stretch>
            <a:fillRect/>
          </a:stretch>
        </p:blipFill>
        <p:spPr bwMode="auto">
          <a:xfrm>
            <a:off x="3003399" y="6310313"/>
            <a:ext cx="405115" cy="411162"/>
          </a:xfrm>
          <a:prstGeom prst="rect">
            <a:avLst/>
          </a:prstGeom>
          <a:noFill/>
          <a:ln w="9525">
            <a:noFill/>
            <a:miter lim="800000"/>
            <a:headEnd/>
            <a:tailEnd/>
          </a:ln>
        </p:spPr>
      </p:pic>
      <p:pic>
        <p:nvPicPr>
          <p:cNvPr id="94" name="Picture 134"/>
          <p:cNvPicPr>
            <a:picLocks noChangeAspect="1"/>
          </p:cNvPicPr>
          <p:nvPr/>
        </p:nvPicPr>
        <p:blipFill>
          <a:blip r:embed="rId25">
            <a:extLst>
              <a:ext uri="{28A0092B-C50C-407E-A947-70E740481C1C}">
                <a14:useLocalDpi xmlns:a14="http://schemas.microsoft.com/office/drawing/2010/main" val="0"/>
              </a:ext>
            </a:extLst>
          </a:blip>
          <a:stretch>
            <a:fillRect/>
          </a:stretch>
        </p:blipFill>
        <p:spPr bwMode="auto">
          <a:xfrm>
            <a:off x="4171950" y="6316663"/>
            <a:ext cx="411162" cy="411162"/>
          </a:xfrm>
          <a:prstGeom prst="rect">
            <a:avLst/>
          </a:prstGeom>
          <a:noFill/>
          <a:ln w="9525">
            <a:noFill/>
            <a:miter lim="800000"/>
            <a:headEnd/>
            <a:tailEnd/>
          </a:ln>
        </p:spPr>
      </p:pic>
      <p:grpSp>
        <p:nvGrpSpPr>
          <p:cNvPr id="12" name="Group 11"/>
          <p:cNvGrpSpPr/>
          <p:nvPr/>
        </p:nvGrpSpPr>
        <p:grpSpPr>
          <a:xfrm>
            <a:off x="5343525" y="6313488"/>
            <a:ext cx="407988" cy="407987"/>
            <a:chOff x="5343525" y="6313488"/>
            <a:chExt cx="407988" cy="407987"/>
          </a:xfrm>
        </p:grpSpPr>
        <p:pic>
          <p:nvPicPr>
            <p:cNvPr id="96" name="Picture 102" descr="47"/>
            <p:cNvPicPr>
              <a:picLocks noChangeAspect="1" noChangeArrowheads="1"/>
            </p:cNvPicPr>
            <p:nvPr/>
          </p:nvPicPr>
          <p:blipFill>
            <a:blip r:embed="rId26" cstate="print"/>
            <a:srcRect/>
            <a:stretch>
              <a:fillRect/>
            </a:stretch>
          </p:blipFill>
          <p:spPr bwMode="auto">
            <a:xfrm>
              <a:off x="5359400" y="6329363"/>
              <a:ext cx="384175" cy="384175"/>
            </a:xfrm>
            <a:prstGeom prst="rect">
              <a:avLst/>
            </a:prstGeom>
            <a:noFill/>
            <a:ln w="9525">
              <a:noFill/>
              <a:miter lim="800000"/>
              <a:headEnd/>
              <a:tailEnd/>
            </a:ln>
          </p:spPr>
        </p:pic>
        <p:sp>
          <p:nvSpPr>
            <p:cNvPr id="97" name="AutoShape 103"/>
            <p:cNvSpPr>
              <a:spLocks noChangeArrowheads="1"/>
            </p:cNvSpPr>
            <p:nvPr/>
          </p:nvSpPr>
          <p:spPr bwMode="auto">
            <a:xfrm>
              <a:off x="5343525" y="6313488"/>
              <a:ext cx="407988"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104" name="Rectangle 103"/>
          <p:cNvSpPr/>
          <p:nvPr/>
        </p:nvSpPr>
        <p:spPr>
          <a:xfrm>
            <a:off x="3138893" y="1348838"/>
            <a:ext cx="1039067" cy="313932"/>
          </a:xfrm>
          <a:prstGeom prst="rect">
            <a:avLst/>
          </a:prstGeom>
        </p:spPr>
        <p:txBody>
          <a:bodyPr wrap="none">
            <a:spAutoFit/>
          </a:bodyPr>
          <a:lstStyle/>
          <a:p>
            <a:pPr>
              <a:lnSpc>
                <a:spcPct val="90000"/>
              </a:lnSpc>
              <a:buClr>
                <a:schemeClr val="accent1"/>
              </a:buClr>
              <a:buSzPct val="80000"/>
            </a:pPr>
            <a:r>
              <a:rPr lang="en-US" sz="800" dirty="0">
                <a:solidFill>
                  <a:srgbClr val="404040"/>
                </a:solidFill>
              </a:rPr>
              <a:t>Dispatching and </a:t>
            </a:r>
          </a:p>
          <a:p>
            <a:pPr>
              <a:lnSpc>
                <a:spcPct val="90000"/>
              </a:lnSpc>
              <a:buClr>
                <a:schemeClr val="accent1"/>
              </a:buClr>
              <a:buSzPct val="80000"/>
            </a:pPr>
            <a:r>
              <a:rPr lang="en-US" sz="800" dirty="0">
                <a:solidFill>
                  <a:srgbClr val="404040"/>
                </a:solidFill>
              </a:rPr>
              <a:t>Scheduling Orders</a:t>
            </a:r>
          </a:p>
        </p:txBody>
      </p:sp>
      <p:sp>
        <p:nvSpPr>
          <p:cNvPr id="105" name="Rectangle 104"/>
          <p:cNvSpPr/>
          <p:nvPr/>
        </p:nvSpPr>
        <p:spPr>
          <a:xfrm>
            <a:off x="6156848" y="1404238"/>
            <a:ext cx="1455848" cy="203133"/>
          </a:xfrm>
          <a:prstGeom prst="rect">
            <a:avLst/>
          </a:prstGeom>
        </p:spPr>
        <p:txBody>
          <a:bodyPr wrap="none">
            <a:spAutoFit/>
          </a:bodyPr>
          <a:lstStyle/>
          <a:p>
            <a:pPr>
              <a:lnSpc>
                <a:spcPct val="90000"/>
              </a:lnSpc>
              <a:buClr>
                <a:schemeClr val="accent1"/>
              </a:buClr>
              <a:buSzPct val="80000"/>
            </a:pPr>
            <a:r>
              <a:rPr lang="en-US" sz="800" dirty="0">
                <a:solidFill>
                  <a:srgbClr val="404040"/>
                </a:solidFill>
              </a:rPr>
              <a:t>Creating Customer Invoices</a:t>
            </a:r>
          </a:p>
        </p:txBody>
      </p:sp>
      <p:sp>
        <p:nvSpPr>
          <p:cNvPr id="158" name="TextBox 98"/>
          <p:cNvSpPr txBox="1">
            <a:spLocks noChangeArrowheads="1"/>
          </p:cNvSpPr>
          <p:nvPr/>
        </p:nvSpPr>
        <p:spPr bwMode="auto">
          <a:xfrm>
            <a:off x="7640638"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27" action="ppaction://hlinksldjump"/>
              </a:rPr>
              <a:t>Open Legend</a:t>
            </a:r>
            <a:endParaRPr lang="en-US" sz="900" dirty="0">
              <a:ea typeface="SimSun" pitchFamily="2" charset="-122"/>
            </a:endParaRPr>
          </a:p>
        </p:txBody>
      </p:sp>
      <p:sp>
        <p:nvSpPr>
          <p:cNvPr id="159" name="Chevron 79"/>
          <p:cNvSpPr>
            <a:spLocks noChangeArrowheads="1"/>
          </p:cNvSpPr>
          <p:nvPr/>
        </p:nvSpPr>
        <p:spPr bwMode="auto">
          <a:xfrm>
            <a:off x="74803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Accounts Receivables Accountant</a:t>
            </a:r>
          </a:p>
        </p:txBody>
      </p:sp>
      <p:sp>
        <p:nvSpPr>
          <p:cNvPr id="160" name="Chevron 79"/>
          <p:cNvSpPr>
            <a:spLocks noChangeArrowheads="1"/>
          </p:cNvSpPr>
          <p:nvPr/>
        </p:nvSpPr>
        <p:spPr bwMode="auto">
          <a:xfrm>
            <a:off x="7064375"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Warehouse Manager</a:t>
            </a:r>
          </a:p>
        </p:txBody>
      </p:sp>
      <p:sp>
        <p:nvSpPr>
          <p:cNvPr id="161" name="Chevron 79"/>
          <p:cNvSpPr>
            <a:spLocks noChangeArrowheads="1"/>
          </p:cNvSpPr>
          <p:nvPr/>
        </p:nvSpPr>
        <p:spPr bwMode="auto">
          <a:xfrm>
            <a:off x="825976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Warehouse Operator</a:t>
            </a:r>
          </a:p>
        </p:txBody>
      </p:sp>
      <p:grpSp>
        <p:nvGrpSpPr>
          <p:cNvPr id="162" name="Group 101"/>
          <p:cNvGrpSpPr>
            <a:grpSpLocks/>
          </p:cNvGrpSpPr>
          <p:nvPr/>
        </p:nvGrpSpPr>
        <p:grpSpPr bwMode="auto">
          <a:xfrm>
            <a:off x="6943725" y="6313488"/>
            <a:ext cx="407988" cy="407987"/>
            <a:chOff x="166" y="1822"/>
            <a:chExt cx="257" cy="257"/>
          </a:xfrm>
        </p:grpSpPr>
        <p:pic>
          <p:nvPicPr>
            <p:cNvPr id="163" name="Picture 102" descr="47"/>
            <p:cNvPicPr>
              <a:picLocks noChangeAspect="1" noChangeArrowheads="1"/>
            </p:cNvPicPr>
            <p:nvPr/>
          </p:nvPicPr>
          <p:blipFill>
            <a:blip r:embed="rId26" cstate="print"/>
            <a:srcRect/>
            <a:stretch>
              <a:fillRect/>
            </a:stretch>
          </p:blipFill>
          <p:spPr bwMode="auto">
            <a:xfrm>
              <a:off x="176" y="1832"/>
              <a:ext cx="242" cy="242"/>
            </a:xfrm>
            <a:prstGeom prst="rect">
              <a:avLst/>
            </a:prstGeom>
            <a:noFill/>
            <a:ln w="9525">
              <a:noFill/>
              <a:miter lim="800000"/>
              <a:headEnd/>
              <a:tailEnd/>
            </a:ln>
          </p:spPr>
        </p:pic>
        <p:sp>
          <p:nvSpPr>
            <p:cNvPr id="164" name="AutoShape 103"/>
            <p:cNvSpPr>
              <a:spLocks noChangeArrowheads="1"/>
            </p:cNvSpPr>
            <p:nvPr/>
          </p:nvSpPr>
          <p:spPr bwMode="auto">
            <a:xfrm>
              <a:off x="166" y="1822"/>
              <a:ext cx="257" cy="25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chemeClr val="accent1"/>
            </a:solidFill>
            <a:ln w="9525">
              <a:noFill/>
              <a:round/>
              <a:headEnd/>
              <a:tailEnd/>
            </a:ln>
          </p:spPr>
          <p:txBody>
            <a:bodyPr wrap="none" anchor="ctr"/>
            <a:lstStyle/>
            <a:p>
              <a:endParaRPr lang="de-DE"/>
            </a:p>
          </p:txBody>
        </p:sp>
      </p:grpSp>
      <p:grpSp>
        <p:nvGrpSpPr>
          <p:cNvPr id="165" name="Group 86"/>
          <p:cNvGrpSpPr>
            <a:grpSpLocks/>
          </p:cNvGrpSpPr>
          <p:nvPr/>
        </p:nvGrpSpPr>
        <p:grpSpPr bwMode="auto">
          <a:xfrm>
            <a:off x="8112125" y="6307138"/>
            <a:ext cx="407988" cy="407987"/>
            <a:chOff x="166" y="2206"/>
            <a:chExt cx="257" cy="257"/>
          </a:xfrm>
        </p:grpSpPr>
        <p:pic>
          <p:nvPicPr>
            <p:cNvPr id="166" name="Picture 68" descr="09"/>
            <p:cNvPicPr>
              <a:picLocks noChangeAspect="1" noChangeArrowheads="1"/>
            </p:cNvPicPr>
            <p:nvPr/>
          </p:nvPicPr>
          <p:blipFill>
            <a:blip r:embed="rId28" cstate="print"/>
            <a:stretch>
              <a:fillRect/>
            </a:stretch>
          </p:blipFill>
          <p:spPr bwMode="auto">
            <a:xfrm>
              <a:off x="168" y="2211"/>
              <a:ext cx="253" cy="248"/>
            </a:xfrm>
            <a:prstGeom prst="rect">
              <a:avLst/>
            </a:prstGeom>
            <a:noFill/>
            <a:ln w="9525">
              <a:noFill/>
              <a:miter lim="800000"/>
              <a:headEnd/>
              <a:tailEnd/>
            </a:ln>
          </p:spPr>
        </p:pic>
        <p:sp>
          <p:nvSpPr>
            <p:cNvPr id="167" name="AutoShape 78"/>
            <p:cNvSpPr>
              <a:spLocks noChangeArrowheads="1"/>
            </p:cNvSpPr>
            <p:nvPr/>
          </p:nvSpPr>
          <p:spPr bwMode="auto">
            <a:xfrm>
              <a:off x="166" y="2206"/>
              <a:ext cx="257" cy="25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chemeClr val="accent1"/>
            </a:solidFill>
            <a:ln w="9525">
              <a:noFill/>
              <a:round/>
              <a:headEnd/>
              <a:tailEnd/>
            </a:ln>
          </p:spPr>
          <p:txBody>
            <a:bodyPr wrap="none" anchor="ctr"/>
            <a:lstStyle/>
            <a:p>
              <a:endParaRPr lang="de-DE"/>
            </a:p>
          </p:txBody>
        </p:sp>
      </p:grpSp>
      <p:grpSp>
        <p:nvGrpSpPr>
          <p:cNvPr id="168" name="Group 85"/>
          <p:cNvGrpSpPr>
            <a:grpSpLocks/>
          </p:cNvGrpSpPr>
          <p:nvPr/>
        </p:nvGrpSpPr>
        <p:grpSpPr bwMode="auto">
          <a:xfrm>
            <a:off x="7778865" y="6315451"/>
            <a:ext cx="407988" cy="407987"/>
            <a:chOff x="166" y="1002"/>
            <a:chExt cx="257" cy="257"/>
          </a:xfrm>
        </p:grpSpPr>
        <p:pic>
          <p:nvPicPr>
            <p:cNvPr id="169" name="Picture 84" descr="45"/>
            <p:cNvPicPr>
              <a:picLocks noChangeAspect="1" noChangeArrowheads="1"/>
            </p:cNvPicPr>
            <p:nvPr/>
          </p:nvPicPr>
          <p:blipFill>
            <a:blip r:embed="rId29" cstate="print"/>
            <a:srcRect/>
            <a:stretch>
              <a:fillRect/>
            </a:stretch>
          </p:blipFill>
          <p:spPr bwMode="auto">
            <a:xfrm>
              <a:off x="176" y="1009"/>
              <a:ext cx="242" cy="242"/>
            </a:xfrm>
            <a:prstGeom prst="rect">
              <a:avLst/>
            </a:prstGeom>
            <a:noFill/>
            <a:ln w="9525">
              <a:noFill/>
              <a:miter lim="800000"/>
              <a:headEnd/>
              <a:tailEnd/>
            </a:ln>
          </p:spPr>
        </p:pic>
        <p:sp>
          <p:nvSpPr>
            <p:cNvPr id="170" name="AutoShape 71"/>
            <p:cNvSpPr>
              <a:spLocks noChangeArrowheads="1"/>
            </p:cNvSpPr>
            <p:nvPr/>
          </p:nvSpPr>
          <p:spPr bwMode="auto">
            <a:xfrm>
              <a:off x="166" y="1002"/>
              <a:ext cx="257" cy="25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chemeClr val="accent1"/>
            </a:solidFill>
            <a:ln w="9525">
              <a:noFill/>
              <a:round/>
              <a:headEnd/>
              <a:tailEnd/>
            </a:ln>
          </p:spPr>
          <p:txBody>
            <a:bodyPr wrap="none" anchor="ctr"/>
            <a:lstStyle/>
            <a:p>
              <a:endParaRPr lang="de-DE"/>
            </a:p>
          </p:txBody>
        </p:sp>
      </p:grpSp>
      <p:sp>
        <p:nvSpPr>
          <p:cNvPr id="171" name="TextBox 98"/>
          <p:cNvSpPr txBox="1">
            <a:spLocks noChangeArrowheads="1"/>
          </p:cNvSpPr>
          <p:nvPr/>
        </p:nvSpPr>
        <p:spPr bwMode="auto">
          <a:xfrm>
            <a:off x="7640638"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27" action="ppaction://hlinksldjump"/>
              </a:rPr>
              <a:t>Open Legend</a:t>
            </a:r>
            <a:endParaRPr lang="en-US" sz="900" dirty="0">
              <a:ea typeface="SimSun" pitchFamily="2" charset="-122"/>
            </a:endParaRPr>
          </a:p>
        </p:txBody>
      </p:sp>
      <p:sp>
        <p:nvSpPr>
          <p:cNvPr id="172" name="Chevron 79"/>
          <p:cNvSpPr>
            <a:spLocks noChangeArrowheads="1"/>
          </p:cNvSpPr>
          <p:nvPr/>
        </p:nvSpPr>
        <p:spPr bwMode="auto">
          <a:xfrm>
            <a:off x="7064375"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Warehouse Manager</a:t>
            </a:r>
          </a:p>
        </p:txBody>
      </p:sp>
      <p:sp>
        <p:nvSpPr>
          <p:cNvPr id="173" name="Chevron 79"/>
          <p:cNvSpPr>
            <a:spLocks noChangeArrowheads="1"/>
          </p:cNvSpPr>
          <p:nvPr/>
        </p:nvSpPr>
        <p:spPr bwMode="auto">
          <a:xfrm>
            <a:off x="825976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Warehouse Operator</a:t>
            </a:r>
          </a:p>
        </p:txBody>
      </p:sp>
      <p:grpSp>
        <p:nvGrpSpPr>
          <p:cNvPr id="174" name="Group 85"/>
          <p:cNvGrpSpPr>
            <a:grpSpLocks/>
          </p:cNvGrpSpPr>
          <p:nvPr/>
        </p:nvGrpSpPr>
        <p:grpSpPr bwMode="auto">
          <a:xfrm>
            <a:off x="7778865" y="6315451"/>
            <a:ext cx="407988" cy="407987"/>
            <a:chOff x="166" y="1002"/>
            <a:chExt cx="257" cy="257"/>
          </a:xfrm>
        </p:grpSpPr>
        <p:pic>
          <p:nvPicPr>
            <p:cNvPr id="175" name="Picture 84" descr="45"/>
            <p:cNvPicPr>
              <a:picLocks noChangeAspect="1" noChangeArrowheads="1"/>
            </p:cNvPicPr>
            <p:nvPr/>
          </p:nvPicPr>
          <p:blipFill>
            <a:blip r:embed="rId29" cstate="print"/>
            <a:srcRect/>
            <a:stretch>
              <a:fillRect/>
            </a:stretch>
          </p:blipFill>
          <p:spPr bwMode="auto">
            <a:xfrm>
              <a:off x="176" y="1009"/>
              <a:ext cx="242" cy="242"/>
            </a:xfrm>
            <a:prstGeom prst="rect">
              <a:avLst/>
            </a:prstGeom>
            <a:noFill/>
            <a:ln w="9525">
              <a:noFill/>
              <a:miter lim="800000"/>
              <a:headEnd/>
              <a:tailEnd/>
            </a:ln>
          </p:spPr>
        </p:pic>
        <p:sp>
          <p:nvSpPr>
            <p:cNvPr id="176" name="AutoShape 71"/>
            <p:cNvSpPr>
              <a:spLocks noChangeArrowheads="1"/>
            </p:cNvSpPr>
            <p:nvPr/>
          </p:nvSpPr>
          <p:spPr bwMode="auto">
            <a:xfrm>
              <a:off x="166" y="1002"/>
              <a:ext cx="257" cy="25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chemeClr val="accent1"/>
            </a:solidFill>
            <a:ln w="9525">
              <a:noFill/>
              <a:round/>
              <a:headEnd/>
              <a:tailEnd/>
            </a:ln>
          </p:spPr>
          <p:txBody>
            <a:bodyPr wrap="none" anchor="ctr"/>
            <a:lstStyle/>
            <a:p>
              <a:endParaRPr lang="de-DE"/>
            </a:p>
          </p:txBody>
        </p:sp>
      </p:grpSp>
      <p:sp>
        <p:nvSpPr>
          <p:cNvPr id="177" name="Chevron 79"/>
          <p:cNvSpPr>
            <a:spLocks noChangeArrowheads="1"/>
          </p:cNvSpPr>
          <p:nvPr/>
        </p:nvSpPr>
        <p:spPr bwMode="auto">
          <a:xfrm>
            <a:off x="7064375"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178" name="Picture 52" descr="richard_stone_active.png">
            <a:hlinkClick r:id="rId30" action="ppaction://hlinksldjump" tooltip="Click here for a detailed role description"/>
          </p:cNvPr>
          <p:cNvPicPr>
            <a:picLocks noChangeAspect="1"/>
          </p:cNvPicPr>
          <p:nvPr>
            <p:custDataLst>
              <p:tags r:id="rId1"/>
            </p:custDataLst>
          </p:nvPr>
        </p:nvPicPr>
        <p:blipFill>
          <a:blip r:embed="rId31" cstate="print"/>
          <a:srcRect/>
          <a:stretch>
            <a:fillRect/>
          </a:stretch>
        </p:blipFill>
        <p:spPr bwMode="auto">
          <a:xfrm>
            <a:off x="7804150" y="6318250"/>
            <a:ext cx="411163" cy="411163"/>
          </a:xfrm>
          <a:prstGeom prst="rect">
            <a:avLst/>
          </a:prstGeom>
          <a:noFill/>
          <a:ln w="9525">
            <a:noFill/>
            <a:miter lim="800000"/>
            <a:headEnd/>
            <a:tailEnd/>
          </a:ln>
        </p:spPr>
      </p:pic>
      <p:sp>
        <p:nvSpPr>
          <p:cNvPr id="179" name="Chevron 178"/>
          <p:cNvSpPr>
            <a:spLocks noChangeArrowheads="1"/>
          </p:cNvSpPr>
          <p:nvPr/>
        </p:nvSpPr>
        <p:spPr bwMode="auto">
          <a:xfrm>
            <a:off x="7064375"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180" name="Chevron 79"/>
          <p:cNvSpPr>
            <a:spLocks noChangeArrowheads="1"/>
          </p:cNvSpPr>
          <p:nvPr/>
        </p:nvSpPr>
        <p:spPr bwMode="auto">
          <a:xfrm>
            <a:off x="825976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181" name="Rectangle 72"/>
          <p:cNvSpPr>
            <a:spLocks noChangeArrowheads="1"/>
          </p:cNvSpPr>
          <p:nvPr/>
        </p:nvSpPr>
        <p:spPr bwMode="auto">
          <a:xfrm>
            <a:off x="6877050"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p>
        </p:txBody>
      </p:sp>
      <p:sp>
        <p:nvSpPr>
          <p:cNvPr id="182" name="Rectangle 73"/>
          <p:cNvSpPr>
            <a:spLocks noChangeArrowheads="1"/>
          </p:cNvSpPr>
          <p:nvPr/>
        </p:nvSpPr>
        <p:spPr bwMode="auto">
          <a:xfrm>
            <a:off x="6931025"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183" name="Rectangle 74"/>
          <p:cNvSpPr>
            <a:spLocks noChangeArrowheads="1"/>
          </p:cNvSpPr>
          <p:nvPr/>
        </p:nvSpPr>
        <p:spPr bwMode="auto">
          <a:xfrm>
            <a:off x="7121525" y="4629150"/>
            <a:ext cx="1908175" cy="1833563"/>
          </a:xfrm>
          <a:prstGeom prst="rect">
            <a:avLst/>
          </a:prstGeom>
          <a:noFill/>
          <a:ln w="9525">
            <a:noFill/>
            <a:miter lim="800000"/>
            <a:headEnd/>
            <a:tailEnd/>
          </a:ln>
        </p:spPr>
        <p:txBody>
          <a:bodyPr lIns="0" tIns="0" rIns="0" bIns="0">
            <a:spAutoFit/>
          </a:bodyPr>
          <a:lstStyle/>
          <a:p>
            <a:r>
              <a:rPr lang="en-US" sz="800" dirty="0">
                <a:solidFill>
                  <a:srgbClr val="000000"/>
                </a:solidFill>
              </a:rPr>
              <a:t>Process mainly driven by the user</a:t>
            </a:r>
          </a:p>
          <a:p>
            <a:endParaRPr lang="en-US" sz="800" dirty="0">
              <a:solidFill>
                <a:srgbClr val="000000"/>
              </a:solidFill>
            </a:endParaRPr>
          </a:p>
          <a:p>
            <a:r>
              <a:rPr lang="en-US" sz="800" dirty="0">
                <a:solidFill>
                  <a:srgbClr val="000000"/>
                </a:solidFill>
              </a:rPr>
              <a:t>Process mainly driven by the system</a:t>
            </a:r>
          </a:p>
          <a:p>
            <a:endParaRPr lang="en-US" sz="800" dirty="0">
              <a:solidFill>
                <a:srgbClr val="000000"/>
              </a:solidFill>
            </a:endParaRPr>
          </a:p>
          <a:p>
            <a:r>
              <a:rPr lang="en-US" sz="800" dirty="0">
                <a:solidFill>
                  <a:srgbClr val="000000"/>
                </a:solidFill>
              </a:rPr>
              <a:t>Manual process not supported by the system</a:t>
            </a:r>
          </a:p>
          <a:p>
            <a:endParaRPr lang="en-US" sz="800" dirty="0">
              <a:solidFill>
                <a:srgbClr val="000000"/>
              </a:solidFill>
            </a:endParaRPr>
          </a:p>
          <a:p>
            <a:r>
              <a:rPr lang="en-US" sz="800" dirty="0">
                <a:solidFill>
                  <a:srgbClr val="000000"/>
                </a:solidFill>
              </a:rPr>
              <a:t>Process that communicates with third-party software (mouse-over for details)</a:t>
            </a:r>
          </a:p>
          <a:p>
            <a:endParaRPr lang="en-US" sz="800" dirty="0">
              <a:solidFill>
                <a:srgbClr val="000000"/>
              </a:solidFill>
            </a:endParaRPr>
          </a:p>
          <a:p>
            <a:r>
              <a:rPr lang="en-US" sz="800" dirty="0">
                <a:solidFill>
                  <a:srgbClr val="000000"/>
                </a:solidFill>
              </a:rPr>
              <a:t>Process with relevance to Financials</a:t>
            </a:r>
          </a:p>
          <a:p>
            <a:endParaRPr lang="en-US" sz="800" dirty="0">
              <a:solidFill>
                <a:srgbClr val="000000"/>
              </a:solidFill>
            </a:endParaRPr>
          </a:p>
          <a:p>
            <a:r>
              <a:rPr lang="en-US" sz="800" dirty="0">
                <a:solidFill>
                  <a:srgbClr val="000000"/>
                </a:solidFill>
              </a:rPr>
              <a:t>Related scenario</a:t>
            </a:r>
          </a:p>
          <a:p>
            <a:endParaRPr lang="en-US" sz="800" dirty="0">
              <a:solidFill>
                <a:srgbClr val="000000"/>
              </a:solidFill>
            </a:endParaRPr>
          </a:p>
          <a:p>
            <a:r>
              <a:rPr lang="en-US" sz="800" dirty="0">
                <a:solidFill>
                  <a:srgbClr val="000000"/>
                </a:solidFill>
              </a:rPr>
              <a:t>Info button with more information</a:t>
            </a:r>
            <a:endParaRPr lang="en-US" sz="800" dirty="0"/>
          </a:p>
        </p:txBody>
      </p:sp>
      <p:sp>
        <p:nvSpPr>
          <p:cNvPr id="184" name="Rectangle 76">
            <a:hlinkClick r:id="rId32" action="ppaction://hlinksldjump"/>
          </p:cNvPr>
          <p:cNvSpPr>
            <a:spLocks noChangeArrowheads="1"/>
          </p:cNvSpPr>
          <p:nvPr/>
        </p:nvSpPr>
        <p:spPr bwMode="auto">
          <a:xfrm>
            <a:off x="8426450"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32" action="ppaction://hlinksldjump"/>
              </a:rPr>
              <a:t>Close Legend</a:t>
            </a:r>
            <a:endParaRPr lang="en-US" sz="800" dirty="0">
              <a:solidFill>
                <a:srgbClr val="44697D"/>
              </a:solidFill>
            </a:endParaRPr>
          </a:p>
        </p:txBody>
      </p:sp>
      <p:sp>
        <p:nvSpPr>
          <p:cNvPr id="185" name="Freeform 70"/>
          <p:cNvSpPr>
            <a:spLocks noChangeAspect="1" noChangeArrowheads="1"/>
          </p:cNvSpPr>
          <p:nvPr/>
        </p:nvSpPr>
        <p:spPr bwMode="auto">
          <a:xfrm flipV="1">
            <a:off x="6924675"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186" name="Freeform 69"/>
          <p:cNvSpPr>
            <a:spLocks noChangeAspect="1" noChangeArrowheads="1"/>
          </p:cNvSpPr>
          <p:nvPr/>
        </p:nvSpPr>
        <p:spPr bwMode="auto">
          <a:xfrm>
            <a:off x="6921500"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87" name="Chevron 123"/>
          <p:cNvSpPr>
            <a:spLocks noChangeArrowheads="1"/>
          </p:cNvSpPr>
          <p:nvPr/>
        </p:nvSpPr>
        <p:spPr bwMode="auto">
          <a:xfrm>
            <a:off x="6924675"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188" name="Chevron 123"/>
          <p:cNvSpPr>
            <a:spLocks noChangeArrowheads="1"/>
          </p:cNvSpPr>
          <p:nvPr/>
        </p:nvSpPr>
        <p:spPr bwMode="auto">
          <a:xfrm>
            <a:off x="6924675"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189" name="Chevron 188"/>
          <p:cNvSpPr>
            <a:spLocks noChangeArrowheads="1"/>
          </p:cNvSpPr>
          <p:nvPr/>
        </p:nvSpPr>
        <p:spPr bwMode="auto">
          <a:xfrm>
            <a:off x="6924675"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pic>
        <p:nvPicPr>
          <p:cNvPr id="191" name="Picture 190"/>
          <p:cNvPicPr>
            <a:picLocks noChangeAspect="1"/>
          </p:cNvPicPr>
          <p:nvPr/>
        </p:nvPicPr>
        <p:blipFill>
          <a:blip r:embed="rId33" cstate="print">
            <a:extLst>
              <a:ext uri="{28A0092B-C50C-407E-A947-70E740481C1C}">
                <a14:useLocalDpi xmlns:a14="http://schemas.microsoft.com/office/drawing/2010/main" val="0"/>
              </a:ext>
            </a:extLst>
          </a:blip>
          <a:stretch>
            <a:fillRect/>
          </a:stretch>
        </p:blipFill>
        <p:spPr>
          <a:xfrm>
            <a:off x="6941502" y="6109181"/>
            <a:ext cx="112674" cy="83993"/>
          </a:xfrm>
          <a:prstGeom prst="rect">
            <a:avLst/>
          </a:prstGeom>
        </p:spPr>
      </p:pic>
      <p:pic>
        <p:nvPicPr>
          <p:cNvPr id="107" name="Picture 106"/>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2566076" y="2374335"/>
            <a:ext cx="180000" cy="134181"/>
          </a:xfrm>
          <a:prstGeom prst="rect">
            <a:avLst/>
          </a:prstGeom>
        </p:spPr>
      </p:pic>
      <p:sp>
        <p:nvSpPr>
          <p:cNvPr id="13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3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36" name="Picture 135" descr="Calculator_2_60px.png"/>
          <p:cNvPicPr>
            <a:picLocks noChangeAspect="1"/>
          </p:cNvPicPr>
          <p:nvPr/>
        </p:nvPicPr>
        <p:blipFill>
          <a:blip r:embed="rId34" cstate="print"/>
          <a:stretch>
            <a:fillRect/>
          </a:stretch>
        </p:blipFill>
        <p:spPr>
          <a:xfrm>
            <a:off x="366739" y="5245467"/>
            <a:ext cx="180000" cy="180000"/>
          </a:xfrm>
          <a:prstGeom prst="rect">
            <a:avLst/>
          </a:prstGeom>
        </p:spPr>
      </p:pic>
      <p:pic>
        <p:nvPicPr>
          <p:cNvPr id="137" name="Picture 136" descr="Monitor_60px.png"/>
          <p:cNvPicPr>
            <a:picLocks noChangeAspect="1"/>
          </p:cNvPicPr>
          <p:nvPr/>
        </p:nvPicPr>
        <p:blipFill>
          <a:blip r:embed="rId35" cstate="print"/>
          <a:stretch>
            <a:fillRect/>
          </a:stretch>
        </p:blipFill>
        <p:spPr>
          <a:xfrm>
            <a:off x="366739" y="5604137"/>
            <a:ext cx="180000" cy="180000"/>
          </a:xfrm>
          <a:prstGeom prst="rect">
            <a:avLst/>
          </a:prstGeom>
        </p:spPr>
      </p:pic>
      <p:sp>
        <p:nvSpPr>
          <p:cNvPr id="138" name="Rectangle 57">
            <a:hlinkClick r:id="rId3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9"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40" name="Rectangle 57">
            <a:hlinkClick r:id="rId3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4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43" name="Rectangle 57">
            <a:hlinkClick r:id="rId3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08" name="Picture 107"/>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109" name="Freeform 70"/>
          <p:cNvSpPr>
            <a:spLocks noChangeArrowheads="1"/>
          </p:cNvSpPr>
          <p:nvPr/>
        </p:nvSpPr>
        <p:spPr bwMode="auto">
          <a:xfrm flipV="1">
            <a:off x="1845951" y="1071103"/>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110" name="Freeform 69"/>
          <p:cNvSpPr>
            <a:spLocks noChangeArrowheads="1"/>
          </p:cNvSpPr>
          <p:nvPr/>
        </p:nvSpPr>
        <p:spPr bwMode="auto">
          <a:xfrm>
            <a:off x="5879051" y="181271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1" name="Freeform 110"/>
          <p:cNvSpPr>
            <a:spLocks noChangeArrowheads="1"/>
          </p:cNvSpPr>
          <p:nvPr/>
        </p:nvSpPr>
        <p:spPr bwMode="auto">
          <a:xfrm>
            <a:off x="8286279" y="181271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2" name="Freeform 69"/>
          <p:cNvSpPr>
            <a:spLocks noChangeArrowheads="1"/>
          </p:cNvSpPr>
          <p:nvPr/>
        </p:nvSpPr>
        <p:spPr bwMode="auto">
          <a:xfrm>
            <a:off x="4236750" y="275447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3" name="Freeform 69"/>
          <p:cNvSpPr>
            <a:spLocks noChangeArrowheads="1"/>
          </p:cNvSpPr>
          <p:nvPr/>
        </p:nvSpPr>
        <p:spPr bwMode="auto">
          <a:xfrm>
            <a:off x="4247896" y="366794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4" name="Freeform 69"/>
          <p:cNvSpPr>
            <a:spLocks noChangeArrowheads="1"/>
          </p:cNvSpPr>
          <p:nvPr/>
        </p:nvSpPr>
        <p:spPr bwMode="auto">
          <a:xfrm>
            <a:off x="7489858" y="273887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5" name="Freeform 69"/>
          <p:cNvSpPr>
            <a:spLocks noChangeArrowheads="1"/>
          </p:cNvSpPr>
          <p:nvPr/>
        </p:nvSpPr>
        <p:spPr bwMode="auto">
          <a:xfrm>
            <a:off x="6657350" y="274682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6" name="Freeform 69"/>
          <p:cNvSpPr>
            <a:spLocks noChangeArrowheads="1"/>
          </p:cNvSpPr>
          <p:nvPr/>
        </p:nvSpPr>
        <p:spPr bwMode="auto">
          <a:xfrm>
            <a:off x="6668862" y="366794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7" name="Freeform 116"/>
          <p:cNvSpPr>
            <a:spLocks noChangeArrowheads="1"/>
          </p:cNvSpPr>
          <p:nvPr/>
        </p:nvSpPr>
        <p:spPr bwMode="auto">
          <a:xfrm>
            <a:off x="7476003" y="181479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20" name="Picture 119" descr="i_button_black.psd"/>
          <p:cNvPicPr>
            <a:picLocks noChangeAspect="1"/>
          </p:cNvPicPr>
          <p:nvPr/>
        </p:nvPicPr>
        <p:blipFill>
          <a:blip r:embed="rId38" cstate="print">
            <a:extLst>
              <a:ext uri="{28A0092B-C50C-407E-A947-70E740481C1C}">
                <a14:useLocalDpi xmlns:a14="http://schemas.microsoft.com/office/drawing/2010/main" val="0"/>
              </a:ext>
            </a:extLst>
          </a:blip>
          <a:stretch>
            <a:fillRect/>
          </a:stretch>
        </p:blipFill>
        <p:spPr>
          <a:xfrm>
            <a:off x="6931025" y="6331508"/>
            <a:ext cx="138040" cy="138040"/>
          </a:xfrm>
          <a:prstGeom prst="rect">
            <a:avLst/>
          </a:prstGeom>
        </p:spPr>
      </p:pic>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 name="Picture 76"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79" name="TextBox 7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84" name="Chevron 123">
            <a:hlinkClick r:id="rId9" action="ppaction://hlinksldjump"/>
          </p:cNvPr>
          <p:cNvSpPr>
            <a:spLocks noChangeArrowheads="1"/>
          </p:cNvSpPr>
          <p:nvPr/>
        </p:nvSpPr>
        <p:spPr bwMode="auto">
          <a:xfrm>
            <a:off x="2141336" y="1074213"/>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a:p>
            <a:pPr>
              <a:lnSpc>
                <a:spcPct val="90000"/>
              </a:lnSpc>
              <a:buClr>
                <a:schemeClr val="accent1"/>
              </a:buClr>
              <a:buSzPct val="80000"/>
            </a:pPr>
            <a:endParaRPr lang="en-US" sz="800" dirty="0">
              <a:solidFill>
                <a:srgbClr val="404040"/>
              </a:solidFill>
            </a:endParaRPr>
          </a:p>
        </p:txBody>
      </p:sp>
      <p:sp>
        <p:nvSpPr>
          <p:cNvPr id="88" name="Chevron 123">
            <a:hlinkClick r:id="rId10" action="ppaction://hlinksldjump"/>
          </p:cNvPr>
          <p:cNvSpPr>
            <a:spLocks noChangeArrowheads="1"/>
          </p:cNvSpPr>
          <p:nvPr/>
        </p:nvSpPr>
        <p:spPr bwMode="auto">
          <a:xfrm>
            <a:off x="3800649" y="1074213"/>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89" name="Chevron 123">
            <a:hlinkClick r:id="rId11" action="ppaction://hlinksldjump"/>
          </p:cNvPr>
          <p:cNvSpPr>
            <a:spLocks noChangeArrowheads="1"/>
          </p:cNvSpPr>
          <p:nvPr/>
        </p:nvSpPr>
        <p:spPr bwMode="auto">
          <a:xfrm>
            <a:off x="510660" y="292662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90" name="Chevron 123">
            <a:hlinkClick r:id="rId12" action="ppaction://hlinksldjump"/>
          </p:cNvPr>
          <p:cNvSpPr>
            <a:spLocks noChangeArrowheads="1"/>
          </p:cNvSpPr>
          <p:nvPr/>
        </p:nvSpPr>
        <p:spPr bwMode="auto">
          <a:xfrm>
            <a:off x="2969516" y="107421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91" name="Chevron 123">
            <a:hlinkClick r:id="rId10" action="ppaction://hlinksldjump"/>
          </p:cNvPr>
          <p:cNvSpPr>
            <a:spLocks noChangeArrowheads="1"/>
          </p:cNvSpPr>
          <p:nvPr/>
        </p:nvSpPr>
        <p:spPr bwMode="auto">
          <a:xfrm>
            <a:off x="4567269" y="1074212"/>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96" name="Chevron 123">
            <a:hlinkClick r:id="rId13" action="ppaction://hlinksldjump"/>
          </p:cNvPr>
          <p:cNvSpPr>
            <a:spLocks noChangeArrowheads="1"/>
          </p:cNvSpPr>
          <p:nvPr/>
        </p:nvSpPr>
        <p:spPr bwMode="auto">
          <a:xfrm>
            <a:off x="580392" y="1074212"/>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97" name="Chevron 123">
            <a:hlinkClick r:id="rId13" action="ppaction://hlinksldjump"/>
          </p:cNvPr>
          <p:cNvSpPr>
            <a:spLocks noChangeArrowheads="1"/>
          </p:cNvSpPr>
          <p:nvPr/>
        </p:nvSpPr>
        <p:spPr bwMode="auto">
          <a:xfrm>
            <a:off x="1314683" y="1074212"/>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02" name="Chevron 123">
            <a:hlinkClick r:id="rId14" action="ppaction://hlinksldjump"/>
          </p:cNvPr>
          <p:cNvSpPr>
            <a:spLocks noChangeArrowheads="1"/>
          </p:cNvSpPr>
          <p:nvPr/>
        </p:nvSpPr>
        <p:spPr bwMode="auto">
          <a:xfrm>
            <a:off x="5374664" y="107421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03" name="Chevron 123">
            <a:hlinkClick r:id="rId15" action="ppaction://hlinksldjump"/>
          </p:cNvPr>
          <p:cNvSpPr>
            <a:spLocks noChangeArrowheads="1"/>
          </p:cNvSpPr>
          <p:nvPr/>
        </p:nvSpPr>
        <p:spPr bwMode="auto">
          <a:xfrm>
            <a:off x="494956" y="2013153"/>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105" name="Chevron 123">
            <a:hlinkClick r:id="rId16" action="ppaction://hlinksldjump"/>
          </p:cNvPr>
          <p:cNvSpPr>
            <a:spLocks noChangeArrowheads="1"/>
          </p:cNvSpPr>
          <p:nvPr/>
        </p:nvSpPr>
        <p:spPr bwMode="auto">
          <a:xfrm>
            <a:off x="1325599" y="201315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106" name="Chevron 123">
            <a:hlinkClick r:id="rId17" action="ppaction://hlinksldjump"/>
          </p:cNvPr>
          <p:cNvSpPr>
            <a:spLocks noChangeArrowheads="1"/>
          </p:cNvSpPr>
          <p:nvPr/>
        </p:nvSpPr>
        <p:spPr bwMode="auto">
          <a:xfrm>
            <a:off x="1334680" y="292662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24" name="Chevron 123">
            <a:hlinkClick r:id="rId18" action="ppaction://hlinksldjump"/>
          </p:cNvPr>
          <p:cNvSpPr>
            <a:spLocks noChangeArrowheads="1"/>
          </p:cNvSpPr>
          <p:nvPr/>
        </p:nvSpPr>
        <p:spPr bwMode="auto">
          <a:xfrm>
            <a:off x="3762826" y="200484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a:t>
            </a:r>
          </a:p>
        </p:txBody>
      </p:sp>
      <p:sp>
        <p:nvSpPr>
          <p:cNvPr id="127" name="Chevron 123">
            <a:hlinkClick r:id="rId19" action="ppaction://hlinksldjump"/>
          </p:cNvPr>
          <p:cNvSpPr>
            <a:spLocks noChangeArrowheads="1"/>
          </p:cNvSpPr>
          <p:nvPr/>
        </p:nvSpPr>
        <p:spPr bwMode="auto">
          <a:xfrm>
            <a:off x="3761996" y="292662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Goods Movement</a:t>
            </a:r>
          </a:p>
        </p:txBody>
      </p:sp>
      <p:sp>
        <p:nvSpPr>
          <p:cNvPr id="2" name="Title 1"/>
          <p:cNvSpPr>
            <a:spLocks noGrp="1"/>
          </p:cNvSpPr>
          <p:nvPr>
            <p:ph type="title"/>
          </p:nvPr>
        </p:nvSpPr>
        <p:spPr/>
        <p:txBody>
          <a:bodyPr/>
          <a:lstStyle/>
          <a:p>
            <a:r>
              <a:rPr lang="de-DE"/>
              <a:t>Service and Repair</a:t>
            </a:r>
            <a:br>
              <a:rPr lang="en-US" dirty="0"/>
            </a:br>
            <a:r>
              <a:rPr lang="en-US" sz="2000" b="0" dirty="0"/>
              <a:t>Process Details: Processing Inbound Delivery </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190996" y="1683560"/>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Chevron 101"/>
          <p:cNvSpPr>
            <a:spLocks noChangeArrowheads="1"/>
          </p:cNvSpPr>
          <p:nvPr/>
        </p:nvSpPr>
        <p:spPr bwMode="auto">
          <a:xfrm>
            <a:off x="7613870" y="4559961"/>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Warehouse Operator</a:t>
            </a:r>
            <a:endParaRPr lang="en-US" sz="800" dirty="0">
              <a:solidFill>
                <a:srgbClr val="404040"/>
              </a:solidFill>
            </a:endParaRPr>
          </a:p>
        </p:txBody>
      </p:sp>
      <p:sp>
        <p:nvSpPr>
          <p:cNvPr id="81" name="Chevron 102"/>
          <p:cNvSpPr>
            <a:spLocks noChangeArrowheads="1"/>
          </p:cNvSpPr>
          <p:nvPr/>
        </p:nvSpPr>
        <p:spPr bwMode="auto">
          <a:xfrm>
            <a:off x="7613870" y="507151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Inbound Logistics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69"/>
          <p:cNvGrpSpPr/>
          <p:nvPr/>
        </p:nvGrpSpPr>
        <p:grpSpPr>
          <a:xfrm>
            <a:off x="7783860" y="1102795"/>
            <a:ext cx="1174410" cy="309466"/>
            <a:chOff x="7269479" y="1173773"/>
            <a:chExt cx="1174410" cy="309466"/>
          </a:xfrm>
        </p:grpSpPr>
        <p:pic>
          <p:nvPicPr>
            <p:cNvPr id="73" name="Picture 2" descr="\\dwdfkps\KPS\100_Public\Graphics\Pictogram-Library\2011-Visual-Style\60X60-PNGs\SelfService_60px.png"/>
            <p:cNvPicPr>
              <a:picLocks noChangeAspect="1" noChangeArrowheads="1"/>
            </p:cNvPicPr>
            <p:nvPr/>
          </p:nvPicPr>
          <p:blipFill>
            <a:blip r:embed="rId20" cstate="print"/>
            <a:srcRect/>
            <a:stretch>
              <a:fillRect/>
            </a:stretch>
          </p:blipFill>
          <p:spPr bwMode="auto">
            <a:xfrm>
              <a:off x="7269479" y="1173773"/>
              <a:ext cx="282233" cy="282233"/>
            </a:xfrm>
            <a:prstGeom prst="rect">
              <a:avLst/>
            </a:prstGeom>
            <a:noFill/>
          </p:spPr>
        </p:pic>
        <p:sp>
          <p:nvSpPr>
            <p:cNvPr id="7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6" name="Freeform 85">
            <a:hlinkClick r:id="rId21" action="ppaction://hlinksldjump" tooltip="Process is relevant for accounting"/>
          </p:cNvPr>
          <p:cNvSpPr>
            <a:spLocks noChangeArrowheads="1"/>
          </p:cNvSpPr>
          <p:nvPr/>
        </p:nvSpPr>
        <p:spPr bwMode="auto">
          <a:xfrm>
            <a:off x="6033167" y="182310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pic>
        <p:nvPicPr>
          <p:cNvPr id="104" name="Picture 103"/>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13478" y="2374336"/>
            <a:ext cx="180000" cy="134181"/>
          </a:xfrm>
          <a:prstGeom prst="rect">
            <a:avLst/>
          </a:prstGeom>
        </p:spPr>
      </p:pic>
      <p:sp>
        <p:nvSpPr>
          <p:cNvPr id="107" name="Rectangle 106"/>
          <p:cNvSpPr/>
          <p:nvPr/>
        </p:nvSpPr>
        <p:spPr>
          <a:xfrm>
            <a:off x="2935976" y="2147054"/>
            <a:ext cx="715260" cy="584775"/>
          </a:xfrm>
          <a:prstGeom prst="rect">
            <a:avLst/>
          </a:prstGeom>
        </p:spPr>
        <p:txBody>
          <a:bodyPr wrap="none">
            <a:spAutoFit/>
          </a:bodyPr>
          <a:lstStyle/>
          <a:p>
            <a:pPr>
              <a:spcBef>
                <a:spcPct val="50000"/>
              </a:spcBef>
              <a:defRPr/>
            </a:pPr>
            <a:r>
              <a:rPr lang="de-DE" sz="800" dirty="0"/>
              <a:t>Expense </a:t>
            </a:r>
          </a:p>
          <a:p>
            <a:pPr>
              <a:spcBef>
                <a:spcPct val="50000"/>
              </a:spcBef>
              <a:defRPr/>
            </a:pPr>
            <a:r>
              <a:rPr lang="de-DE" sz="800" dirty="0"/>
              <a:t>Reimburse-</a:t>
            </a:r>
          </a:p>
          <a:p>
            <a:pPr>
              <a:spcBef>
                <a:spcPct val="50000"/>
              </a:spcBef>
              <a:defRPr/>
            </a:pPr>
            <a:r>
              <a:rPr lang="de-DE" sz="800" dirty="0"/>
              <a:t>ment</a:t>
            </a:r>
            <a:r>
              <a:rPr lang="en-US" sz="800" dirty="0"/>
              <a:t> </a:t>
            </a:r>
          </a:p>
        </p:txBody>
      </p:sp>
      <p:sp>
        <p:nvSpPr>
          <p:cNvPr id="108" name="Rectangle 107"/>
          <p:cNvSpPr/>
          <p:nvPr/>
        </p:nvSpPr>
        <p:spPr>
          <a:xfrm>
            <a:off x="894455" y="1357151"/>
            <a:ext cx="1039067" cy="313932"/>
          </a:xfrm>
          <a:prstGeom prst="rect">
            <a:avLst/>
          </a:prstGeom>
        </p:spPr>
        <p:txBody>
          <a:bodyPr wrap="none">
            <a:spAutoFit/>
          </a:bodyPr>
          <a:lstStyle/>
          <a:p>
            <a:pPr>
              <a:lnSpc>
                <a:spcPct val="90000"/>
              </a:lnSpc>
              <a:buClr>
                <a:schemeClr val="accent1"/>
              </a:buClr>
              <a:buSzPct val="80000"/>
            </a:pPr>
            <a:r>
              <a:rPr lang="en-US" sz="800" dirty="0">
                <a:solidFill>
                  <a:srgbClr val="404040"/>
                </a:solidFill>
              </a:rPr>
              <a:t>Dispatching and </a:t>
            </a:r>
          </a:p>
          <a:p>
            <a:pPr>
              <a:lnSpc>
                <a:spcPct val="90000"/>
              </a:lnSpc>
              <a:buClr>
                <a:schemeClr val="accent1"/>
              </a:buClr>
              <a:buSzPct val="80000"/>
            </a:pPr>
            <a:r>
              <a:rPr lang="en-US" sz="800" dirty="0">
                <a:solidFill>
                  <a:srgbClr val="404040"/>
                </a:solidFill>
              </a:rPr>
              <a:t>Scheduling Orders</a:t>
            </a:r>
          </a:p>
        </p:txBody>
      </p:sp>
      <p:sp>
        <p:nvSpPr>
          <p:cNvPr id="109" name="Rectangle 108"/>
          <p:cNvSpPr/>
          <p:nvPr/>
        </p:nvSpPr>
        <p:spPr>
          <a:xfrm>
            <a:off x="3912410" y="1412551"/>
            <a:ext cx="1455848" cy="203133"/>
          </a:xfrm>
          <a:prstGeom prst="rect">
            <a:avLst/>
          </a:prstGeom>
        </p:spPr>
        <p:txBody>
          <a:bodyPr wrap="none">
            <a:spAutoFit/>
          </a:bodyPr>
          <a:lstStyle/>
          <a:p>
            <a:pPr>
              <a:lnSpc>
                <a:spcPct val="90000"/>
              </a:lnSpc>
              <a:buClr>
                <a:schemeClr val="accent1"/>
              </a:buClr>
              <a:buSzPct val="80000"/>
            </a:pPr>
            <a:r>
              <a:rPr lang="en-US" sz="800" dirty="0">
                <a:solidFill>
                  <a:srgbClr val="404040"/>
                </a:solidFill>
              </a:rPr>
              <a:t>Creating Customer Invoices</a:t>
            </a:r>
          </a:p>
        </p:txBody>
      </p:sp>
      <p:sp>
        <p:nvSpPr>
          <p:cNvPr id="110" name="Freeform 109">
            <a:hlinkClick r:id="rId21" action="ppaction://hlinksldjump" tooltip="Process is relevant for accounting"/>
          </p:cNvPr>
          <p:cNvSpPr>
            <a:spLocks noChangeArrowheads="1"/>
          </p:cNvSpPr>
          <p:nvPr/>
        </p:nvSpPr>
        <p:spPr bwMode="auto">
          <a:xfrm>
            <a:off x="5212977" y="182310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111" name="Chevron 45">
            <a:hlinkClick r:id="rId21" action="ppaction://hlinksldjump"/>
          </p:cNvPr>
          <p:cNvSpPr>
            <a:spLocks noChangeArrowheads="1"/>
          </p:cNvSpPr>
          <p:nvPr/>
        </p:nvSpPr>
        <p:spPr bwMode="auto">
          <a:xfrm>
            <a:off x="4523686" y="1746917"/>
            <a:ext cx="3323877"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endParaRPr lang="en-US" sz="900" dirty="0">
              <a:solidFill>
                <a:schemeClr val="bg1"/>
              </a:solidFill>
              <a:latin typeface="BentonSans Regular"/>
              <a:cs typeface="BentonSans Regular"/>
            </a:endParaRPr>
          </a:p>
        </p:txBody>
      </p:sp>
      <p:sp>
        <p:nvSpPr>
          <p:cNvPr id="112" name="Chevron 43">
            <a:hlinkClick r:id="rId21" action="ppaction://hlinksldjump"/>
          </p:cNvPr>
          <p:cNvSpPr>
            <a:spLocks noChangeArrowheads="1"/>
          </p:cNvSpPr>
          <p:nvPr/>
        </p:nvSpPr>
        <p:spPr bwMode="auto">
          <a:xfrm>
            <a:off x="7657413" y="1743061"/>
            <a:ext cx="1176445"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endParaRPr lang="en-US" sz="900" dirty="0">
              <a:solidFill>
                <a:schemeClr val="bg1"/>
              </a:solidFill>
              <a:latin typeface="BentonSans Regular"/>
              <a:cs typeface="BentonSans Regular"/>
            </a:endParaRPr>
          </a:p>
        </p:txBody>
      </p:sp>
      <p:sp>
        <p:nvSpPr>
          <p:cNvPr id="113" name="Rectangle 112"/>
          <p:cNvSpPr/>
          <p:nvPr/>
        </p:nvSpPr>
        <p:spPr>
          <a:xfrm>
            <a:off x="4663440" y="1786873"/>
            <a:ext cx="3474720" cy="216982"/>
          </a:xfrm>
          <a:prstGeom prst="rect">
            <a:avLst/>
          </a:prstGeom>
        </p:spPr>
        <p:txBody>
          <a:bodyPr wrap="square">
            <a:spAutoFit/>
          </a:bodyPr>
          <a:lstStyle/>
          <a:p>
            <a:pPr>
              <a:lnSpc>
                <a:spcPct val="90000"/>
              </a:lnSpc>
            </a:pPr>
            <a:r>
              <a:rPr lang="en-US" sz="900" dirty="0">
                <a:solidFill>
                  <a:srgbClr val="404040"/>
                </a:solidFill>
              </a:rPr>
              <a:t>Processing Inbound Delivery- Based on ASN with Task Control</a:t>
            </a:r>
          </a:p>
        </p:txBody>
      </p:sp>
      <p:sp>
        <p:nvSpPr>
          <p:cNvPr id="114" name="Chevron 113"/>
          <p:cNvSpPr>
            <a:spLocks noChangeArrowheads="1"/>
          </p:cNvSpPr>
          <p:nvPr>
            <p:custDataLst>
              <p:tags r:id="rId1"/>
            </p:custDataLst>
          </p:nvPr>
        </p:nvSpPr>
        <p:spPr bwMode="auto">
          <a:xfrm>
            <a:off x="7866976" y="206486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finalize an inbound delivery</a:t>
            </a:r>
          </a:p>
        </p:txBody>
      </p:sp>
      <p:sp>
        <p:nvSpPr>
          <p:cNvPr id="115" name="Chevron 114"/>
          <p:cNvSpPr>
            <a:spLocks noChangeArrowheads="1"/>
          </p:cNvSpPr>
          <p:nvPr>
            <p:custDataLst>
              <p:tags r:id="rId2"/>
            </p:custDataLst>
          </p:nvPr>
        </p:nvSpPr>
        <p:spPr bwMode="auto">
          <a:xfrm>
            <a:off x="7092506" y="206486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Accept a deviation - inbound</a:t>
            </a:r>
          </a:p>
        </p:txBody>
      </p:sp>
      <p:sp>
        <p:nvSpPr>
          <p:cNvPr id="116" name="Chevron 115"/>
          <p:cNvSpPr>
            <a:spLocks noChangeArrowheads="1"/>
          </p:cNvSpPr>
          <p:nvPr>
            <p:custDataLst>
              <p:tags r:id="rId3"/>
            </p:custDataLst>
          </p:nvPr>
        </p:nvSpPr>
        <p:spPr bwMode="auto">
          <a:xfrm>
            <a:off x="6318037" y="206486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 a warehouse task - inbound</a:t>
            </a:r>
          </a:p>
        </p:txBody>
      </p:sp>
      <p:sp>
        <p:nvSpPr>
          <p:cNvPr id="117" name="Chevron 116"/>
          <p:cNvSpPr>
            <a:spLocks noChangeArrowheads="1"/>
          </p:cNvSpPr>
          <p:nvPr>
            <p:custDataLst>
              <p:tags r:id="rId4"/>
            </p:custDataLst>
          </p:nvPr>
        </p:nvSpPr>
        <p:spPr bwMode="auto">
          <a:xfrm>
            <a:off x="5543568" y="206486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warehouse task - inbound</a:t>
            </a:r>
          </a:p>
        </p:txBody>
      </p:sp>
      <p:sp>
        <p:nvSpPr>
          <p:cNvPr id="118" name="Chevron 117"/>
          <p:cNvSpPr>
            <a:spLocks noChangeArrowheads="1"/>
          </p:cNvSpPr>
          <p:nvPr>
            <p:custDataLst>
              <p:tags r:id="rId5"/>
            </p:custDataLst>
          </p:nvPr>
        </p:nvSpPr>
        <p:spPr bwMode="auto">
          <a:xfrm>
            <a:off x="4769099" y="206486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warehouse request - inbound</a:t>
            </a:r>
          </a:p>
        </p:txBody>
      </p:sp>
      <p:sp>
        <p:nvSpPr>
          <p:cNvPr id="119" name="Oval 118">
            <a:hlinkClick r:id="rId23" action="ppaction://hlinksldjump" tooltip="You select the relevant inbound delivery notification and create a warehouse request. The system releases the warehouse request to the execution phase of the process by creating tasks."/>
          </p:cNvPr>
          <p:cNvSpPr>
            <a:spLocks noChangeAspect="1"/>
          </p:cNvSpPr>
          <p:nvPr/>
        </p:nvSpPr>
        <p:spPr bwMode="gray">
          <a:xfrm>
            <a:off x="5375916" y="26573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0" name="Oval 119">
            <a:hlinkClick r:id="rId23" action="ppaction://hlinksldjump" tooltip="During scoping, if you did not select that you want the system to automatically create the first task of your two-step receiving process, you will need to manually create the task in the Warehouse Requests view."/>
          </p:cNvPr>
          <p:cNvSpPr>
            <a:spLocks noChangeAspect="1"/>
          </p:cNvSpPr>
          <p:nvPr/>
        </p:nvSpPr>
        <p:spPr bwMode="gray">
          <a:xfrm>
            <a:off x="6149692" y="26573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1" name="Oval 120">
            <a:hlinkClick r:id="rId23" action="ppaction://hlinksldjump" tooltip="You update the confirmation details in the warehouse task and confirm the task. Once all tasks are completed, the system creates and releases an inbound delivery and posts the products to stock."/>
          </p:cNvPr>
          <p:cNvSpPr>
            <a:spLocks noChangeAspect="1"/>
          </p:cNvSpPr>
          <p:nvPr/>
        </p:nvSpPr>
        <p:spPr bwMode="gray">
          <a:xfrm>
            <a:off x="6923468" y="26573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2" name="Oval 121">
            <a:hlinkClick r:id="rId23" action="ppaction://hlinksldjump" tooltip=" If there is a deviation between the target and the actual quantity you, as a warehouse manager, can accept this deviation. Select a warehouse order and accept the deviation."/>
          </p:cNvPr>
          <p:cNvSpPr>
            <a:spLocks noChangeAspect="1"/>
          </p:cNvSpPr>
          <p:nvPr/>
        </p:nvSpPr>
        <p:spPr bwMode="gray">
          <a:xfrm>
            <a:off x="7697244" y="26573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3" name="Oval 122">
            <a:hlinkClick r:id="rId23" action="ppaction://hlinksldjump" tooltip="To correct an inbound delivery, you select the confirmed inbound delivery and unrelease it. You adjust the task confirmation and re-release the inbound delivery. The system updates the supplier invoice accordingly."/>
          </p:cNvPr>
          <p:cNvSpPr>
            <a:spLocks noChangeAspect="1"/>
          </p:cNvSpPr>
          <p:nvPr/>
        </p:nvSpPr>
        <p:spPr bwMode="gray">
          <a:xfrm>
            <a:off x="8471021" y="26573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5" name="Chevron 55"/>
          <p:cNvSpPr>
            <a:spLocks noChangeArrowheads="1"/>
          </p:cNvSpPr>
          <p:nvPr/>
        </p:nvSpPr>
        <p:spPr bwMode="auto">
          <a:xfrm>
            <a:off x="4517852" y="3111750"/>
            <a:ext cx="4134866" cy="432624"/>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r>
              <a:rPr lang="en-US" sz="900" dirty="0"/>
              <a:t>Processing Inbound Delivery - Based on ASN without Task Control</a:t>
            </a:r>
            <a:endParaRPr lang="de-DE" sz="900" dirty="0"/>
          </a:p>
        </p:txBody>
      </p:sp>
      <p:sp>
        <p:nvSpPr>
          <p:cNvPr id="76" name="Oval 75">
            <a:hlinkClick r:id="rId23" action="ppaction://hlinksldjump" tooltip="The Processing Inbound Delivery - Based on ASN without Task Control process variant allows you to post received goods to stock based on an inbound delivery notification. With it, you record and confirm the receipt and processing of the supplier delivery."/>
          </p:cNvPr>
          <p:cNvSpPr>
            <a:spLocks noChangeAspect="1"/>
          </p:cNvSpPr>
          <p:nvPr/>
        </p:nvSpPr>
        <p:spPr bwMode="gray">
          <a:xfrm>
            <a:off x="4636083" y="315441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2" name="Rectangle 77"/>
          <p:cNvSpPr>
            <a:spLocks noChangeArrowheads="1"/>
          </p:cNvSpPr>
          <p:nvPr/>
        </p:nvSpPr>
        <p:spPr bwMode="auto">
          <a:xfrm>
            <a:off x="4690168" y="2858193"/>
            <a:ext cx="1836738" cy="230188"/>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chemeClr val="bg1"/>
                </a:solidFill>
                <a:hlinkClick r:id="rId24" action="ppaction://hlinksldjump"/>
              </a:rPr>
              <a:t>Click here</a:t>
            </a:r>
            <a:r>
              <a:rPr lang="en-US" sz="900" dirty="0">
                <a:solidFill>
                  <a:schemeClr val="bg1"/>
                </a:solidFill>
              </a:rPr>
              <a:t> to hide process variants</a:t>
            </a:r>
          </a:p>
        </p:txBody>
      </p:sp>
      <p:sp>
        <p:nvSpPr>
          <p:cNvPr id="54" name="TextBox 66"/>
          <p:cNvSpPr txBox="1">
            <a:spLocks noChangeArrowheads="1"/>
          </p:cNvSpPr>
          <p:nvPr/>
        </p:nvSpPr>
        <p:spPr bwMode="auto">
          <a:xfrm>
            <a:off x="1760926" y="4399866"/>
            <a:ext cx="4914194" cy="147732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Processing Inbound Delivery</a:t>
            </a:r>
            <a:r>
              <a:rPr lang="en-US" sz="900" dirty="0"/>
              <a:t> business process enables you to process the products received into a warehouse and post them to stock. You can use the following inbound delivery types: supplier delivery, customer return, parts return, and stock transfer. You can process your inbound deliveries with or without an inbound delivery notification and with or without task support from the system. For supplier deliveries, you can use an inbound delivery notification or you can directly refer to the purchase order in the Post Goods Receipt screen.</a:t>
            </a:r>
          </a:p>
          <a:p>
            <a:pPr>
              <a:buClr>
                <a:schemeClr val="accent1"/>
              </a:buClr>
              <a:buSzPct val="80000"/>
            </a:pPr>
            <a:r>
              <a:rPr lang="en-US" sz="900" dirty="0"/>
              <a:t>Based on your logistics model settings, a quality inspection can be created automatically. The incoming goods can then be stored in a specially designated area (for example, quality inspection stock). </a:t>
            </a:r>
          </a:p>
        </p:txBody>
      </p:sp>
      <p:sp>
        <p:nvSpPr>
          <p:cNvPr id="142" name="TextBox 59">
            <a:hlinkClick r:id="rId21" action="ppaction://hlinksldjump"/>
          </p:cNvPr>
          <p:cNvSpPr txBox="1">
            <a:spLocks noChangeArrowheads="1"/>
          </p:cNvSpPr>
          <p:nvPr/>
        </p:nvSpPr>
        <p:spPr bwMode="auto">
          <a:xfrm>
            <a:off x="8427538" y="1681162"/>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143" name="Freeform 69"/>
          <p:cNvSpPr>
            <a:spLocks noChangeArrowheads="1"/>
          </p:cNvSpPr>
          <p:nvPr/>
        </p:nvSpPr>
        <p:spPr bwMode="auto">
          <a:xfrm>
            <a:off x="3636330" y="182310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44" name="Freeform 69"/>
          <p:cNvSpPr>
            <a:spLocks noChangeArrowheads="1"/>
          </p:cNvSpPr>
          <p:nvPr/>
        </p:nvSpPr>
        <p:spPr bwMode="auto">
          <a:xfrm>
            <a:off x="1990711" y="276278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45" name="Freeform 69"/>
          <p:cNvSpPr>
            <a:spLocks noChangeArrowheads="1"/>
          </p:cNvSpPr>
          <p:nvPr/>
        </p:nvSpPr>
        <p:spPr bwMode="auto">
          <a:xfrm>
            <a:off x="1993906" y="366830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46" name="Freeform 69"/>
          <p:cNvSpPr>
            <a:spLocks noChangeArrowheads="1"/>
          </p:cNvSpPr>
          <p:nvPr/>
        </p:nvSpPr>
        <p:spPr bwMode="auto">
          <a:xfrm>
            <a:off x="4427937" y="274595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47" name="Freeform 69"/>
          <p:cNvSpPr>
            <a:spLocks noChangeArrowheads="1"/>
          </p:cNvSpPr>
          <p:nvPr/>
        </p:nvSpPr>
        <p:spPr bwMode="auto">
          <a:xfrm>
            <a:off x="4421222" y="367625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9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01" name="Picture 100" descr="Calculator_2_60px.png"/>
          <p:cNvPicPr>
            <a:picLocks noChangeAspect="1"/>
          </p:cNvPicPr>
          <p:nvPr/>
        </p:nvPicPr>
        <p:blipFill>
          <a:blip r:embed="rId25" cstate="print"/>
          <a:stretch>
            <a:fillRect/>
          </a:stretch>
        </p:blipFill>
        <p:spPr>
          <a:xfrm>
            <a:off x="366739" y="5245467"/>
            <a:ext cx="180000" cy="180000"/>
          </a:xfrm>
          <a:prstGeom prst="rect">
            <a:avLst/>
          </a:prstGeom>
        </p:spPr>
      </p:pic>
      <p:pic>
        <p:nvPicPr>
          <p:cNvPr id="128" name="Picture 127" descr="Monitor_60px.png"/>
          <p:cNvPicPr>
            <a:picLocks noChangeAspect="1"/>
          </p:cNvPicPr>
          <p:nvPr/>
        </p:nvPicPr>
        <p:blipFill>
          <a:blip r:embed="rId26" cstate="print"/>
          <a:stretch>
            <a:fillRect/>
          </a:stretch>
        </p:blipFill>
        <p:spPr>
          <a:xfrm>
            <a:off x="366739" y="5604137"/>
            <a:ext cx="180000" cy="180000"/>
          </a:xfrm>
          <a:prstGeom prst="rect">
            <a:avLst/>
          </a:prstGeom>
        </p:spPr>
      </p:pic>
      <p:sp>
        <p:nvSpPr>
          <p:cNvPr id="129" name="Rectangle 57">
            <a:hlinkClick r:id="rId27"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0"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1" name="Rectangle 57">
            <a:hlinkClick r:id="rId28"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4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49" name="Rectangle 57">
            <a:hlinkClick r:id="rId2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5" name="Picture 84"/>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7" name="Picture 84"/>
          <p:cNvPicPr>
            <a:picLocks noChangeAspect="1" noChangeArrowheads="1"/>
          </p:cNvPicPr>
          <p:nvPr/>
        </p:nvPicPr>
        <p:blipFill>
          <a:blip r:embed="rId30">
            <a:extLst>
              <a:ext uri="{28A0092B-C50C-407E-A947-70E740481C1C}">
                <a14:useLocalDpi xmlns:a14="http://schemas.microsoft.com/office/drawing/2010/main" val="0"/>
              </a:ext>
            </a:extLst>
          </a:blip>
          <a:stretch>
            <a:fillRect/>
          </a:stretch>
        </p:blipFill>
        <p:spPr bwMode="auto">
          <a:xfrm>
            <a:off x="6891109" y="4517281"/>
            <a:ext cx="417062" cy="410928"/>
          </a:xfrm>
          <a:prstGeom prst="rect">
            <a:avLst/>
          </a:prstGeom>
          <a:noFill/>
          <a:ln w="9525">
            <a:noFill/>
            <a:miter lim="800000"/>
            <a:headEnd/>
            <a:tailEnd/>
          </a:ln>
        </p:spPr>
      </p:pic>
      <p:pic>
        <p:nvPicPr>
          <p:cNvPr id="92" name="Picture 2"/>
          <p:cNvPicPr>
            <a:picLocks noChangeAspect="1" noChangeArrowheads="1"/>
          </p:cNvPicPr>
          <p:nvPr/>
        </p:nvPicPr>
        <p:blipFill>
          <a:blip r:embed="rId31">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 name="Picture 76"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79" name="TextBox 7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1" name="Chevron 123">
            <a:hlinkClick r:id="rId5" action="ppaction://hlinksldjump"/>
          </p:cNvPr>
          <p:cNvSpPr>
            <a:spLocks noChangeArrowheads="1"/>
          </p:cNvSpPr>
          <p:nvPr/>
        </p:nvSpPr>
        <p:spPr bwMode="auto">
          <a:xfrm>
            <a:off x="3579118" y="291830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72" name="Chevron 123">
            <a:hlinkClick r:id="rId6" action="ppaction://hlinksldjump"/>
          </p:cNvPr>
          <p:cNvSpPr>
            <a:spLocks noChangeArrowheads="1"/>
          </p:cNvSpPr>
          <p:nvPr/>
        </p:nvSpPr>
        <p:spPr bwMode="auto">
          <a:xfrm>
            <a:off x="1178770" y="106590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75" name="Chevron 123">
            <a:hlinkClick r:id="rId7" action="ppaction://hlinksldjump"/>
          </p:cNvPr>
          <p:cNvSpPr>
            <a:spLocks noChangeArrowheads="1"/>
          </p:cNvSpPr>
          <p:nvPr/>
        </p:nvSpPr>
        <p:spPr bwMode="auto">
          <a:xfrm>
            <a:off x="4385774" y="1065900"/>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a:p>
            <a:pPr>
              <a:lnSpc>
                <a:spcPct val="90000"/>
              </a:lnSpc>
              <a:buClr>
                <a:schemeClr val="accent1"/>
              </a:buClr>
              <a:buSzPct val="80000"/>
            </a:pPr>
            <a:endParaRPr lang="en-US" sz="800" dirty="0">
              <a:solidFill>
                <a:srgbClr val="404040"/>
              </a:solidFill>
            </a:endParaRPr>
          </a:p>
        </p:txBody>
      </p:sp>
      <p:sp>
        <p:nvSpPr>
          <p:cNvPr id="76" name="Chevron 123">
            <a:hlinkClick r:id="rId8" action="ppaction://hlinksldjump"/>
          </p:cNvPr>
          <p:cNvSpPr>
            <a:spLocks noChangeArrowheads="1"/>
          </p:cNvSpPr>
          <p:nvPr/>
        </p:nvSpPr>
        <p:spPr bwMode="auto">
          <a:xfrm>
            <a:off x="2001870" y="106590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Planning Service Orders</a:t>
            </a:r>
          </a:p>
        </p:txBody>
      </p:sp>
      <p:sp>
        <p:nvSpPr>
          <p:cNvPr id="78" name="Chevron 123">
            <a:hlinkClick r:id="rId9" action="ppaction://hlinksldjump"/>
          </p:cNvPr>
          <p:cNvSpPr>
            <a:spLocks noChangeArrowheads="1"/>
          </p:cNvSpPr>
          <p:nvPr/>
        </p:nvSpPr>
        <p:spPr bwMode="auto">
          <a:xfrm>
            <a:off x="5213954" y="106590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82" name="Chevron 123">
            <a:hlinkClick r:id="rId10" action="ppaction://hlinksldjump"/>
          </p:cNvPr>
          <p:cNvSpPr>
            <a:spLocks noChangeArrowheads="1"/>
          </p:cNvSpPr>
          <p:nvPr/>
        </p:nvSpPr>
        <p:spPr bwMode="auto">
          <a:xfrm>
            <a:off x="2824830" y="1065899"/>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84" name="Chevron 123">
            <a:hlinkClick r:id="rId10" action="ppaction://hlinksldjump"/>
          </p:cNvPr>
          <p:cNvSpPr>
            <a:spLocks noChangeArrowheads="1"/>
          </p:cNvSpPr>
          <p:nvPr/>
        </p:nvSpPr>
        <p:spPr bwMode="auto">
          <a:xfrm>
            <a:off x="3559121" y="1065899"/>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88" name="Chevron 123">
            <a:hlinkClick r:id="rId11" action="ppaction://hlinksldjump"/>
          </p:cNvPr>
          <p:cNvSpPr>
            <a:spLocks noChangeArrowheads="1"/>
          </p:cNvSpPr>
          <p:nvPr/>
        </p:nvSpPr>
        <p:spPr bwMode="auto">
          <a:xfrm>
            <a:off x="7666808" y="106590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9" name="Chevron 123">
            <a:hlinkClick r:id="rId12" action="ppaction://hlinksldjump"/>
          </p:cNvPr>
          <p:cNvSpPr>
            <a:spLocks noChangeArrowheads="1"/>
          </p:cNvSpPr>
          <p:nvPr/>
        </p:nvSpPr>
        <p:spPr bwMode="auto">
          <a:xfrm>
            <a:off x="2739394" y="2004840"/>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90" name="Chevron 123">
            <a:hlinkClick r:id="rId13" action="ppaction://hlinksldjump"/>
          </p:cNvPr>
          <p:cNvSpPr>
            <a:spLocks noChangeArrowheads="1"/>
          </p:cNvSpPr>
          <p:nvPr/>
        </p:nvSpPr>
        <p:spPr bwMode="auto">
          <a:xfrm>
            <a:off x="3570037" y="200484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91" name="Chevron 123">
            <a:hlinkClick r:id="rId14" action="ppaction://hlinksldjump"/>
          </p:cNvPr>
          <p:cNvSpPr>
            <a:spLocks noChangeArrowheads="1"/>
          </p:cNvSpPr>
          <p:nvPr/>
        </p:nvSpPr>
        <p:spPr bwMode="auto">
          <a:xfrm>
            <a:off x="6823508" y="199559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a:t>
            </a:r>
          </a:p>
        </p:txBody>
      </p:sp>
      <p:sp>
        <p:nvSpPr>
          <p:cNvPr id="100" name="Chevron 123">
            <a:hlinkClick r:id="rId15" action="ppaction://hlinksldjump"/>
          </p:cNvPr>
          <p:cNvSpPr>
            <a:spLocks noChangeArrowheads="1"/>
          </p:cNvSpPr>
          <p:nvPr/>
        </p:nvSpPr>
        <p:spPr bwMode="auto">
          <a:xfrm>
            <a:off x="5990638" y="199559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a:t>
            </a:r>
          </a:p>
        </p:txBody>
      </p:sp>
      <p:sp>
        <p:nvSpPr>
          <p:cNvPr id="112" name="Chevron 123">
            <a:hlinkClick r:id="rId16" action="ppaction://hlinksldjump"/>
          </p:cNvPr>
          <p:cNvSpPr>
            <a:spLocks noChangeArrowheads="1"/>
          </p:cNvSpPr>
          <p:nvPr/>
        </p:nvSpPr>
        <p:spPr bwMode="auto">
          <a:xfrm>
            <a:off x="2756532" y="292662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2" name="Title 1"/>
          <p:cNvSpPr>
            <a:spLocks noGrp="1"/>
          </p:cNvSpPr>
          <p:nvPr>
            <p:ph type="title"/>
          </p:nvPr>
        </p:nvSpPr>
        <p:spPr/>
        <p:txBody>
          <a:bodyPr/>
          <a:lstStyle/>
          <a:p>
            <a:r>
              <a:rPr lang="de-DE"/>
              <a:t>Service and Repair</a:t>
            </a:r>
            <a:br>
              <a:rPr lang="en-US" dirty="0"/>
            </a:br>
            <a:r>
              <a:rPr lang="en-US" sz="2000" b="0" dirty="0"/>
              <a:t>Process Details: Goods Movement</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559961"/>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Warehouse Operator</a:t>
            </a:r>
            <a:endParaRPr lang="en-US" sz="800" dirty="0">
              <a:solidFill>
                <a:srgbClr val="404040"/>
              </a:solidFill>
            </a:endParaRPr>
          </a:p>
        </p:txBody>
      </p:sp>
      <p:sp>
        <p:nvSpPr>
          <p:cNvPr id="81" name="Chevron 102"/>
          <p:cNvSpPr>
            <a:spLocks noChangeArrowheads="1"/>
          </p:cNvSpPr>
          <p:nvPr/>
        </p:nvSpPr>
        <p:spPr bwMode="auto">
          <a:xfrm>
            <a:off x="7613870" y="507151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Internal Logistics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2" name="Chevron 123">
            <a:hlinkClick r:id="rId17" action="ppaction://hlinksldjump"/>
          </p:cNvPr>
          <p:cNvSpPr>
            <a:spLocks noChangeArrowheads="1"/>
          </p:cNvSpPr>
          <p:nvPr/>
        </p:nvSpPr>
        <p:spPr bwMode="auto">
          <a:xfrm>
            <a:off x="6045087" y="1065900"/>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6" name="Chevron 123">
            <a:hlinkClick r:id="rId17" action="ppaction://hlinksldjump"/>
          </p:cNvPr>
          <p:cNvSpPr>
            <a:spLocks noChangeArrowheads="1"/>
          </p:cNvSpPr>
          <p:nvPr/>
        </p:nvSpPr>
        <p:spPr bwMode="auto">
          <a:xfrm>
            <a:off x="6811707" y="1065899"/>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9" name="Freeform 70"/>
          <p:cNvSpPr>
            <a:spLocks noChangeArrowheads="1"/>
          </p:cNvSpPr>
          <p:nvPr/>
        </p:nvSpPr>
        <p:spPr bwMode="auto">
          <a:xfrm flipV="1">
            <a:off x="1845346" y="1060712"/>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grpSp>
        <p:nvGrpSpPr>
          <p:cNvPr id="70" name="Group 69"/>
          <p:cNvGrpSpPr/>
          <p:nvPr/>
        </p:nvGrpSpPr>
        <p:grpSpPr>
          <a:xfrm>
            <a:off x="7842050" y="3679740"/>
            <a:ext cx="1174410" cy="309466"/>
            <a:chOff x="7269479" y="1173773"/>
            <a:chExt cx="1174410" cy="309466"/>
          </a:xfrm>
        </p:grpSpPr>
        <p:pic>
          <p:nvPicPr>
            <p:cNvPr id="73" name="Picture 2" descr="\\dwdfkps\KPS\100_Public\Graphics\Pictogram-Library\2011-Visual-Style\60X60-PNGs\SelfService_60px.png"/>
            <p:cNvPicPr>
              <a:picLocks noChangeAspect="1" noChangeArrowheads="1"/>
            </p:cNvPicPr>
            <p:nvPr/>
          </p:nvPicPr>
          <p:blipFill>
            <a:blip r:embed="rId18" cstate="print"/>
            <a:srcRect/>
            <a:stretch>
              <a:fillRect/>
            </a:stretch>
          </p:blipFill>
          <p:spPr bwMode="auto">
            <a:xfrm>
              <a:off x="7269479" y="1173773"/>
              <a:ext cx="282233" cy="282233"/>
            </a:xfrm>
            <a:prstGeom prst="rect">
              <a:avLst/>
            </a:prstGeom>
            <a:noFill/>
          </p:spPr>
        </p:pic>
        <p:sp>
          <p:nvSpPr>
            <p:cNvPr id="7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pic>
        <p:nvPicPr>
          <p:cNvPr id="102" name="Picture 101"/>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1011594" y="1438713"/>
            <a:ext cx="180000" cy="134181"/>
          </a:xfrm>
          <a:prstGeom prst="rect">
            <a:avLst/>
          </a:prstGeom>
          <a:noFill/>
          <a:ln>
            <a:noFill/>
          </a:ln>
        </p:spPr>
      </p:pic>
      <p:pic>
        <p:nvPicPr>
          <p:cNvPr id="103" name="Picture 102"/>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2566076" y="2374335"/>
            <a:ext cx="180000" cy="134181"/>
          </a:xfrm>
          <a:prstGeom prst="rect">
            <a:avLst/>
          </a:prstGeom>
          <a:noFill/>
          <a:ln>
            <a:noFill/>
          </a:ln>
        </p:spPr>
      </p:pic>
      <p:pic>
        <p:nvPicPr>
          <p:cNvPr id="104" name="Picture 103"/>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857916" y="2366023"/>
            <a:ext cx="180000" cy="134181"/>
          </a:xfrm>
          <a:prstGeom prst="rect">
            <a:avLst/>
          </a:prstGeom>
          <a:noFill/>
          <a:ln>
            <a:noFill/>
          </a:ln>
        </p:spPr>
      </p:pic>
      <p:sp>
        <p:nvSpPr>
          <p:cNvPr id="105" name="Rectangle 104"/>
          <p:cNvSpPr/>
          <p:nvPr/>
        </p:nvSpPr>
        <p:spPr>
          <a:xfrm>
            <a:off x="332508" y="1305749"/>
            <a:ext cx="705642" cy="400110"/>
          </a:xfrm>
          <a:prstGeom prst="rect">
            <a:avLst/>
          </a:prstGeom>
        </p:spPr>
        <p:txBody>
          <a:bodyPr wrap="none">
            <a:spAutoFit/>
          </a:bodyPr>
          <a:lstStyle/>
          <a:p>
            <a:pPr>
              <a:spcBef>
                <a:spcPct val="50000"/>
              </a:spcBef>
              <a:defRPr/>
            </a:pPr>
            <a:r>
              <a:rPr lang="de-DE" sz="800" dirty="0"/>
              <a:t>Request-</a:t>
            </a:r>
          </a:p>
          <a:p>
            <a:pPr>
              <a:spcBef>
                <a:spcPct val="50000"/>
              </a:spcBef>
              <a:defRPr/>
            </a:pPr>
            <a:r>
              <a:rPr lang="de-DE" sz="800" dirty="0"/>
              <a:t>to-Resolve</a:t>
            </a:r>
            <a:r>
              <a:rPr lang="en-US" sz="800" dirty="0"/>
              <a:t> </a:t>
            </a:r>
          </a:p>
        </p:txBody>
      </p:sp>
      <p:sp>
        <p:nvSpPr>
          <p:cNvPr id="106" name="Rectangle 105"/>
          <p:cNvSpPr/>
          <p:nvPr/>
        </p:nvSpPr>
        <p:spPr>
          <a:xfrm>
            <a:off x="1753986" y="2230180"/>
            <a:ext cx="853119" cy="400110"/>
          </a:xfrm>
          <a:prstGeom prst="rect">
            <a:avLst/>
          </a:prstGeom>
        </p:spPr>
        <p:txBody>
          <a:bodyPr wrap="none">
            <a:spAutoFit/>
          </a:bodyPr>
          <a:lstStyle/>
          <a:p>
            <a:pPr>
              <a:spcBef>
                <a:spcPct val="50000"/>
              </a:spcBef>
              <a:defRPr/>
            </a:pPr>
            <a:r>
              <a:rPr lang="de-DE" sz="800" dirty="0"/>
              <a:t>Procure-to-</a:t>
            </a:r>
          </a:p>
          <a:p>
            <a:pPr>
              <a:spcBef>
                <a:spcPct val="50000"/>
              </a:spcBef>
              <a:defRPr/>
            </a:pPr>
            <a:r>
              <a:rPr lang="de-DE" sz="800" dirty="0"/>
              <a:t>Pay (Services)</a:t>
            </a:r>
            <a:endParaRPr lang="en-US" sz="800" dirty="0"/>
          </a:p>
        </p:txBody>
      </p:sp>
      <p:sp>
        <p:nvSpPr>
          <p:cNvPr id="107" name="Rectangle 106"/>
          <p:cNvSpPr/>
          <p:nvPr/>
        </p:nvSpPr>
        <p:spPr>
          <a:xfrm>
            <a:off x="5180414" y="2138741"/>
            <a:ext cx="715260" cy="584775"/>
          </a:xfrm>
          <a:prstGeom prst="rect">
            <a:avLst/>
          </a:prstGeom>
        </p:spPr>
        <p:txBody>
          <a:bodyPr wrap="none">
            <a:spAutoFit/>
          </a:bodyPr>
          <a:lstStyle/>
          <a:p>
            <a:pPr>
              <a:spcBef>
                <a:spcPct val="50000"/>
              </a:spcBef>
              <a:defRPr/>
            </a:pPr>
            <a:r>
              <a:rPr lang="de-DE" sz="800" dirty="0"/>
              <a:t>Expense </a:t>
            </a:r>
          </a:p>
          <a:p>
            <a:pPr>
              <a:spcBef>
                <a:spcPct val="50000"/>
              </a:spcBef>
              <a:defRPr/>
            </a:pPr>
            <a:r>
              <a:rPr lang="de-DE" sz="800" dirty="0"/>
              <a:t>Reimburse-</a:t>
            </a:r>
          </a:p>
          <a:p>
            <a:pPr>
              <a:spcBef>
                <a:spcPct val="50000"/>
              </a:spcBef>
              <a:defRPr/>
            </a:pPr>
            <a:r>
              <a:rPr lang="de-DE" sz="800" dirty="0"/>
              <a:t>ment</a:t>
            </a:r>
            <a:r>
              <a:rPr lang="en-US" sz="800" dirty="0"/>
              <a:t> </a:t>
            </a:r>
          </a:p>
        </p:txBody>
      </p:sp>
      <p:sp>
        <p:nvSpPr>
          <p:cNvPr id="108" name="Rectangle 107"/>
          <p:cNvSpPr/>
          <p:nvPr/>
        </p:nvSpPr>
        <p:spPr>
          <a:xfrm>
            <a:off x="3138893" y="1348838"/>
            <a:ext cx="1039067" cy="313932"/>
          </a:xfrm>
          <a:prstGeom prst="rect">
            <a:avLst/>
          </a:prstGeom>
        </p:spPr>
        <p:txBody>
          <a:bodyPr wrap="none">
            <a:spAutoFit/>
          </a:bodyPr>
          <a:lstStyle/>
          <a:p>
            <a:pPr>
              <a:lnSpc>
                <a:spcPct val="90000"/>
              </a:lnSpc>
              <a:buClr>
                <a:schemeClr val="accent1"/>
              </a:buClr>
              <a:buSzPct val="80000"/>
            </a:pPr>
            <a:r>
              <a:rPr lang="en-US" sz="800" dirty="0">
                <a:solidFill>
                  <a:srgbClr val="404040"/>
                </a:solidFill>
              </a:rPr>
              <a:t>Dispatching and </a:t>
            </a:r>
          </a:p>
          <a:p>
            <a:pPr>
              <a:lnSpc>
                <a:spcPct val="90000"/>
              </a:lnSpc>
              <a:buClr>
                <a:schemeClr val="accent1"/>
              </a:buClr>
              <a:buSzPct val="80000"/>
            </a:pPr>
            <a:r>
              <a:rPr lang="en-US" sz="800" dirty="0">
                <a:solidFill>
                  <a:srgbClr val="404040"/>
                </a:solidFill>
              </a:rPr>
              <a:t>Scheduling Orders</a:t>
            </a:r>
          </a:p>
        </p:txBody>
      </p:sp>
      <p:sp>
        <p:nvSpPr>
          <p:cNvPr id="109" name="Rectangle 108"/>
          <p:cNvSpPr/>
          <p:nvPr/>
        </p:nvSpPr>
        <p:spPr>
          <a:xfrm>
            <a:off x="6156848" y="1404238"/>
            <a:ext cx="1455848" cy="203133"/>
          </a:xfrm>
          <a:prstGeom prst="rect">
            <a:avLst/>
          </a:prstGeom>
        </p:spPr>
        <p:txBody>
          <a:bodyPr wrap="none">
            <a:spAutoFit/>
          </a:bodyPr>
          <a:lstStyle/>
          <a:p>
            <a:pPr>
              <a:lnSpc>
                <a:spcPct val="90000"/>
              </a:lnSpc>
              <a:buClr>
                <a:schemeClr val="accent1"/>
              </a:buClr>
              <a:buSzPct val="80000"/>
            </a:pPr>
            <a:r>
              <a:rPr lang="en-US" sz="800" dirty="0">
                <a:solidFill>
                  <a:srgbClr val="404040"/>
                </a:solidFill>
              </a:rPr>
              <a:t>Creating Customer Invoices</a:t>
            </a:r>
          </a:p>
        </p:txBody>
      </p:sp>
      <p:sp>
        <p:nvSpPr>
          <p:cNvPr id="111" name="Chevron 43"/>
          <p:cNvSpPr>
            <a:spLocks noChangeArrowheads="1"/>
          </p:cNvSpPr>
          <p:nvPr/>
        </p:nvSpPr>
        <p:spPr bwMode="auto">
          <a:xfrm>
            <a:off x="5874908" y="2920169"/>
            <a:ext cx="1176445"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Goods Movement</a:t>
            </a:r>
          </a:p>
        </p:txBody>
      </p:sp>
      <p:sp>
        <p:nvSpPr>
          <p:cNvPr id="116" name="Chevron 115">
            <a:hlinkClick r:id="rId20" action="ppaction://hlinksldjump" tooltip="The warehouse manager enters the information required for the goods movement and the system updates inventory and sends the confirmed updates to accounting and supply planning where necessary."/>
          </p:cNvPr>
          <p:cNvSpPr>
            <a:spLocks noChangeArrowheads="1"/>
          </p:cNvSpPr>
          <p:nvPr>
            <p:custDataLst>
              <p:tags r:id="rId1"/>
            </p:custDataLst>
          </p:nvPr>
        </p:nvSpPr>
        <p:spPr bwMode="auto">
          <a:xfrm>
            <a:off x="6101096" y="32235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Goods Movement</a:t>
            </a:r>
          </a:p>
        </p:txBody>
      </p:sp>
      <p:sp>
        <p:nvSpPr>
          <p:cNvPr id="117" name="Oval 116">
            <a:hlinkClick r:id="rId20" action="ppaction://hlinksldjump" tooltip="The warehouse manager enters the information required for the goods movement and the system updates inventory and sends the confirmed updates to accounting and supply planning where necessary."/>
          </p:cNvPr>
          <p:cNvSpPr>
            <a:spLocks noChangeAspect="1"/>
          </p:cNvSpPr>
          <p:nvPr/>
        </p:nvSpPr>
        <p:spPr bwMode="gray">
          <a:xfrm>
            <a:off x="6680628" y="379666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8" name="Freeform 69"/>
          <p:cNvSpPr>
            <a:spLocks noChangeArrowheads="1"/>
          </p:cNvSpPr>
          <p:nvPr/>
        </p:nvSpPr>
        <p:spPr bwMode="auto">
          <a:xfrm>
            <a:off x="6766648" y="41754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4" name="TextBox 66"/>
          <p:cNvSpPr txBox="1">
            <a:spLocks noChangeArrowheads="1"/>
          </p:cNvSpPr>
          <p:nvPr/>
        </p:nvSpPr>
        <p:spPr bwMode="auto">
          <a:xfrm>
            <a:off x="1760926" y="4399866"/>
            <a:ext cx="4914194" cy="507831"/>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Goods Movement</a:t>
            </a:r>
            <a:r>
              <a:rPr lang="en-US" sz="900" dirty="0"/>
              <a:t> business process allows you to move products between logistics areas. This means that you can spontaneously update inventory with changes that are the result of unforeseen circumstances.</a:t>
            </a:r>
          </a:p>
        </p:txBody>
      </p:sp>
      <p:sp>
        <p:nvSpPr>
          <p:cNvPr id="132" name="TextBox 59">
            <a:hlinkClick r:id="rId21" action="ppaction://hlinksldjump"/>
          </p:cNvPr>
          <p:cNvSpPr txBox="1">
            <a:spLocks noChangeArrowheads="1"/>
          </p:cNvSpPr>
          <p:nvPr/>
        </p:nvSpPr>
        <p:spPr bwMode="auto">
          <a:xfrm>
            <a:off x="6665413" y="2843212"/>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133" name="Freeform 69"/>
          <p:cNvSpPr>
            <a:spLocks noChangeArrowheads="1"/>
          </p:cNvSpPr>
          <p:nvPr/>
        </p:nvSpPr>
        <p:spPr bwMode="auto">
          <a:xfrm>
            <a:off x="5880816" y="181447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4" name="Freeform 133"/>
          <p:cNvSpPr>
            <a:spLocks noChangeArrowheads="1"/>
          </p:cNvSpPr>
          <p:nvPr/>
        </p:nvSpPr>
        <p:spPr bwMode="auto">
          <a:xfrm>
            <a:off x="8320783" y="181447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5" name="Freeform 69"/>
          <p:cNvSpPr>
            <a:spLocks noChangeArrowheads="1"/>
          </p:cNvSpPr>
          <p:nvPr/>
        </p:nvSpPr>
        <p:spPr bwMode="auto">
          <a:xfrm>
            <a:off x="4234474" y="274584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6" name="Freeform 69"/>
          <p:cNvSpPr>
            <a:spLocks noChangeArrowheads="1"/>
          </p:cNvSpPr>
          <p:nvPr/>
        </p:nvSpPr>
        <p:spPr bwMode="auto">
          <a:xfrm>
            <a:off x="4245620" y="365931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7" name="Freeform 69"/>
          <p:cNvSpPr>
            <a:spLocks noChangeArrowheads="1"/>
          </p:cNvSpPr>
          <p:nvPr/>
        </p:nvSpPr>
        <p:spPr bwMode="auto">
          <a:xfrm>
            <a:off x="7487582" y="273660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8" name="Freeform 69"/>
          <p:cNvSpPr>
            <a:spLocks noChangeArrowheads="1"/>
          </p:cNvSpPr>
          <p:nvPr/>
        </p:nvSpPr>
        <p:spPr bwMode="auto">
          <a:xfrm>
            <a:off x="6655074" y="274455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40" name="Freeform 139"/>
          <p:cNvSpPr>
            <a:spLocks noChangeArrowheads="1"/>
          </p:cNvSpPr>
          <p:nvPr/>
        </p:nvSpPr>
        <p:spPr bwMode="auto">
          <a:xfrm>
            <a:off x="7473727" y="181479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9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7" name="Picture 96" descr="Calculator_2_60px.png"/>
          <p:cNvPicPr>
            <a:picLocks noChangeAspect="1"/>
          </p:cNvPicPr>
          <p:nvPr/>
        </p:nvPicPr>
        <p:blipFill>
          <a:blip r:embed="rId22" cstate="print"/>
          <a:stretch>
            <a:fillRect/>
          </a:stretch>
        </p:blipFill>
        <p:spPr>
          <a:xfrm>
            <a:off x="366739" y="5245467"/>
            <a:ext cx="180000" cy="180000"/>
          </a:xfrm>
          <a:prstGeom prst="rect">
            <a:avLst/>
          </a:prstGeom>
        </p:spPr>
      </p:pic>
      <p:pic>
        <p:nvPicPr>
          <p:cNvPr id="99" name="Picture 98" descr="Monitor_60px.png"/>
          <p:cNvPicPr>
            <a:picLocks noChangeAspect="1"/>
          </p:cNvPicPr>
          <p:nvPr/>
        </p:nvPicPr>
        <p:blipFill>
          <a:blip r:embed="rId23" cstate="print"/>
          <a:stretch>
            <a:fillRect/>
          </a:stretch>
        </p:blipFill>
        <p:spPr>
          <a:xfrm>
            <a:off x="366739" y="5604137"/>
            <a:ext cx="180000" cy="180000"/>
          </a:xfrm>
          <a:prstGeom prst="rect">
            <a:avLst/>
          </a:prstGeom>
        </p:spPr>
      </p:pic>
      <p:sp>
        <p:nvSpPr>
          <p:cNvPr id="110" name="Rectangle 57">
            <a:hlinkClick r:id="rId24"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5"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2" name="Rectangle 57">
            <a:hlinkClick r:id="rId25"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25" name="Rectangle 57">
            <a:hlinkClick r:id="rId2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5" name="Picture 84"/>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7" name="Picture 84"/>
          <p:cNvPicPr>
            <a:picLocks noChangeAspect="1" noChangeArrowheads="1"/>
          </p:cNvPicPr>
          <p:nvPr/>
        </p:nvPicPr>
        <p:blipFill>
          <a:blip r:embed="rId27">
            <a:extLst>
              <a:ext uri="{28A0092B-C50C-407E-A947-70E740481C1C}">
                <a14:useLocalDpi xmlns:a14="http://schemas.microsoft.com/office/drawing/2010/main" val="0"/>
              </a:ext>
            </a:extLst>
          </a:blip>
          <a:stretch>
            <a:fillRect/>
          </a:stretch>
        </p:blipFill>
        <p:spPr bwMode="auto">
          <a:xfrm>
            <a:off x="6891109" y="4517281"/>
            <a:ext cx="417062" cy="410928"/>
          </a:xfrm>
          <a:prstGeom prst="rect">
            <a:avLst/>
          </a:prstGeom>
          <a:noFill/>
          <a:ln w="9525">
            <a:noFill/>
            <a:miter lim="800000"/>
            <a:headEnd/>
            <a:tailEnd/>
          </a:ln>
        </p:spPr>
      </p:pic>
      <p:pic>
        <p:nvPicPr>
          <p:cNvPr id="92" name="Picture 2"/>
          <p:cNvPicPr>
            <a:picLocks noChangeAspect="1" noChangeArrowheads="1"/>
          </p:cNvPicPr>
          <p:nvPr/>
        </p:nvPicPr>
        <p:blipFill>
          <a:blip r:embed="rId28">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62" descr="i_button_bla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90" name="TextBox 89"/>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de-DE"/>
              <a:t>Service and Repair</a:t>
            </a:r>
            <a:br>
              <a:rPr lang="en-US" dirty="0"/>
            </a:br>
            <a:r>
              <a:rPr lang="en-US" sz="2000" b="0" dirty="0"/>
              <a:t>Process Details: Processing Receivables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66291"/>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Receivables</a:t>
            </a:r>
          </a:p>
          <a:p>
            <a:pPr>
              <a:buClr>
                <a:schemeClr val="accent1"/>
              </a:buClr>
              <a:buSzPct val="80000"/>
              <a:buFont typeface="Wingdings" pitchFamily="2" charset="2"/>
              <a:buNone/>
            </a:pPr>
            <a:r>
              <a:rPr lang="de-DE" sz="800" dirty="0">
                <a:solidFill>
                  <a:srgbClr val="404040"/>
                </a:solidFill>
              </a:rPr>
              <a:t>Accountant</a:t>
            </a:r>
            <a:endParaRPr lang="en-US" sz="800" dirty="0">
              <a:solidFill>
                <a:srgbClr val="404040"/>
              </a:solidFill>
            </a:endParaRPr>
          </a:p>
        </p:txBody>
      </p:sp>
      <p:sp>
        <p:nvSpPr>
          <p:cNvPr id="81" name="Chevron 102"/>
          <p:cNvSpPr>
            <a:spLocks noChangeArrowheads="1"/>
          </p:cNvSpPr>
          <p:nvPr/>
        </p:nvSpPr>
        <p:spPr bwMode="auto">
          <a:xfrm>
            <a:off x="7613870" y="528417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1" name="Chevron 123">
            <a:hlinkClick r:id="rId8" action="ppaction://hlinksldjump"/>
          </p:cNvPr>
          <p:cNvSpPr>
            <a:spLocks noChangeArrowheads="1"/>
          </p:cNvSpPr>
          <p:nvPr/>
        </p:nvSpPr>
        <p:spPr bwMode="auto">
          <a:xfrm>
            <a:off x="769738" y="1335199"/>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a:p>
            <a:pPr>
              <a:lnSpc>
                <a:spcPct val="90000"/>
              </a:lnSpc>
              <a:buClr>
                <a:schemeClr val="accent1"/>
              </a:buClr>
              <a:buSzPct val="80000"/>
            </a:pPr>
            <a:endParaRPr lang="en-US" sz="800" dirty="0">
              <a:solidFill>
                <a:srgbClr val="404040"/>
              </a:solidFill>
            </a:endParaRPr>
          </a:p>
        </p:txBody>
      </p:sp>
      <p:sp>
        <p:nvSpPr>
          <p:cNvPr id="62" name="Chevron 123">
            <a:hlinkClick r:id="rId9" action="ppaction://hlinksldjump"/>
          </p:cNvPr>
          <p:cNvSpPr>
            <a:spLocks noChangeArrowheads="1"/>
          </p:cNvSpPr>
          <p:nvPr/>
        </p:nvSpPr>
        <p:spPr bwMode="auto">
          <a:xfrm>
            <a:off x="2429051" y="1335199"/>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5" name="Chevron 123">
            <a:hlinkClick r:id="rId10" action="ppaction://hlinksldjump"/>
          </p:cNvPr>
          <p:cNvSpPr>
            <a:spLocks noChangeArrowheads="1"/>
          </p:cNvSpPr>
          <p:nvPr/>
        </p:nvSpPr>
        <p:spPr bwMode="auto">
          <a:xfrm>
            <a:off x="1597918" y="133519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66" name="Chevron 123">
            <a:hlinkClick r:id="rId9" action="ppaction://hlinksldjump"/>
          </p:cNvPr>
          <p:cNvSpPr>
            <a:spLocks noChangeArrowheads="1"/>
          </p:cNvSpPr>
          <p:nvPr/>
        </p:nvSpPr>
        <p:spPr bwMode="auto">
          <a:xfrm>
            <a:off x="3195671" y="1335198"/>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grpSp>
        <p:nvGrpSpPr>
          <p:cNvPr id="70" name="Group 69"/>
          <p:cNvGrpSpPr/>
          <p:nvPr/>
        </p:nvGrpSpPr>
        <p:grpSpPr>
          <a:xfrm>
            <a:off x="7842050" y="3679740"/>
            <a:ext cx="1174410" cy="309466"/>
            <a:chOff x="7269479" y="1173773"/>
            <a:chExt cx="1174410" cy="309466"/>
          </a:xfrm>
        </p:grpSpPr>
        <p:pic>
          <p:nvPicPr>
            <p:cNvPr id="73" name="Picture 2" descr="\\dwdfkps\KPS\100_Public\Graphics\Pictogram-Library\2011-Visual-Style\60X60-PNGs\SelfService_60px.png"/>
            <p:cNvPicPr>
              <a:picLocks noChangeAspect="1" noChangeArrowheads="1"/>
            </p:cNvPicPr>
            <p:nvPr/>
          </p:nvPicPr>
          <p:blipFill>
            <a:blip r:embed="rId11" cstate="print"/>
            <a:srcRect/>
            <a:stretch>
              <a:fillRect/>
            </a:stretch>
          </p:blipFill>
          <p:spPr bwMode="auto">
            <a:xfrm>
              <a:off x="7269479" y="1173773"/>
              <a:ext cx="282233" cy="282233"/>
            </a:xfrm>
            <a:prstGeom prst="rect">
              <a:avLst/>
            </a:prstGeom>
            <a:noFill/>
          </p:spPr>
        </p:pic>
        <p:sp>
          <p:nvSpPr>
            <p:cNvPr id="7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9" name="Freeform 69"/>
          <p:cNvSpPr>
            <a:spLocks noChangeArrowheads="1"/>
          </p:cNvSpPr>
          <p:nvPr/>
        </p:nvSpPr>
        <p:spPr bwMode="auto">
          <a:xfrm>
            <a:off x="2264732" y="208372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6" name="Chevron 123">
            <a:hlinkClick r:id="rId12" action="ppaction://hlinksldjump"/>
          </p:cNvPr>
          <p:cNvSpPr>
            <a:spLocks noChangeArrowheads="1"/>
          </p:cNvSpPr>
          <p:nvPr/>
        </p:nvSpPr>
        <p:spPr bwMode="auto">
          <a:xfrm>
            <a:off x="3207472" y="226160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a:t>
            </a:r>
          </a:p>
        </p:txBody>
      </p:sp>
      <p:sp>
        <p:nvSpPr>
          <p:cNvPr id="97" name="Freeform 69"/>
          <p:cNvSpPr>
            <a:spLocks noChangeArrowheads="1"/>
          </p:cNvSpPr>
          <p:nvPr/>
        </p:nvSpPr>
        <p:spPr bwMode="auto">
          <a:xfrm>
            <a:off x="3872221" y="301123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8" name="Chevron 123">
            <a:hlinkClick r:id="rId13" action="ppaction://hlinksldjump"/>
          </p:cNvPr>
          <p:cNvSpPr>
            <a:spLocks noChangeArrowheads="1"/>
          </p:cNvSpPr>
          <p:nvPr/>
        </p:nvSpPr>
        <p:spPr bwMode="auto">
          <a:xfrm>
            <a:off x="2374602" y="226160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a:t>
            </a:r>
          </a:p>
        </p:txBody>
      </p:sp>
      <p:sp>
        <p:nvSpPr>
          <p:cNvPr id="99" name="Freeform 69"/>
          <p:cNvSpPr>
            <a:spLocks noChangeArrowheads="1"/>
          </p:cNvSpPr>
          <p:nvPr/>
        </p:nvSpPr>
        <p:spPr bwMode="auto">
          <a:xfrm>
            <a:off x="3039713" y="301123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0" name="Chevron 123">
            <a:hlinkClick r:id="rId14" action="ppaction://hlinksldjump"/>
          </p:cNvPr>
          <p:cNvSpPr>
            <a:spLocks noChangeArrowheads="1"/>
          </p:cNvSpPr>
          <p:nvPr/>
        </p:nvSpPr>
        <p:spPr bwMode="auto">
          <a:xfrm>
            <a:off x="2390397" y="31686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Goods Movement</a:t>
            </a:r>
          </a:p>
        </p:txBody>
      </p:sp>
      <p:sp>
        <p:nvSpPr>
          <p:cNvPr id="101" name="Freeform 69"/>
          <p:cNvSpPr>
            <a:spLocks noChangeArrowheads="1"/>
          </p:cNvSpPr>
          <p:nvPr/>
        </p:nvSpPr>
        <p:spPr bwMode="auto">
          <a:xfrm>
            <a:off x="3057574" y="390973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04" name="Picture 103"/>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241880" y="2632030"/>
            <a:ext cx="180000" cy="134181"/>
          </a:xfrm>
          <a:prstGeom prst="rect">
            <a:avLst/>
          </a:prstGeom>
        </p:spPr>
      </p:pic>
      <p:sp>
        <p:nvSpPr>
          <p:cNvPr id="107" name="Rectangle 106"/>
          <p:cNvSpPr/>
          <p:nvPr/>
        </p:nvSpPr>
        <p:spPr>
          <a:xfrm>
            <a:off x="1564378" y="2404748"/>
            <a:ext cx="715260" cy="584775"/>
          </a:xfrm>
          <a:prstGeom prst="rect">
            <a:avLst/>
          </a:prstGeom>
        </p:spPr>
        <p:txBody>
          <a:bodyPr wrap="none">
            <a:spAutoFit/>
          </a:bodyPr>
          <a:lstStyle/>
          <a:p>
            <a:pPr>
              <a:spcBef>
                <a:spcPct val="50000"/>
              </a:spcBef>
              <a:defRPr/>
            </a:pPr>
            <a:r>
              <a:rPr lang="de-DE" sz="800" dirty="0"/>
              <a:t>Expense </a:t>
            </a:r>
          </a:p>
          <a:p>
            <a:pPr>
              <a:spcBef>
                <a:spcPct val="50000"/>
              </a:spcBef>
              <a:defRPr/>
            </a:pPr>
            <a:r>
              <a:rPr lang="de-DE" sz="800" dirty="0"/>
              <a:t>Reimburse-</a:t>
            </a:r>
          </a:p>
          <a:p>
            <a:pPr>
              <a:spcBef>
                <a:spcPct val="50000"/>
              </a:spcBef>
              <a:defRPr/>
            </a:pPr>
            <a:r>
              <a:rPr lang="de-DE" sz="800" dirty="0"/>
              <a:t>ment</a:t>
            </a:r>
            <a:r>
              <a:rPr lang="en-US" sz="800" dirty="0"/>
              <a:t> </a:t>
            </a:r>
          </a:p>
        </p:txBody>
      </p:sp>
      <p:sp>
        <p:nvSpPr>
          <p:cNvPr id="109" name="Rectangle 108"/>
          <p:cNvSpPr/>
          <p:nvPr/>
        </p:nvSpPr>
        <p:spPr>
          <a:xfrm>
            <a:off x="2540812" y="1673537"/>
            <a:ext cx="1455848" cy="203133"/>
          </a:xfrm>
          <a:prstGeom prst="rect">
            <a:avLst/>
          </a:prstGeom>
        </p:spPr>
        <p:txBody>
          <a:bodyPr wrap="none">
            <a:spAutoFit/>
          </a:bodyPr>
          <a:lstStyle/>
          <a:p>
            <a:pPr>
              <a:lnSpc>
                <a:spcPct val="90000"/>
              </a:lnSpc>
              <a:buClr>
                <a:schemeClr val="accent1"/>
              </a:buClr>
              <a:buSzPct val="80000"/>
            </a:pPr>
            <a:r>
              <a:rPr lang="en-US" sz="800" dirty="0">
                <a:solidFill>
                  <a:srgbClr val="404040"/>
                </a:solidFill>
              </a:rPr>
              <a:t>Creating Customer Invoices</a:t>
            </a:r>
          </a:p>
        </p:txBody>
      </p:sp>
      <p:sp>
        <p:nvSpPr>
          <p:cNvPr id="110" name="Freeform 109"/>
          <p:cNvSpPr>
            <a:spLocks noChangeArrowheads="1"/>
          </p:cNvSpPr>
          <p:nvPr/>
        </p:nvSpPr>
        <p:spPr bwMode="auto">
          <a:xfrm>
            <a:off x="3858004" y="208408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1" name="Text Box 129"/>
          <p:cNvSpPr txBox="1">
            <a:spLocks noChangeArrowheads="1"/>
          </p:cNvSpPr>
          <p:nvPr/>
        </p:nvSpPr>
        <p:spPr bwMode="auto">
          <a:xfrm>
            <a:off x="440574" y="1928551"/>
            <a:ext cx="339725" cy="369332"/>
          </a:xfrm>
          <a:prstGeom prst="rect">
            <a:avLst/>
          </a:prstGeom>
          <a:noFill/>
          <a:ln w="9525">
            <a:noFill/>
            <a:miter lim="800000"/>
            <a:headEnd/>
            <a:tailEnd/>
          </a:ln>
        </p:spPr>
        <p:txBody>
          <a:bodyPr wrap="square" lIns="54000" rIns="54000">
            <a:spAutoFit/>
          </a:bodyPr>
          <a:lstStyle/>
          <a:p>
            <a:r>
              <a:rPr lang="en-US" sz="1800" b="1" dirty="0"/>
              <a:t>…</a:t>
            </a:r>
          </a:p>
        </p:txBody>
      </p:sp>
      <p:sp>
        <p:nvSpPr>
          <p:cNvPr id="112" name="Chevron 45"/>
          <p:cNvSpPr>
            <a:spLocks noChangeArrowheads="1"/>
          </p:cNvSpPr>
          <p:nvPr/>
        </p:nvSpPr>
        <p:spPr bwMode="auto">
          <a:xfrm>
            <a:off x="3971408" y="1081899"/>
            <a:ext cx="3323877"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Externally-Initiated Payments by Incoming Bank Transfer</a:t>
            </a:r>
          </a:p>
        </p:txBody>
      </p:sp>
      <p:sp>
        <p:nvSpPr>
          <p:cNvPr id="113" name="Chevron 112"/>
          <p:cNvSpPr>
            <a:spLocks noChangeArrowheads="1"/>
          </p:cNvSpPr>
          <p:nvPr>
            <p:custDataLst>
              <p:tags r:id="rId1"/>
            </p:custDataLst>
          </p:nvPr>
        </p:nvSpPr>
        <p:spPr bwMode="auto">
          <a:xfrm>
            <a:off x="6425583" y="139437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sp>
        <p:nvSpPr>
          <p:cNvPr id="114" name="Chevron 113"/>
          <p:cNvSpPr>
            <a:spLocks noChangeArrowheads="1"/>
          </p:cNvSpPr>
          <p:nvPr>
            <p:custDataLst>
              <p:tags r:id="rId2"/>
            </p:custDataLst>
          </p:nvPr>
        </p:nvSpPr>
        <p:spPr bwMode="auto">
          <a:xfrm>
            <a:off x="5652499" y="139437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115" name="Chevron 114"/>
          <p:cNvSpPr>
            <a:spLocks noChangeArrowheads="1"/>
          </p:cNvSpPr>
          <p:nvPr>
            <p:custDataLst>
              <p:tags r:id="rId3"/>
            </p:custDataLst>
          </p:nvPr>
        </p:nvSpPr>
        <p:spPr bwMode="auto">
          <a:xfrm>
            <a:off x="4879415" y="139437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116" name="Chevron 115"/>
          <p:cNvSpPr>
            <a:spLocks noChangeArrowheads="1"/>
          </p:cNvSpPr>
          <p:nvPr>
            <p:custDataLst>
              <p:tags r:id="rId4"/>
            </p:custDataLst>
          </p:nvPr>
        </p:nvSpPr>
        <p:spPr bwMode="auto">
          <a:xfrm>
            <a:off x="4106331" y="139437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800" dirty="0">
                <a:solidFill>
                  <a:srgbClr val="404040"/>
                </a:solidFill>
              </a:rPr>
              <a:t>Enter a remittance advice</a:t>
            </a:r>
            <a:endParaRPr lang="en-US" sz="800" dirty="0">
              <a:solidFill>
                <a:srgbClr val="404040"/>
              </a:solidFill>
            </a:endParaRPr>
          </a:p>
        </p:txBody>
      </p:sp>
      <p:sp>
        <p:nvSpPr>
          <p:cNvPr id="117" name="Oval 116">
            <a:hlinkClick r:id="rId16"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5479767" y="19940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8" name="Oval 117">
            <a:hlinkClick r:id="rId16" action="ppaction://hlinksldjump" tooltip="The system receives information about the processed payments in a bank statement, lockbox, or bank advice, and allocates them to the appropriate process or matches them against the payments created in the system."/>
          </p:cNvPr>
          <p:cNvSpPr>
            <a:spLocks noChangeAspect="1"/>
          </p:cNvSpPr>
          <p:nvPr/>
        </p:nvSpPr>
        <p:spPr bwMode="gray">
          <a:xfrm>
            <a:off x="6251927" y="19940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9" name="Oval 118">
            <a:hlinkClick r:id="rId16" action="ppaction://hlinksldjump" tooltip="The system clears the payment if the items were selected previously. Otherwise, the system generates a task for the accountant to clear."/>
          </p:cNvPr>
          <p:cNvSpPr>
            <a:spLocks noChangeAspect="1"/>
          </p:cNvSpPr>
          <p:nvPr/>
        </p:nvSpPr>
        <p:spPr bwMode="gray">
          <a:xfrm>
            <a:off x="7024087" y="19940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0" name="Oval 119">
            <a:hlinkClick r:id="rId16" action="ppaction://hlinksldjump" tooltip="The accountant enters a payment advice received from the customer or supplier upon payment of an invoice or credit memo."/>
          </p:cNvPr>
          <p:cNvSpPr>
            <a:spLocks noChangeAspect="1"/>
          </p:cNvSpPr>
          <p:nvPr/>
        </p:nvSpPr>
        <p:spPr bwMode="gray">
          <a:xfrm>
            <a:off x="4707607" y="19940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grpSp>
        <p:nvGrpSpPr>
          <p:cNvPr id="3" name="Group 2"/>
          <p:cNvGrpSpPr/>
          <p:nvPr/>
        </p:nvGrpSpPr>
        <p:grpSpPr>
          <a:xfrm>
            <a:off x="6870700" y="4521200"/>
            <a:ext cx="407988" cy="407988"/>
            <a:chOff x="6870700" y="4521200"/>
            <a:chExt cx="407988" cy="407988"/>
          </a:xfrm>
        </p:grpSpPr>
        <p:pic>
          <p:nvPicPr>
            <p:cNvPr id="122" name="Picture 102" descr="47"/>
            <p:cNvPicPr>
              <a:picLocks noChangeAspect="1" noChangeArrowheads="1"/>
            </p:cNvPicPr>
            <p:nvPr/>
          </p:nvPicPr>
          <p:blipFill>
            <a:blip r:embed="rId17" cstate="print"/>
            <a:srcRect/>
            <a:stretch>
              <a:fillRect/>
            </a:stretch>
          </p:blipFill>
          <p:spPr bwMode="auto">
            <a:xfrm>
              <a:off x="6886575" y="4537075"/>
              <a:ext cx="384175" cy="384175"/>
            </a:xfrm>
            <a:prstGeom prst="rect">
              <a:avLst/>
            </a:prstGeom>
            <a:noFill/>
            <a:ln w="9525">
              <a:noFill/>
              <a:miter lim="800000"/>
              <a:headEnd/>
              <a:tailEnd/>
            </a:ln>
          </p:spPr>
        </p:pic>
        <p:sp>
          <p:nvSpPr>
            <p:cNvPr id="123" name="AutoShape 103"/>
            <p:cNvSpPr>
              <a:spLocks noChangeArrowheads="1"/>
            </p:cNvSpPr>
            <p:nvPr/>
          </p:nvSpPr>
          <p:spPr bwMode="auto">
            <a:xfrm>
              <a:off x="6870700" y="4521200"/>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125" name="Freeform 69"/>
          <p:cNvSpPr>
            <a:spLocks noChangeArrowheads="1"/>
          </p:cNvSpPr>
          <p:nvPr/>
        </p:nvSpPr>
        <p:spPr bwMode="auto">
          <a:xfrm>
            <a:off x="7008731" y="233513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6" name="Rectangle 77"/>
          <p:cNvSpPr>
            <a:spLocks noChangeArrowheads="1"/>
          </p:cNvSpPr>
          <p:nvPr/>
        </p:nvSpPr>
        <p:spPr bwMode="auto">
          <a:xfrm>
            <a:off x="3997932" y="2189914"/>
            <a:ext cx="1976437" cy="230187"/>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chemeClr val="bg1"/>
                </a:solidFill>
                <a:hlinkClick r:id="rId18" action="ppaction://hlinksldjump"/>
              </a:rPr>
              <a:t>Click here</a:t>
            </a:r>
            <a:r>
              <a:rPr lang="en-US" sz="900" dirty="0">
                <a:solidFill>
                  <a:schemeClr val="bg1"/>
                </a:solidFill>
              </a:rPr>
              <a:t> to display process variants</a:t>
            </a:r>
          </a:p>
        </p:txBody>
      </p:sp>
      <p:sp>
        <p:nvSpPr>
          <p:cNvPr id="54" name="TextBox 66"/>
          <p:cNvSpPr txBox="1">
            <a:spLocks noChangeArrowheads="1"/>
          </p:cNvSpPr>
          <p:nvPr/>
        </p:nvSpPr>
        <p:spPr bwMode="auto">
          <a:xfrm>
            <a:off x="1760926" y="4399866"/>
            <a:ext cx="4914194" cy="1995418"/>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a:t>
            </a:r>
          </a:p>
          <a:p>
            <a:pPr>
              <a:spcBef>
                <a:spcPts val="600"/>
              </a:spcBef>
            </a:pPr>
            <a:r>
              <a:rPr lang="en-US" sz="900" dirty="0"/>
              <a:t>Payments can be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It is also possible to upload credit card statements to pre-confirm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 </a:t>
            </a:r>
          </a:p>
          <a:p>
            <a:pPr marL="228600" lvl="1" indent="-114300">
              <a:spcBef>
                <a:spcPts val="200"/>
              </a:spcBef>
              <a:buFont typeface="Arial" charset="0"/>
              <a:buChar char="•"/>
            </a:pPr>
            <a:endParaRPr lang="en-US" sz="900" dirty="0"/>
          </a:p>
        </p:txBody>
      </p:sp>
      <p:sp>
        <p:nvSpPr>
          <p:cNvPr id="89" name="TextBox 59">
            <a:hlinkClick r:id="rId19" action="ppaction://hlinksldjump"/>
          </p:cNvPr>
          <p:cNvSpPr txBox="1">
            <a:spLocks noChangeArrowheads="1"/>
          </p:cNvSpPr>
          <p:nvPr/>
        </p:nvSpPr>
        <p:spPr bwMode="auto">
          <a:xfrm>
            <a:off x="6922588" y="1001713"/>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91"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9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4" name="Picture 93" descr="Calculator_2_60px.png"/>
          <p:cNvPicPr>
            <a:picLocks noChangeAspect="1"/>
          </p:cNvPicPr>
          <p:nvPr/>
        </p:nvPicPr>
        <p:blipFill>
          <a:blip r:embed="rId20" cstate="print"/>
          <a:stretch>
            <a:fillRect/>
          </a:stretch>
        </p:blipFill>
        <p:spPr>
          <a:xfrm>
            <a:off x="366739" y="5245467"/>
            <a:ext cx="180000" cy="180000"/>
          </a:xfrm>
          <a:prstGeom prst="rect">
            <a:avLst/>
          </a:prstGeom>
        </p:spPr>
      </p:pic>
      <p:pic>
        <p:nvPicPr>
          <p:cNvPr id="95" name="Picture 94" descr="Monitor_60px.png"/>
          <p:cNvPicPr>
            <a:picLocks noChangeAspect="1"/>
          </p:cNvPicPr>
          <p:nvPr/>
        </p:nvPicPr>
        <p:blipFill>
          <a:blip r:embed="rId21" cstate="print"/>
          <a:stretch>
            <a:fillRect/>
          </a:stretch>
        </p:blipFill>
        <p:spPr>
          <a:xfrm>
            <a:off x="366739" y="5604137"/>
            <a:ext cx="180000" cy="180000"/>
          </a:xfrm>
          <a:prstGeom prst="rect">
            <a:avLst/>
          </a:prstGeom>
        </p:spPr>
      </p:pic>
      <p:sp>
        <p:nvSpPr>
          <p:cNvPr id="102" name="Rectangle 57">
            <a:hlinkClick r:id="rId2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3"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5" name="Rectangle 57">
            <a:hlinkClick r:id="rId2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24" name="Rectangle 57">
            <a:hlinkClick r:id="rId2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4" name="Picture 63"/>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8" name="Picture 2"/>
          <p:cNvPicPr>
            <a:picLocks noChangeAspect="1" noChangeArrowheads="1"/>
          </p:cNvPicPr>
          <p:nvPr/>
        </p:nvPicPr>
        <p:blipFill>
          <a:blip r:embed="rId25">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 name="Picture 95" descr="i_button_bla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79" name="TextBox 7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84" name="Chevron 123">
            <a:hlinkClick r:id="rId8" action="ppaction://hlinksldjump"/>
          </p:cNvPr>
          <p:cNvSpPr>
            <a:spLocks noChangeArrowheads="1"/>
          </p:cNvSpPr>
          <p:nvPr/>
        </p:nvSpPr>
        <p:spPr bwMode="auto">
          <a:xfrm>
            <a:off x="769738" y="1335199"/>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a:p>
            <a:pPr>
              <a:lnSpc>
                <a:spcPct val="90000"/>
              </a:lnSpc>
              <a:buClr>
                <a:schemeClr val="accent1"/>
              </a:buClr>
              <a:buSzPct val="80000"/>
            </a:pPr>
            <a:endParaRPr lang="en-US" sz="800" dirty="0">
              <a:solidFill>
                <a:srgbClr val="404040"/>
              </a:solidFill>
            </a:endParaRPr>
          </a:p>
        </p:txBody>
      </p:sp>
      <p:sp>
        <p:nvSpPr>
          <p:cNvPr id="85" name="Chevron 123">
            <a:hlinkClick r:id="rId9" action="ppaction://hlinksldjump"/>
          </p:cNvPr>
          <p:cNvSpPr>
            <a:spLocks noChangeArrowheads="1"/>
          </p:cNvSpPr>
          <p:nvPr/>
        </p:nvSpPr>
        <p:spPr bwMode="auto">
          <a:xfrm>
            <a:off x="2429051" y="1335199"/>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86" name="Chevron 123">
            <a:hlinkClick r:id="rId10" action="ppaction://hlinksldjump"/>
          </p:cNvPr>
          <p:cNvSpPr>
            <a:spLocks noChangeArrowheads="1"/>
          </p:cNvSpPr>
          <p:nvPr/>
        </p:nvSpPr>
        <p:spPr bwMode="auto">
          <a:xfrm>
            <a:off x="1597918" y="133519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106" name="Chevron 123">
            <a:hlinkClick r:id="rId9" action="ppaction://hlinksldjump"/>
          </p:cNvPr>
          <p:cNvSpPr>
            <a:spLocks noChangeArrowheads="1"/>
          </p:cNvSpPr>
          <p:nvPr/>
        </p:nvSpPr>
        <p:spPr bwMode="auto">
          <a:xfrm>
            <a:off x="3195671" y="1335198"/>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08" name="Chevron 123">
            <a:hlinkClick r:id="rId11" action="ppaction://hlinksldjump"/>
          </p:cNvPr>
          <p:cNvSpPr>
            <a:spLocks noChangeArrowheads="1"/>
          </p:cNvSpPr>
          <p:nvPr/>
        </p:nvSpPr>
        <p:spPr bwMode="auto">
          <a:xfrm>
            <a:off x="3207472" y="226160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a:t>
            </a:r>
          </a:p>
        </p:txBody>
      </p:sp>
      <p:sp>
        <p:nvSpPr>
          <p:cNvPr id="112" name="Chevron 123">
            <a:hlinkClick r:id="rId12" action="ppaction://hlinksldjump"/>
          </p:cNvPr>
          <p:cNvSpPr>
            <a:spLocks noChangeArrowheads="1"/>
          </p:cNvSpPr>
          <p:nvPr/>
        </p:nvSpPr>
        <p:spPr bwMode="auto">
          <a:xfrm>
            <a:off x="2374602" y="226160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a:t>
            </a:r>
          </a:p>
        </p:txBody>
      </p:sp>
      <p:sp>
        <p:nvSpPr>
          <p:cNvPr id="113" name="Chevron 123">
            <a:hlinkClick r:id="rId13" action="ppaction://hlinksldjump"/>
          </p:cNvPr>
          <p:cNvSpPr>
            <a:spLocks noChangeArrowheads="1"/>
          </p:cNvSpPr>
          <p:nvPr/>
        </p:nvSpPr>
        <p:spPr bwMode="auto">
          <a:xfrm>
            <a:off x="2390397" y="31686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Goods Movement</a:t>
            </a:r>
          </a:p>
        </p:txBody>
      </p:sp>
      <p:sp>
        <p:nvSpPr>
          <p:cNvPr id="2" name="Title 1"/>
          <p:cNvSpPr>
            <a:spLocks noGrp="1"/>
          </p:cNvSpPr>
          <p:nvPr>
            <p:ph type="title"/>
          </p:nvPr>
        </p:nvSpPr>
        <p:spPr/>
        <p:txBody>
          <a:bodyPr/>
          <a:lstStyle/>
          <a:p>
            <a:r>
              <a:rPr lang="de-DE"/>
              <a:t>Service and Repair</a:t>
            </a:r>
            <a:br>
              <a:rPr lang="en-US" dirty="0"/>
            </a:br>
            <a:r>
              <a:rPr lang="en-US" sz="2000" b="0" dirty="0"/>
              <a:t>Process Details: Processing Receivables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995418"/>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a:t>
            </a:r>
          </a:p>
          <a:p>
            <a:pPr>
              <a:spcBef>
                <a:spcPts val="600"/>
              </a:spcBef>
            </a:pPr>
            <a:r>
              <a:rPr lang="en-US" sz="900" dirty="0"/>
              <a:t>Payments can be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It is also possible to upload credit card statements to pre-confirm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 </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66291"/>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Receivables</a:t>
            </a:r>
          </a:p>
          <a:p>
            <a:pPr>
              <a:buClr>
                <a:schemeClr val="accent1"/>
              </a:buClr>
              <a:buSzPct val="80000"/>
              <a:buFont typeface="Wingdings" pitchFamily="2" charset="2"/>
              <a:buNone/>
            </a:pPr>
            <a:r>
              <a:rPr lang="de-DE" sz="800" dirty="0">
                <a:solidFill>
                  <a:srgbClr val="404040"/>
                </a:solidFill>
              </a:rPr>
              <a:t>Accountant</a:t>
            </a:r>
            <a:endParaRPr lang="en-US" sz="800" dirty="0">
              <a:solidFill>
                <a:srgbClr val="404040"/>
              </a:solidFill>
            </a:endParaRPr>
          </a:p>
        </p:txBody>
      </p:sp>
      <p:sp>
        <p:nvSpPr>
          <p:cNvPr id="81" name="Chevron 102"/>
          <p:cNvSpPr>
            <a:spLocks noChangeArrowheads="1"/>
          </p:cNvSpPr>
          <p:nvPr/>
        </p:nvSpPr>
        <p:spPr bwMode="auto">
          <a:xfrm>
            <a:off x="7613870" y="530544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pic>
        <p:nvPicPr>
          <p:cNvPr id="1026" name="Picture 2"/>
          <p:cNvPicPr>
            <a:picLocks noChangeAspect="1" noChangeArrowheads="1"/>
          </p:cNvPicPr>
          <p:nvPr/>
        </p:nvPicPr>
        <p:blipFill>
          <a:blip r:embed="rId14">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3" name="Group 69"/>
          <p:cNvGrpSpPr/>
          <p:nvPr/>
        </p:nvGrpSpPr>
        <p:grpSpPr>
          <a:xfrm>
            <a:off x="7842050" y="3679740"/>
            <a:ext cx="1174410" cy="309466"/>
            <a:chOff x="7269479" y="1173773"/>
            <a:chExt cx="1174410" cy="309466"/>
          </a:xfrm>
        </p:grpSpPr>
        <p:pic>
          <p:nvPicPr>
            <p:cNvPr id="73" name="Picture 2" descr="\\dwdfkps\KPS\100_Public\Graphics\Pictogram-Library\2011-Visual-Style\60X60-PNGs\SelfService_60px.png"/>
            <p:cNvPicPr>
              <a:picLocks noChangeAspect="1" noChangeArrowheads="1"/>
            </p:cNvPicPr>
            <p:nvPr/>
          </p:nvPicPr>
          <p:blipFill>
            <a:blip r:embed="rId15" cstate="print"/>
            <a:srcRect/>
            <a:stretch>
              <a:fillRect/>
            </a:stretch>
          </p:blipFill>
          <p:spPr bwMode="auto">
            <a:xfrm>
              <a:off x="7269479" y="1173773"/>
              <a:ext cx="282233" cy="282233"/>
            </a:xfrm>
            <a:prstGeom prst="rect">
              <a:avLst/>
            </a:prstGeom>
            <a:noFill/>
          </p:spPr>
        </p:pic>
        <p:sp>
          <p:nvSpPr>
            <p:cNvPr id="7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97" name="Freeform 69"/>
          <p:cNvSpPr>
            <a:spLocks noChangeArrowheads="1"/>
          </p:cNvSpPr>
          <p:nvPr/>
        </p:nvSpPr>
        <p:spPr bwMode="auto">
          <a:xfrm>
            <a:off x="3880172" y="301123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04" name="Picture 103"/>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241880" y="2632030"/>
            <a:ext cx="180000" cy="134181"/>
          </a:xfrm>
          <a:prstGeom prst="rect">
            <a:avLst/>
          </a:prstGeom>
        </p:spPr>
      </p:pic>
      <p:sp>
        <p:nvSpPr>
          <p:cNvPr id="107" name="Rectangle 106"/>
          <p:cNvSpPr/>
          <p:nvPr/>
        </p:nvSpPr>
        <p:spPr>
          <a:xfrm>
            <a:off x="1564378" y="2404748"/>
            <a:ext cx="715260" cy="584775"/>
          </a:xfrm>
          <a:prstGeom prst="rect">
            <a:avLst/>
          </a:prstGeom>
        </p:spPr>
        <p:txBody>
          <a:bodyPr wrap="none">
            <a:spAutoFit/>
          </a:bodyPr>
          <a:lstStyle/>
          <a:p>
            <a:pPr>
              <a:spcBef>
                <a:spcPct val="50000"/>
              </a:spcBef>
              <a:defRPr/>
            </a:pPr>
            <a:r>
              <a:rPr lang="de-DE" sz="800" dirty="0"/>
              <a:t>Expense </a:t>
            </a:r>
          </a:p>
          <a:p>
            <a:pPr>
              <a:spcBef>
                <a:spcPct val="50000"/>
              </a:spcBef>
              <a:defRPr/>
            </a:pPr>
            <a:r>
              <a:rPr lang="de-DE" sz="800" dirty="0"/>
              <a:t>Reimburse-</a:t>
            </a:r>
          </a:p>
          <a:p>
            <a:pPr>
              <a:spcBef>
                <a:spcPct val="50000"/>
              </a:spcBef>
              <a:defRPr/>
            </a:pPr>
            <a:r>
              <a:rPr lang="de-DE" sz="800" dirty="0"/>
              <a:t>ment</a:t>
            </a:r>
            <a:r>
              <a:rPr lang="en-US" sz="800" dirty="0"/>
              <a:t> </a:t>
            </a:r>
          </a:p>
        </p:txBody>
      </p:sp>
      <p:sp>
        <p:nvSpPr>
          <p:cNvPr id="109" name="Rectangle 108"/>
          <p:cNvSpPr/>
          <p:nvPr/>
        </p:nvSpPr>
        <p:spPr>
          <a:xfrm>
            <a:off x="2540812" y="1673537"/>
            <a:ext cx="1455848" cy="203133"/>
          </a:xfrm>
          <a:prstGeom prst="rect">
            <a:avLst/>
          </a:prstGeom>
        </p:spPr>
        <p:txBody>
          <a:bodyPr wrap="none">
            <a:spAutoFit/>
          </a:bodyPr>
          <a:lstStyle/>
          <a:p>
            <a:pPr>
              <a:lnSpc>
                <a:spcPct val="90000"/>
              </a:lnSpc>
              <a:buClr>
                <a:schemeClr val="accent1"/>
              </a:buClr>
              <a:buSzPct val="80000"/>
            </a:pPr>
            <a:r>
              <a:rPr lang="en-US" sz="800" dirty="0">
                <a:solidFill>
                  <a:srgbClr val="404040"/>
                </a:solidFill>
              </a:rPr>
              <a:t>Creating Customer Invoices</a:t>
            </a:r>
          </a:p>
        </p:txBody>
      </p:sp>
      <p:sp>
        <p:nvSpPr>
          <p:cNvPr id="111" name="Text Box 129"/>
          <p:cNvSpPr txBox="1">
            <a:spLocks noChangeArrowheads="1"/>
          </p:cNvSpPr>
          <p:nvPr/>
        </p:nvSpPr>
        <p:spPr bwMode="auto">
          <a:xfrm>
            <a:off x="440574" y="1928551"/>
            <a:ext cx="339725" cy="369332"/>
          </a:xfrm>
          <a:prstGeom prst="rect">
            <a:avLst/>
          </a:prstGeom>
          <a:noFill/>
          <a:ln w="9525">
            <a:noFill/>
            <a:miter lim="800000"/>
            <a:headEnd/>
            <a:tailEnd/>
          </a:ln>
        </p:spPr>
        <p:txBody>
          <a:bodyPr wrap="square" lIns="54000" rIns="54000">
            <a:spAutoFit/>
          </a:bodyPr>
          <a:lstStyle/>
          <a:p>
            <a:r>
              <a:rPr lang="en-US" sz="1800" b="1" dirty="0"/>
              <a:t>…</a:t>
            </a:r>
          </a:p>
        </p:txBody>
      </p:sp>
      <p:sp>
        <p:nvSpPr>
          <p:cNvPr id="124" name="TextBox 59">
            <a:hlinkClick r:id="rId17" action="ppaction://hlinksldjump"/>
          </p:cNvPr>
          <p:cNvSpPr txBox="1">
            <a:spLocks noChangeArrowheads="1"/>
          </p:cNvSpPr>
          <p:nvPr/>
        </p:nvSpPr>
        <p:spPr bwMode="auto">
          <a:xfrm>
            <a:off x="6884315" y="1037968"/>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69" name="Chevron 55"/>
          <p:cNvSpPr>
            <a:spLocks noChangeArrowheads="1"/>
          </p:cNvSpPr>
          <p:nvPr/>
        </p:nvSpPr>
        <p:spPr bwMode="auto">
          <a:xfrm>
            <a:off x="3966754" y="2472910"/>
            <a:ext cx="3187214" cy="2048290"/>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216000">
              <a:spcBef>
                <a:spcPts val="300"/>
              </a:spcBef>
            </a:pPr>
            <a:r>
              <a:rPr lang="en-US" sz="900" dirty="0"/>
              <a:t>Processing Externally-Initiated Payments by Incoming Check</a:t>
            </a:r>
          </a:p>
          <a:p>
            <a:pPr marL="216000">
              <a:spcBef>
                <a:spcPts val="300"/>
              </a:spcBef>
            </a:pPr>
            <a:r>
              <a:rPr lang="en-US" sz="900" dirty="0"/>
              <a:t>Processing Externally-Initiated Payments by Incoming Check with Lockbox</a:t>
            </a:r>
          </a:p>
          <a:p>
            <a:pPr marL="216000">
              <a:spcBef>
                <a:spcPts val="300"/>
              </a:spcBef>
            </a:pPr>
            <a:r>
              <a:rPr lang="en-US" sz="900" dirty="0"/>
              <a:t>Processing Externally-Initiated Payments by Multiple Incoming Checks</a:t>
            </a:r>
          </a:p>
          <a:p>
            <a:pPr marL="216000">
              <a:spcBef>
                <a:spcPts val="300"/>
              </a:spcBef>
            </a:pPr>
            <a:r>
              <a:rPr lang="en-US" sz="900" dirty="0"/>
              <a:t>Processing Incoming Payments by Bill of Exchange</a:t>
            </a:r>
          </a:p>
          <a:p>
            <a:pPr marL="216000">
              <a:spcBef>
                <a:spcPts val="300"/>
              </a:spcBef>
            </a:pPr>
            <a:r>
              <a:rPr lang="en-US" sz="900" dirty="0"/>
              <a:t>Processing Incoming Payments with Petty Cash</a:t>
            </a:r>
          </a:p>
          <a:p>
            <a:pPr marL="216000">
              <a:spcBef>
                <a:spcPts val="300"/>
              </a:spcBef>
            </a:pPr>
            <a:r>
              <a:rPr lang="en-US" sz="900" dirty="0"/>
              <a:t>Processing Internally-Initiated Payments by Credit Card</a:t>
            </a:r>
          </a:p>
          <a:p>
            <a:pPr marL="216000">
              <a:spcBef>
                <a:spcPts val="300"/>
              </a:spcBef>
            </a:pPr>
            <a:r>
              <a:rPr lang="en-US" sz="900" dirty="0"/>
              <a:t>Processing Internally-Initiated Payments by Direct Debit</a:t>
            </a:r>
          </a:p>
          <a:p>
            <a:pPr marL="216000">
              <a:spcBef>
                <a:spcPts val="300"/>
              </a:spcBef>
            </a:pPr>
            <a:r>
              <a:rPr lang="en-US" sz="900" dirty="0"/>
              <a:t>Processing Receivables and Payments with Accounts Maintenance</a:t>
            </a:r>
          </a:p>
          <a:p>
            <a:pPr marL="142875" indent="142875">
              <a:spcBef>
                <a:spcPts val="300"/>
              </a:spcBef>
            </a:pPr>
            <a:endParaRPr lang="de-DE" sz="900" dirty="0"/>
          </a:p>
        </p:txBody>
      </p:sp>
      <p:sp>
        <p:nvSpPr>
          <p:cNvPr id="70" name="Oval 69">
            <a:hlinkClick r:id="rId18" action="ppaction://hlinksldjump" tooltip="The Processing Receivables and Payments with Accounts Maintenance - Standard Variant process variant enables you to monitor customer accounts on a regular basis. You can clear any remaining open items and write off small differences manually."/>
          </p:cNvPr>
          <p:cNvSpPr>
            <a:spLocks noChangeAspect="1"/>
          </p:cNvSpPr>
          <p:nvPr/>
        </p:nvSpPr>
        <p:spPr bwMode="gray">
          <a:xfrm>
            <a:off x="4053079" y="413323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1" name="Oval 70">
            <a:hlinkClick r:id="rId18" action="ppaction://hlinksldjump" tooltip="The Processing Internally-Initiated Payments by Direct Debit process variant enables customer invoices, for which payment is initiated internally, to be paid by direct debit."/>
          </p:cNvPr>
          <p:cNvSpPr>
            <a:spLocks noChangeAspect="1"/>
          </p:cNvSpPr>
          <p:nvPr/>
        </p:nvSpPr>
        <p:spPr bwMode="gray">
          <a:xfrm>
            <a:off x="4053079" y="396381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2" name="Oval 71">
            <a:hlinkClick r:id="rId18" action="ppaction://hlinksldjump" tooltip="The Processing Internally-Initiated  Payments by Credit Card process variant enables customer invoices, for which payment is initiated internally, to be paid by credit card."/>
          </p:cNvPr>
          <p:cNvSpPr>
            <a:spLocks noChangeAspect="1"/>
          </p:cNvSpPr>
          <p:nvPr/>
        </p:nvSpPr>
        <p:spPr bwMode="gray">
          <a:xfrm>
            <a:off x="4053079" y="379647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5" name="Oval 74">
            <a:hlinkClick r:id="rId18" action="ppaction://hlinksldjump" tooltip="The Processing Incoming Payments with Petty Cash process variant enables customer invoices to be paid in cash."/>
          </p:cNvPr>
          <p:cNvSpPr>
            <a:spLocks noChangeAspect="1"/>
          </p:cNvSpPr>
          <p:nvPr/>
        </p:nvSpPr>
        <p:spPr bwMode="gray">
          <a:xfrm>
            <a:off x="4053079" y="363328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6" name="Oval 75">
            <a:hlinkClick r:id="rId18" action="ppaction://hlinksldjump" tooltip="The Processing Incoming Payments by Bill of Exchange process variant allows you to process different types of bills of exchange."/>
          </p:cNvPr>
          <p:cNvSpPr>
            <a:spLocks noChangeAspect="1"/>
          </p:cNvSpPr>
          <p:nvPr/>
        </p:nvSpPr>
        <p:spPr bwMode="gray">
          <a:xfrm>
            <a:off x="4053079" y="346386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7" name="Oval 76">
            <a:hlinkClick r:id="rId18" action="ppaction://hlinksldjump" tooltip="The Processing Externally-Initiated Payments by Multiple Incoming Checks process variant enables customer invoices, initiated externally, to be paid by check in a transaction that allows multiple checks to be entered on one screen."/>
          </p:cNvPr>
          <p:cNvSpPr>
            <a:spLocks noChangeAspect="1"/>
          </p:cNvSpPr>
          <p:nvPr/>
        </p:nvSpPr>
        <p:spPr bwMode="gray">
          <a:xfrm>
            <a:off x="4063470" y="312818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8" name="Oval 77">
            <a:hlinkClick r:id="rId18" action="ppaction://hlinksldjump" tooltip="The Processing Externally-Initiated  Payments by Incoming Check with Lockbox process variant enables customer invoices, for which payment is initiated externally, to be paid using lockbox processing."/>
          </p:cNvPr>
          <p:cNvSpPr>
            <a:spLocks noChangeAspect="1"/>
          </p:cNvSpPr>
          <p:nvPr/>
        </p:nvSpPr>
        <p:spPr bwMode="gray">
          <a:xfrm>
            <a:off x="4063470" y="281537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2" name="Oval 81">
            <a:hlinkClick r:id="rId18" action="ppaction://hlinksldjump" tooltip="The Processing Externally-Initiated  Payments by Incoming Check process variant enables customer invoices, for which payment is initiated externally, to be paid by incoming check. Clearing is performed in the same step."/>
          </p:cNvPr>
          <p:cNvSpPr>
            <a:spLocks noChangeAspect="1"/>
          </p:cNvSpPr>
          <p:nvPr/>
        </p:nvSpPr>
        <p:spPr bwMode="gray">
          <a:xfrm>
            <a:off x="4063470" y="252125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7" name="Chevron 45">
            <a:hlinkClick r:id="rId17" action="ppaction://hlinksldjump"/>
          </p:cNvPr>
          <p:cNvSpPr>
            <a:spLocks noChangeArrowheads="1"/>
          </p:cNvSpPr>
          <p:nvPr/>
        </p:nvSpPr>
        <p:spPr bwMode="auto">
          <a:xfrm>
            <a:off x="3971408" y="1081899"/>
            <a:ext cx="3323877"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Externally-Initiated Payments by Incoming Bank Transfer</a:t>
            </a:r>
          </a:p>
        </p:txBody>
      </p:sp>
      <p:sp>
        <p:nvSpPr>
          <p:cNvPr id="88" name="Chevron 112"/>
          <p:cNvSpPr>
            <a:spLocks noChangeArrowheads="1"/>
          </p:cNvSpPr>
          <p:nvPr>
            <p:custDataLst>
              <p:tags r:id="rId1"/>
            </p:custDataLst>
          </p:nvPr>
        </p:nvSpPr>
        <p:spPr bwMode="auto">
          <a:xfrm>
            <a:off x="6425583" y="139437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sp>
        <p:nvSpPr>
          <p:cNvPr id="89" name="Chevron 113"/>
          <p:cNvSpPr>
            <a:spLocks noChangeArrowheads="1"/>
          </p:cNvSpPr>
          <p:nvPr>
            <p:custDataLst>
              <p:tags r:id="rId2"/>
            </p:custDataLst>
          </p:nvPr>
        </p:nvSpPr>
        <p:spPr bwMode="auto">
          <a:xfrm>
            <a:off x="5652499" y="139437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90" name="Chevron 114"/>
          <p:cNvSpPr>
            <a:spLocks noChangeArrowheads="1"/>
          </p:cNvSpPr>
          <p:nvPr>
            <p:custDataLst>
              <p:tags r:id="rId3"/>
            </p:custDataLst>
          </p:nvPr>
        </p:nvSpPr>
        <p:spPr bwMode="auto">
          <a:xfrm>
            <a:off x="4879415" y="139437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91" name="Chevron 115"/>
          <p:cNvSpPr>
            <a:spLocks noChangeArrowheads="1"/>
          </p:cNvSpPr>
          <p:nvPr>
            <p:custDataLst>
              <p:tags r:id="rId4"/>
            </p:custDataLst>
          </p:nvPr>
        </p:nvSpPr>
        <p:spPr bwMode="auto">
          <a:xfrm>
            <a:off x="4106331" y="139437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800" dirty="0">
                <a:solidFill>
                  <a:srgbClr val="404040"/>
                </a:solidFill>
              </a:rPr>
              <a:t>Enter a remittance advice</a:t>
            </a:r>
            <a:endParaRPr lang="en-US" sz="800" dirty="0">
              <a:solidFill>
                <a:srgbClr val="404040"/>
              </a:solidFill>
            </a:endParaRPr>
          </a:p>
        </p:txBody>
      </p:sp>
      <p:sp>
        <p:nvSpPr>
          <p:cNvPr id="92" name="Oval 116">
            <a:hlinkClick r:id="rId18"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5479767" y="19940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3" name="Oval 117">
            <a:hlinkClick r:id="rId18" action="ppaction://hlinksldjump" tooltip="The system receives information about the processed payments in a bank statement, lockbox, or bank advice, and allocates them to the appropriate process or matches them against the payments created in the system."/>
          </p:cNvPr>
          <p:cNvSpPr>
            <a:spLocks noChangeAspect="1"/>
          </p:cNvSpPr>
          <p:nvPr/>
        </p:nvSpPr>
        <p:spPr bwMode="gray">
          <a:xfrm>
            <a:off x="6251927" y="19940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4" name="Oval 118">
            <a:hlinkClick r:id="rId18" action="ppaction://hlinksldjump" tooltip="The system clears the payment if the items were selected previously. Otherwise, the system generates a task for the accountant to clear."/>
          </p:cNvPr>
          <p:cNvSpPr>
            <a:spLocks noChangeAspect="1"/>
          </p:cNvSpPr>
          <p:nvPr/>
        </p:nvSpPr>
        <p:spPr bwMode="gray">
          <a:xfrm>
            <a:off x="7024087" y="19940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5" name="Oval 119">
            <a:hlinkClick r:id="rId18" action="ppaction://hlinksldjump" tooltip="The accountant enters a payment advice received from the customer or supplier upon payment of an invoice or credit memo."/>
          </p:cNvPr>
          <p:cNvSpPr>
            <a:spLocks noChangeAspect="1"/>
          </p:cNvSpPr>
          <p:nvPr/>
        </p:nvSpPr>
        <p:spPr bwMode="gray">
          <a:xfrm>
            <a:off x="4707607" y="19940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3" name="Rectangle 77"/>
          <p:cNvSpPr>
            <a:spLocks noChangeArrowheads="1"/>
          </p:cNvSpPr>
          <p:nvPr/>
        </p:nvSpPr>
        <p:spPr bwMode="auto">
          <a:xfrm>
            <a:off x="3997932" y="2189914"/>
            <a:ext cx="1836006" cy="230832"/>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chemeClr val="bg1"/>
                </a:solidFill>
                <a:hlinkClick r:id="rId19" action="ppaction://hlinksldjump"/>
              </a:rPr>
              <a:t>Click here</a:t>
            </a:r>
            <a:r>
              <a:rPr lang="en-US" sz="900" dirty="0">
                <a:solidFill>
                  <a:schemeClr val="bg1"/>
                </a:solidFill>
              </a:rPr>
              <a:t> to hide process variants</a:t>
            </a:r>
          </a:p>
        </p:txBody>
      </p:sp>
      <p:sp>
        <p:nvSpPr>
          <p:cNvPr id="134" name="TextBox 59">
            <a:hlinkClick r:id="rId17" action="ppaction://hlinksldjump"/>
          </p:cNvPr>
          <p:cNvSpPr txBox="1">
            <a:spLocks noChangeArrowheads="1"/>
          </p:cNvSpPr>
          <p:nvPr/>
        </p:nvSpPr>
        <p:spPr bwMode="auto">
          <a:xfrm>
            <a:off x="6922588" y="1001713"/>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135" name="Freeform 69"/>
          <p:cNvSpPr>
            <a:spLocks noChangeArrowheads="1"/>
          </p:cNvSpPr>
          <p:nvPr/>
        </p:nvSpPr>
        <p:spPr bwMode="auto">
          <a:xfrm>
            <a:off x="2264732" y="208372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7" name="Freeform 69"/>
          <p:cNvSpPr>
            <a:spLocks noChangeArrowheads="1"/>
          </p:cNvSpPr>
          <p:nvPr/>
        </p:nvSpPr>
        <p:spPr bwMode="auto">
          <a:xfrm>
            <a:off x="3039713" y="301123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8" name="Freeform 69"/>
          <p:cNvSpPr>
            <a:spLocks noChangeArrowheads="1"/>
          </p:cNvSpPr>
          <p:nvPr/>
        </p:nvSpPr>
        <p:spPr bwMode="auto">
          <a:xfrm>
            <a:off x="3057574" y="390973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9" name="Freeform 138"/>
          <p:cNvSpPr>
            <a:spLocks noChangeArrowheads="1"/>
          </p:cNvSpPr>
          <p:nvPr/>
        </p:nvSpPr>
        <p:spPr bwMode="auto">
          <a:xfrm>
            <a:off x="3858004" y="208408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40" name="Freeform 69"/>
          <p:cNvSpPr>
            <a:spLocks noChangeArrowheads="1"/>
          </p:cNvSpPr>
          <p:nvPr/>
        </p:nvSpPr>
        <p:spPr bwMode="auto">
          <a:xfrm>
            <a:off x="7008731" y="233513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01"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05" name="Picture 104" descr="Calculator_2_60px.png"/>
          <p:cNvPicPr>
            <a:picLocks noChangeAspect="1"/>
          </p:cNvPicPr>
          <p:nvPr/>
        </p:nvPicPr>
        <p:blipFill>
          <a:blip r:embed="rId20" cstate="print"/>
          <a:stretch>
            <a:fillRect/>
          </a:stretch>
        </p:blipFill>
        <p:spPr>
          <a:xfrm>
            <a:off x="366739" y="5245467"/>
            <a:ext cx="180000" cy="180000"/>
          </a:xfrm>
          <a:prstGeom prst="rect">
            <a:avLst/>
          </a:prstGeom>
        </p:spPr>
      </p:pic>
      <p:pic>
        <p:nvPicPr>
          <p:cNvPr id="110" name="Picture 109" descr="Monitor_60px.png"/>
          <p:cNvPicPr>
            <a:picLocks noChangeAspect="1"/>
          </p:cNvPicPr>
          <p:nvPr/>
        </p:nvPicPr>
        <p:blipFill>
          <a:blip r:embed="rId21" cstate="print"/>
          <a:stretch>
            <a:fillRect/>
          </a:stretch>
        </p:blipFill>
        <p:spPr>
          <a:xfrm>
            <a:off x="366739" y="5604137"/>
            <a:ext cx="180000" cy="180000"/>
          </a:xfrm>
          <a:prstGeom prst="rect">
            <a:avLst/>
          </a:prstGeom>
        </p:spPr>
      </p:pic>
      <p:sp>
        <p:nvSpPr>
          <p:cNvPr id="127" name="Rectangle 57">
            <a:hlinkClick r:id="rId2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9" name="Rectangle 57">
            <a:hlinkClick r:id="rId2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41" name="Rectangle 57">
            <a:hlinkClick r:id="rId2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98" name="Picture 97"/>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100" name="Group 99"/>
          <p:cNvGrpSpPr/>
          <p:nvPr/>
        </p:nvGrpSpPr>
        <p:grpSpPr>
          <a:xfrm>
            <a:off x="6870700" y="4521200"/>
            <a:ext cx="407988" cy="407988"/>
            <a:chOff x="6870700" y="4521200"/>
            <a:chExt cx="407988" cy="407988"/>
          </a:xfrm>
        </p:grpSpPr>
        <p:pic>
          <p:nvPicPr>
            <p:cNvPr id="114" name="Picture 102" descr="47"/>
            <p:cNvPicPr>
              <a:picLocks noChangeAspect="1" noChangeArrowheads="1"/>
            </p:cNvPicPr>
            <p:nvPr/>
          </p:nvPicPr>
          <p:blipFill>
            <a:blip r:embed="rId25" cstate="print"/>
            <a:srcRect/>
            <a:stretch>
              <a:fillRect/>
            </a:stretch>
          </p:blipFill>
          <p:spPr bwMode="auto">
            <a:xfrm>
              <a:off x="6886575" y="4537075"/>
              <a:ext cx="384175" cy="384175"/>
            </a:xfrm>
            <a:prstGeom prst="rect">
              <a:avLst/>
            </a:prstGeom>
            <a:noFill/>
            <a:ln w="9525">
              <a:noFill/>
              <a:miter lim="800000"/>
              <a:headEnd/>
              <a:tailEnd/>
            </a:ln>
          </p:spPr>
        </p:pic>
        <p:sp>
          <p:nvSpPr>
            <p:cNvPr id="115" name="AutoShape 103"/>
            <p:cNvSpPr>
              <a:spLocks noChangeArrowheads="1"/>
            </p:cNvSpPr>
            <p:nvPr/>
          </p:nvSpPr>
          <p:spPr bwMode="auto">
            <a:xfrm>
              <a:off x="6870700" y="4521200"/>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descr="i_button_black.png"/>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2" name="Title 1"/>
          <p:cNvSpPr>
            <a:spLocks noGrp="1"/>
          </p:cNvSpPr>
          <p:nvPr>
            <p:ph type="title"/>
          </p:nvPr>
        </p:nvSpPr>
        <p:spPr/>
        <p:txBody>
          <a:bodyPr/>
          <a:lstStyle/>
          <a:p>
            <a:r>
              <a:rPr lang="de-DE"/>
              <a:t>Service and Repair</a:t>
            </a:r>
            <a:br>
              <a:rPr lang="en-US"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Overview</a:t>
            </a: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0" y="4410075"/>
            <a:ext cx="2306638" cy="2373727"/>
          </a:xfrm>
          <a:prstGeom prst="rect">
            <a:avLst/>
          </a:prstGeom>
          <a:noFill/>
          <a:ln w="9525">
            <a:noFill/>
            <a:miter lim="800000"/>
            <a:headEnd/>
            <a:tailEnd/>
          </a:ln>
        </p:spPr>
        <p:txBody>
          <a:bodyPr>
            <a:spAutoFit/>
          </a:bodyPr>
          <a:lstStyle/>
          <a:p>
            <a:pPr>
              <a:lnSpc>
                <a:spcPct val="95000"/>
              </a:lnSpc>
              <a:spcBef>
                <a:spcPts val="600"/>
              </a:spcBef>
              <a:spcAft>
                <a:spcPts val="600"/>
              </a:spcAft>
              <a:buSzPct val="125000"/>
            </a:pPr>
            <a:r>
              <a:rPr lang="en-US" sz="900" dirty="0"/>
              <a:t>For midsize companies providing after sales services on-site, this process is supported by alert-driven and exception-based processing. </a:t>
            </a:r>
          </a:p>
          <a:p>
            <a:pPr>
              <a:lnSpc>
                <a:spcPct val="95000"/>
              </a:lnSpc>
              <a:spcBef>
                <a:spcPts val="600"/>
              </a:spcBef>
              <a:spcAft>
                <a:spcPts val="600"/>
              </a:spcAft>
              <a:buSzPct val="125000"/>
            </a:pPr>
            <a:r>
              <a:rPr lang="en-US" sz="900" dirty="0"/>
              <a:t>You can increase customer satisfaction, decrease response time, lower cost to service, eliminate field service inefficiencies, reduce spare parts inventory and improve long term customer loyalty.</a:t>
            </a:r>
          </a:p>
          <a:p>
            <a:pPr>
              <a:lnSpc>
                <a:spcPct val="95000"/>
              </a:lnSpc>
              <a:spcBef>
                <a:spcPts val="600"/>
              </a:spcBef>
              <a:spcAft>
                <a:spcPts val="600"/>
              </a:spcAft>
              <a:buSzPct val="125000"/>
            </a:pPr>
            <a:r>
              <a:rPr lang="en-US" sz="900" dirty="0"/>
              <a:t>SAP Business </a:t>
            </a:r>
            <a:r>
              <a:rPr lang="en-US" sz="900" dirty="0" err="1"/>
              <a:t>ByDesign</a:t>
            </a:r>
            <a:r>
              <a:rPr lang="en-US" sz="900" dirty="0"/>
              <a:t> helps efficiently manage </a:t>
            </a:r>
            <a:r>
              <a:rPr lang="en-US" sz="900"/>
              <a:t>the service and repair </a:t>
            </a:r>
            <a:r>
              <a:rPr lang="en-US" sz="900" dirty="0"/>
              <a:t>business: From service request, assignment of personnel, service fulfillment through to settlement of invoices. </a:t>
            </a:r>
          </a:p>
        </p:txBody>
      </p:sp>
      <p:sp>
        <p:nvSpPr>
          <p:cNvPr id="129" name="TextBox 56"/>
          <p:cNvSpPr txBox="1">
            <a:spLocks noChangeArrowheads="1"/>
          </p:cNvSpPr>
          <p:nvPr/>
        </p:nvSpPr>
        <p:spPr bwMode="auto">
          <a:xfrm>
            <a:off x="4306888" y="4170363"/>
            <a:ext cx="4700587" cy="2679195"/>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endParaRPr lang="en-US" sz="1100" b="1" dirty="0">
              <a:solidFill>
                <a:srgbClr val="44697D"/>
              </a:solidFill>
            </a:endParaRPr>
          </a:p>
          <a:p>
            <a:pPr marL="114300" indent="-114300">
              <a:lnSpc>
                <a:spcPct val="90000"/>
              </a:lnSpc>
              <a:spcBef>
                <a:spcPct val="10000"/>
              </a:spcBef>
              <a:spcAft>
                <a:spcPts val="300"/>
              </a:spcAft>
              <a:buClr>
                <a:srgbClr val="4DB6EF"/>
              </a:buClr>
              <a:buSzPct val="70000"/>
              <a:buFont typeface="Wingdings" pitchFamily="2" charset="2"/>
              <a:buChar char="n"/>
            </a:pPr>
            <a:r>
              <a:rPr lang="en-US" sz="900" dirty="0"/>
              <a:t>Fully integrated into the supply chain, demand planning and logistics control for spare parts ensures availability thereby minimizing the need for large spare part inventories </a:t>
            </a:r>
          </a:p>
          <a:p>
            <a:pPr marL="114300" indent="-114300">
              <a:lnSpc>
                <a:spcPct val="90000"/>
              </a:lnSpc>
              <a:spcBef>
                <a:spcPct val="10000"/>
              </a:spcBef>
              <a:spcAft>
                <a:spcPts val="300"/>
              </a:spcAft>
              <a:buClr>
                <a:srgbClr val="4DB6EF"/>
              </a:buClr>
              <a:buSzPct val="70000"/>
              <a:buFont typeface="Wingdings" pitchFamily="2" charset="2"/>
              <a:buChar char="n"/>
            </a:pPr>
            <a:r>
              <a:rPr lang="en-US" sz="900" dirty="0"/>
              <a:t>Seamless flow of all service data from service operations to financials ensures that accounting is automatically updated by changes to service delivery, inventory levels, and payments </a:t>
            </a:r>
          </a:p>
          <a:p>
            <a:pPr marL="114300" indent="-114300">
              <a:lnSpc>
                <a:spcPct val="90000"/>
              </a:lnSpc>
              <a:spcBef>
                <a:spcPct val="10000"/>
              </a:spcBef>
              <a:spcAft>
                <a:spcPts val="300"/>
              </a:spcAft>
              <a:buClr>
                <a:srgbClr val="4DB6EF"/>
              </a:buClr>
              <a:buSzPct val="70000"/>
              <a:buFont typeface="Wingdings" pitchFamily="2" charset="2"/>
              <a:buChar char="n"/>
            </a:pPr>
            <a:r>
              <a:rPr lang="en-US" sz="900" dirty="0"/>
              <a:t>Efficient management of warranty entitlements to speed up processing of claims</a:t>
            </a:r>
          </a:p>
          <a:p>
            <a:pPr marL="114300" indent="-114300">
              <a:lnSpc>
                <a:spcPct val="90000"/>
              </a:lnSpc>
              <a:spcBef>
                <a:spcPct val="10000"/>
              </a:spcBef>
              <a:spcAft>
                <a:spcPts val="300"/>
              </a:spcAft>
              <a:buClr>
                <a:srgbClr val="4DB6EF"/>
              </a:buClr>
              <a:buSzPct val="70000"/>
              <a:buFont typeface="Wingdings" pitchFamily="2" charset="2"/>
              <a:buChar char="n"/>
            </a:pPr>
            <a:r>
              <a:rPr lang="en-US" sz="900" dirty="0"/>
              <a:t>Service job scheduling estimates time required to perform jobs, identifies field service team and technicians as well as planning efficient service routes </a:t>
            </a:r>
          </a:p>
          <a:p>
            <a:pPr marL="114300" indent="-114300">
              <a:lnSpc>
                <a:spcPct val="90000"/>
              </a:lnSpc>
              <a:spcBef>
                <a:spcPct val="10000"/>
              </a:spcBef>
              <a:spcAft>
                <a:spcPts val="300"/>
              </a:spcAft>
              <a:buClr>
                <a:srgbClr val="4DB6EF"/>
              </a:buClr>
              <a:buSzPct val="70000"/>
              <a:buFont typeface="Wingdings" pitchFamily="2" charset="2"/>
              <a:buChar char="n"/>
            </a:pPr>
            <a:r>
              <a:rPr lang="en-US" sz="900" dirty="0"/>
              <a:t>Sales of 3rd party services including procurement and financial integration</a:t>
            </a:r>
          </a:p>
          <a:p>
            <a:pPr marL="114300" indent="-114300">
              <a:lnSpc>
                <a:spcPct val="90000"/>
              </a:lnSpc>
              <a:spcBef>
                <a:spcPct val="10000"/>
              </a:spcBef>
              <a:spcAft>
                <a:spcPts val="300"/>
              </a:spcAft>
              <a:buClr>
                <a:srgbClr val="4DB6EF"/>
              </a:buClr>
              <a:buSzPct val="70000"/>
              <a:buFont typeface="Wingdings" pitchFamily="2" charset="2"/>
              <a:buChar char="n"/>
            </a:pPr>
            <a:r>
              <a:rPr lang="en-US" sz="900" dirty="0"/>
              <a:t>Immediate invoicing after work completion is confirmed accelerates time to cash </a:t>
            </a:r>
          </a:p>
          <a:p>
            <a:pPr marL="114300" indent="-114300">
              <a:lnSpc>
                <a:spcPct val="90000"/>
              </a:lnSpc>
              <a:spcBef>
                <a:spcPct val="10000"/>
              </a:spcBef>
              <a:spcAft>
                <a:spcPts val="300"/>
              </a:spcAft>
              <a:buClr>
                <a:srgbClr val="4DB6EF"/>
              </a:buClr>
              <a:buSzPct val="70000"/>
              <a:buFont typeface="Wingdings" pitchFamily="2" charset="2"/>
              <a:buChar char="n"/>
            </a:pPr>
            <a:r>
              <a:rPr lang="en-US" sz="900" dirty="0"/>
              <a:t>Automatic Product Registration from Outbound delivery to track serialized products  </a:t>
            </a:r>
          </a:p>
          <a:p>
            <a:pPr marL="114300" indent="-114300">
              <a:lnSpc>
                <a:spcPct val="90000"/>
              </a:lnSpc>
              <a:spcBef>
                <a:spcPct val="10000"/>
              </a:spcBef>
              <a:spcAft>
                <a:spcPts val="300"/>
              </a:spcAft>
              <a:buClr>
                <a:srgbClr val="4DB6EF"/>
              </a:buClr>
              <a:buSzPct val="70000"/>
              <a:buFont typeface="Wingdings" pitchFamily="2" charset="2"/>
              <a:buChar char="n"/>
            </a:pPr>
            <a:r>
              <a:rPr lang="en-US" sz="900" dirty="0"/>
              <a:t>Mobile Service Solution for handheld devices (Windows Mobile) via partner solution </a:t>
            </a:r>
          </a:p>
          <a:p>
            <a:pPr marL="114300" indent="-114300">
              <a:lnSpc>
                <a:spcPct val="90000"/>
              </a:lnSpc>
              <a:spcBef>
                <a:spcPct val="10000"/>
              </a:spcBef>
              <a:spcAft>
                <a:spcPts val="300"/>
              </a:spcAft>
              <a:buClr>
                <a:srgbClr val="4DB6EF"/>
              </a:buClr>
              <a:buSzPct val="70000"/>
              <a:buFont typeface="Wingdings" pitchFamily="2" charset="2"/>
              <a:buChar char="n"/>
            </a:pPr>
            <a:r>
              <a:rPr lang="en-US" sz="900" dirty="0"/>
              <a:t>Complete, built-in analytics and reporting on service order tracking, service costs, profitability as well as service category analysis</a:t>
            </a:r>
          </a:p>
          <a:p>
            <a:pPr marL="228600" lvl="1" indent="-114300">
              <a:lnSpc>
                <a:spcPct val="90000"/>
              </a:lnSpc>
              <a:spcBef>
                <a:spcPts val="600"/>
              </a:spcBef>
              <a:spcAft>
                <a:spcPts val="300"/>
              </a:spcAft>
              <a:buClr>
                <a:schemeClr val="accent1"/>
              </a:buClr>
              <a:buFont typeface="Wingdings" pitchFamily="2" charset="2"/>
              <a:buChar char="l"/>
            </a:pPr>
            <a:endParaRPr lang="en-US" sz="900" dirty="0"/>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sp>
        <p:nvSpPr>
          <p:cNvPr id="50" name="Chevron 43"/>
          <p:cNvSpPr>
            <a:spLocks noChangeArrowheads="1"/>
          </p:cNvSpPr>
          <p:nvPr/>
        </p:nvSpPr>
        <p:spPr bwMode="auto">
          <a:xfrm>
            <a:off x="292336" y="1933078"/>
            <a:ext cx="1176445"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Order</a:t>
            </a:r>
          </a:p>
        </p:txBody>
      </p:sp>
      <p:sp>
        <p:nvSpPr>
          <p:cNvPr id="51" name="Chevron 44"/>
          <p:cNvSpPr>
            <a:spLocks noChangeArrowheads="1"/>
          </p:cNvSpPr>
          <p:nvPr/>
        </p:nvSpPr>
        <p:spPr bwMode="auto">
          <a:xfrm>
            <a:off x="1336278" y="1933078"/>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Assign</a:t>
            </a:r>
          </a:p>
        </p:txBody>
      </p:sp>
      <p:sp>
        <p:nvSpPr>
          <p:cNvPr id="52" name="Chevron 44"/>
          <p:cNvSpPr>
            <a:spLocks noChangeArrowheads="1"/>
          </p:cNvSpPr>
          <p:nvPr/>
        </p:nvSpPr>
        <p:spPr bwMode="auto">
          <a:xfrm>
            <a:off x="3800174" y="1933078"/>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Resolve</a:t>
            </a:r>
          </a:p>
        </p:txBody>
      </p:sp>
      <p:sp>
        <p:nvSpPr>
          <p:cNvPr id="53" name="Chevron 44"/>
          <p:cNvSpPr>
            <a:spLocks noChangeArrowheads="1"/>
          </p:cNvSpPr>
          <p:nvPr/>
        </p:nvSpPr>
        <p:spPr bwMode="auto">
          <a:xfrm>
            <a:off x="6264069" y="1933078"/>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Settle</a:t>
            </a:r>
          </a:p>
        </p:txBody>
      </p:sp>
      <p:pic>
        <p:nvPicPr>
          <p:cNvPr id="76" name="Picture 118" descr="sales"/>
          <p:cNvPicPr>
            <a:picLocks noChangeAspect="1" noChangeArrowheads="1"/>
          </p:cNvPicPr>
          <p:nvPr>
            <p:custDataLst>
              <p:tags r:id="rId1"/>
            </p:custDataLst>
          </p:nvPr>
        </p:nvPicPr>
        <p:blipFill>
          <a:blip r:embed="rId17" cstate="print"/>
          <a:srcRect/>
          <a:stretch>
            <a:fillRect/>
          </a:stretch>
        </p:blipFill>
        <p:spPr bwMode="auto">
          <a:xfrm>
            <a:off x="366459" y="3040822"/>
            <a:ext cx="701076" cy="731520"/>
          </a:xfrm>
          <a:prstGeom prst="rect">
            <a:avLst/>
          </a:prstGeom>
          <a:noFill/>
          <a:ln w="9525">
            <a:noFill/>
            <a:miter lim="800000"/>
            <a:headEnd/>
            <a:tailEnd/>
          </a:ln>
        </p:spPr>
      </p:pic>
      <p:pic>
        <p:nvPicPr>
          <p:cNvPr id="78" name="Picture 34" descr="financial_and_managerial_accounting"/>
          <p:cNvPicPr preferRelativeResize="0">
            <a:picLocks noChangeAspect="1" noChangeArrowheads="1"/>
          </p:cNvPicPr>
          <p:nvPr>
            <p:custDataLst>
              <p:tags r:id="rId2"/>
            </p:custDataLst>
          </p:nvPr>
        </p:nvPicPr>
        <p:blipFill>
          <a:blip r:embed="rId18" cstate="print"/>
          <a:srcRect/>
          <a:stretch>
            <a:fillRect/>
          </a:stretch>
        </p:blipFill>
        <p:spPr bwMode="auto">
          <a:xfrm>
            <a:off x="6241945" y="3030520"/>
            <a:ext cx="702171" cy="731520"/>
          </a:xfrm>
          <a:prstGeom prst="rect">
            <a:avLst/>
          </a:prstGeom>
          <a:noFill/>
          <a:ln w="9525">
            <a:noFill/>
            <a:miter lim="800000"/>
            <a:headEnd/>
            <a:tailEnd/>
          </a:ln>
        </p:spPr>
      </p:pic>
      <p:pic>
        <p:nvPicPr>
          <p:cNvPr id="80" name="Picture 43" descr="service"/>
          <p:cNvPicPr preferRelativeResize="0">
            <a:picLocks noChangeAspect="1" noChangeArrowheads="1"/>
          </p:cNvPicPr>
          <p:nvPr>
            <p:custDataLst>
              <p:tags r:id="rId3"/>
            </p:custDataLst>
          </p:nvPr>
        </p:nvPicPr>
        <p:blipFill>
          <a:blip r:embed="rId19" cstate="print"/>
          <a:srcRect/>
          <a:stretch>
            <a:fillRect/>
          </a:stretch>
        </p:blipFill>
        <p:spPr bwMode="auto">
          <a:xfrm>
            <a:off x="1316406" y="2998307"/>
            <a:ext cx="702171" cy="731520"/>
          </a:xfrm>
          <a:prstGeom prst="rect">
            <a:avLst/>
          </a:prstGeom>
          <a:noFill/>
          <a:ln w="9525">
            <a:noFill/>
            <a:miter lim="800000"/>
            <a:headEnd/>
            <a:tailEnd/>
          </a:ln>
        </p:spPr>
      </p:pic>
      <p:pic>
        <p:nvPicPr>
          <p:cNvPr id="81" name="Picture 43" descr="service"/>
          <p:cNvPicPr preferRelativeResize="0">
            <a:picLocks noChangeAspect="1" noChangeArrowheads="1"/>
          </p:cNvPicPr>
          <p:nvPr>
            <p:custDataLst>
              <p:tags r:id="rId4"/>
            </p:custDataLst>
          </p:nvPr>
        </p:nvPicPr>
        <p:blipFill>
          <a:blip r:embed="rId19" cstate="print"/>
          <a:srcRect/>
          <a:stretch>
            <a:fillRect/>
          </a:stretch>
        </p:blipFill>
        <p:spPr bwMode="auto">
          <a:xfrm>
            <a:off x="3780847" y="3019573"/>
            <a:ext cx="703395" cy="731520"/>
          </a:xfrm>
          <a:prstGeom prst="rect">
            <a:avLst/>
          </a:prstGeom>
          <a:noFill/>
          <a:ln w="9525">
            <a:noFill/>
            <a:miter lim="800000"/>
            <a:headEnd/>
            <a:tailEnd/>
          </a:ln>
        </p:spPr>
      </p:pic>
      <p:sp>
        <p:nvSpPr>
          <p:cNvPr id="59" name="Chevron 84"/>
          <p:cNvSpPr>
            <a:spLocks noChangeArrowheads="1"/>
          </p:cNvSpPr>
          <p:nvPr>
            <p:custDataLst>
              <p:tags r:id="rId5"/>
            </p:custDataLst>
          </p:nvPr>
        </p:nvSpPr>
        <p:spPr bwMode="auto">
          <a:xfrm>
            <a:off x="535940" y="2297459"/>
            <a:ext cx="794443" cy="661804"/>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Service Order</a:t>
            </a:r>
          </a:p>
        </p:txBody>
      </p:sp>
      <p:sp>
        <p:nvSpPr>
          <p:cNvPr id="60" name="Chevron 84"/>
          <p:cNvSpPr>
            <a:spLocks noChangeArrowheads="1"/>
          </p:cNvSpPr>
          <p:nvPr>
            <p:custDataLst>
              <p:tags r:id="rId6"/>
            </p:custDataLst>
          </p:nvPr>
        </p:nvSpPr>
        <p:spPr bwMode="auto">
          <a:xfrm>
            <a:off x="1500217" y="2297459"/>
            <a:ext cx="794443" cy="661804"/>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&amp; Dispatch Order</a:t>
            </a:r>
          </a:p>
        </p:txBody>
      </p:sp>
      <p:sp>
        <p:nvSpPr>
          <p:cNvPr id="61" name="Chevron 84"/>
          <p:cNvSpPr>
            <a:spLocks noChangeArrowheads="1"/>
          </p:cNvSpPr>
          <p:nvPr>
            <p:custDataLst>
              <p:tags r:id="rId7"/>
            </p:custDataLst>
          </p:nvPr>
        </p:nvSpPr>
        <p:spPr bwMode="auto">
          <a:xfrm>
            <a:off x="2289925" y="2297459"/>
            <a:ext cx="794443" cy="661804"/>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Assign Spare Parts</a:t>
            </a:r>
          </a:p>
        </p:txBody>
      </p:sp>
      <p:sp>
        <p:nvSpPr>
          <p:cNvPr id="62" name="Chevron 84"/>
          <p:cNvSpPr>
            <a:spLocks noChangeArrowheads="1"/>
          </p:cNvSpPr>
          <p:nvPr>
            <p:custDataLst>
              <p:tags r:id="rId8"/>
            </p:custDataLst>
          </p:nvPr>
        </p:nvSpPr>
        <p:spPr bwMode="auto">
          <a:xfrm>
            <a:off x="3079634" y="2297459"/>
            <a:ext cx="794443" cy="661804"/>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Service Order</a:t>
            </a:r>
          </a:p>
        </p:txBody>
      </p:sp>
      <p:sp>
        <p:nvSpPr>
          <p:cNvPr id="65" name="Chevron 84"/>
          <p:cNvSpPr>
            <a:spLocks noChangeArrowheads="1"/>
          </p:cNvSpPr>
          <p:nvPr>
            <p:custDataLst>
              <p:tags r:id="rId9"/>
            </p:custDataLst>
          </p:nvPr>
        </p:nvSpPr>
        <p:spPr bwMode="auto">
          <a:xfrm>
            <a:off x="4736638" y="2297459"/>
            <a:ext cx="794443" cy="661804"/>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Perform Service</a:t>
            </a:r>
          </a:p>
        </p:txBody>
      </p:sp>
      <p:sp>
        <p:nvSpPr>
          <p:cNvPr id="66" name="Chevron 84"/>
          <p:cNvSpPr>
            <a:spLocks noChangeArrowheads="1"/>
          </p:cNvSpPr>
          <p:nvPr>
            <p:custDataLst>
              <p:tags r:id="rId10"/>
            </p:custDataLst>
          </p:nvPr>
        </p:nvSpPr>
        <p:spPr bwMode="auto">
          <a:xfrm>
            <a:off x="5526347" y="2297459"/>
            <a:ext cx="794443" cy="661804"/>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Confirmation</a:t>
            </a:r>
          </a:p>
        </p:txBody>
      </p:sp>
      <p:sp>
        <p:nvSpPr>
          <p:cNvPr id="68" name="Chevron 84"/>
          <p:cNvSpPr>
            <a:spLocks noChangeArrowheads="1"/>
          </p:cNvSpPr>
          <p:nvPr>
            <p:custDataLst>
              <p:tags r:id="rId11"/>
            </p:custDataLst>
          </p:nvPr>
        </p:nvSpPr>
        <p:spPr bwMode="auto">
          <a:xfrm>
            <a:off x="6424123" y="2297459"/>
            <a:ext cx="794443" cy="661804"/>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Invoice</a:t>
            </a:r>
          </a:p>
        </p:txBody>
      </p:sp>
      <p:sp>
        <p:nvSpPr>
          <p:cNvPr id="69" name="Chevron 84"/>
          <p:cNvSpPr>
            <a:spLocks noChangeArrowheads="1"/>
          </p:cNvSpPr>
          <p:nvPr>
            <p:custDataLst>
              <p:tags r:id="rId12"/>
            </p:custDataLst>
          </p:nvPr>
        </p:nvSpPr>
        <p:spPr bwMode="auto">
          <a:xfrm>
            <a:off x="7213831" y="2297459"/>
            <a:ext cx="794443" cy="661804"/>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Collect Payment</a:t>
            </a:r>
          </a:p>
        </p:txBody>
      </p:sp>
      <p:sp>
        <p:nvSpPr>
          <p:cNvPr id="70" name="Chevron 84"/>
          <p:cNvSpPr>
            <a:spLocks noChangeArrowheads="1"/>
          </p:cNvSpPr>
          <p:nvPr>
            <p:custDataLst>
              <p:tags r:id="rId13"/>
            </p:custDataLst>
          </p:nvPr>
        </p:nvSpPr>
        <p:spPr bwMode="auto">
          <a:xfrm>
            <a:off x="8003540" y="2297459"/>
            <a:ext cx="794443" cy="661804"/>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Post To Ledger</a:t>
            </a:r>
          </a:p>
        </p:txBody>
      </p:sp>
      <p:pic>
        <p:nvPicPr>
          <p:cNvPr id="49" name="Picture 48" descr="scenario_60pxgrün.png"/>
          <p:cNvPicPr>
            <a:picLocks noChangeAspect="1"/>
          </p:cNvPicPr>
          <p:nvPr/>
        </p:nvPicPr>
        <p:blipFill>
          <a:blip r:embed="rId20" cstate="print"/>
          <a:stretch>
            <a:fillRect/>
          </a:stretch>
        </p:blipFill>
        <p:spPr>
          <a:xfrm>
            <a:off x="366458" y="4843266"/>
            <a:ext cx="180000" cy="180000"/>
          </a:xfrm>
          <a:prstGeom prst="rect">
            <a:avLst/>
          </a:prstGeom>
        </p:spPr>
      </p:pic>
      <p:sp>
        <p:nvSpPr>
          <p:cNvPr id="54" name="TextBox 72"/>
          <p:cNvSpPr txBox="1">
            <a:spLocks noChangeArrowheads="1"/>
          </p:cNvSpPr>
          <p:nvPr/>
        </p:nvSpPr>
        <p:spPr bwMode="auto">
          <a:xfrm>
            <a:off x="327025" y="5186545"/>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Business Value</a:t>
            </a:r>
          </a:p>
        </p:txBody>
      </p:sp>
      <p:sp>
        <p:nvSpPr>
          <p:cNvPr id="63" name="TextBox 62"/>
          <p:cNvSpPr txBox="1"/>
          <p:nvPr/>
        </p:nvSpPr>
        <p:spPr>
          <a:xfrm>
            <a:off x="327024" y="4786930"/>
            <a:ext cx="1630363" cy="330200"/>
          </a:xfrm>
          <a:prstGeom prst="rect">
            <a:avLst/>
          </a:prstGeom>
          <a:noFill/>
          <a:ln w="9525">
            <a:noFill/>
            <a:miter lim="800000"/>
            <a:headEnd/>
            <a:tailEnd/>
          </a:ln>
        </p:spPr>
        <p:txBody>
          <a:bodyPr lIns="0" rIns="36000" anchor="ctr"/>
          <a:lstStyle>
            <a:defPPr>
              <a:defRPr lang="de-DE"/>
            </a:defPPr>
            <a:lvl1pPr marL="287338">
              <a:buClr>
                <a:schemeClr val="accent1"/>
              </a:buClr>
              <a:buSzPct val="80000"/>
              <a:defRPr sz="900"/>
            </a:lvl1pPr>
          </a:lstStyle>
          <a:p>
            <a:r>
              <a:rPr lang="en-US" dirty="0"/>
              <a:t>Scenario/Processes</a:t>
            </a:r>
          </a:p>
        </p:txBody>
      </p:sp>
      <p:sp>
        <p:nvSpPr>
          <p:cNvPr id="6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7" name="Picture 66" descr="Monitor_60px.png"/>
          <p:cNvPicPr>
            <a:picLocks noChangeAspect="1"/>
          </p:cNvPicPr>
          <p:nvPr/>
        </p:nvPicPr>
        <p:blipFill>
          <a:blip r:embed="rId21" cstate="print"/>
          <a:stretch>
            <a:fillRect/>
          </a:stretch>
        </p:blipFill>
        <p:spPr>
          <a:xfrm>
            <a:off x="366739" y="5604137"/>
            <a:ext cx="180000" cy="180000"/>
          </a:xfrm>
          <a:prstGeom prst="rect">
            <a:avLst/>
          </a:prstGeom>
        </p:spPr>
      </p:pic>
      <p:sp>
        <p:nvSpPr>
          <p:cNvPr id="71" name="Rectangle 57">
            <a:hlinkClick r:id="rId22" action="ppaction://hlinksldjump"/>
          </p:cNvPr>
          <p:cNvSpPr>
            <a:spLocks noChangeArrowheads="1"/>
          </p:cNvSpPr>
          <p:nvPr/>
        </p:nvSpPr>
        <p:spPr bwMode="auto">
          <a:xfrm>
            <a:off x="31923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Rectangle 55">
            <a:hlinkClick r:id="rId23" action="ppaction://hlinksldjump"/>
          </p:cNvPr>
          <p:cNvSpPr>
            <a:spLocks noChangeArrowheads="1"/>
          </p:cNvSpPr>
          <p:nvPr/>
        </p:nvSpPr>
        <p:spPr bwMode="auto">
          <a:xfrm>
            <a:off x="326182"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Rectangle 57"/>
          <p:cNvSpPr>
            <a:spLocks noChangeArrowheads="1"/>
          </p:cNvSpPr>
          <p:nvPr/>
        </p:nvSpPr>
        <p:spPr bwMode="auto">
          <a:xfrm>
            <a:off x="327025" y="5198914"/>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4" name="Picture 73"/>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95682" y="5243496"/>
            <a:ext cx="121153" cy="180000"/>
          </a:xfrm>
          <a:prstGeom prst="rect">
            <a:avLst/>
          </a:prstGeom>
        </p:spPr>
      </p:pic>
      <p:sp>
        <p:nvSpPr>
          <p:cNvPr id="7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9"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 name="Picture 106"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2" name="Title 1"/>
          <p:cNvSpPr>
            <a:spLocks noGrp="1"/>
          </p:cNvSpPr>
          <p:nvPr>
            <p:ph type="title"/>
          </p:nvPr>
        </p:nvSpPr>
        <p:spPr/>
        <p:txBody>
          <a:bodyPr/>
          <a:lstStyle/>
          <a:p>
            <a:r>
              <a:rPr lang="de-DE"/>
              <a:t>Service and Repair</a:t>
            </a:r>
            <a:br>
              <a:rPr lang="en-US" dirty="0"/>
            </a:br>
            <a:r>
              <a:rPr lang="en-US" sz="2000" b="0" dirty="0"/>
              <a:t>Scenario Flow Variant: </a:t>
            </a:r>
            <a:r>
              <a:rPr lang="de-DE" sz="2000" b="0" dirty="0"/>
              <a:t>With</a:t>
            </a:r>
            <a:r>
              <a:rPr lang="de-DE" sz="2000" dirty="0">
                <a:solidFill>
                  <a:schemeClr val="tx2"/>
                </a:solidFill>
              </a:rPr>
              <a:t> </a:t>
            </a:r>
            <a:r>
              <a:rPr lang="de-DE" sz="2000" b="0" dirty="0"/>
              <a:t>Services</a:t>
            </a:r>
            <a:r>
              <a:rPr lang="de-DE" sz="2000" dirty="0">
                <a:solidFill>
                  <a:schemeClr val="tx2"/>
                </a:solidFill>
              </a:rPr>
              <a:t> </a:t>
            </a:r>
            <a:r>
              <a:rPr lang="de-DE" sz="2000" b="0" dirty="0"/>
              <a:t>and</a:t>
            </a:r>
            <a:r>
              <a:rPr lang="de-DE" sz="2000" dirty="0">
                <a:solidFill>
                  <a:schemeClr val="tx2"/>
                </a:solidFill>
              </a:rPr>
              <a:t> </a:t>
            </a:r>
            <a:r>
              <a:rPr lang="de-DE" sz="2000" b="0" dirty="0"/>
              <a:t>Expenses</a:t>
            </a:r>
            <a:endParaRPr lang="en-US" sz="2000" b="0" dirty="0"/>
          </a:p>
        </p:txBody>
      </p:sp>
      <p:sp>
        <p:nvSpPr>
          <p:cNvPr id="3" name="Rectangle 122"/>
          <p:cNvSpPr>
            <a:spLocks noChangeArrowheads="1"/>
          </p:cNvSpPr>
          <p:nvPr/>
        </p:nvSpPr>
        <p:spPr bwMode="auto">
          <a:xfrm>
            <a:off x="1763713" y="5540558"/>
            <a:ext cx="7380287" cy="1310408"/>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845175"/>
            <a:ext cx="164465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Legend &amp; Variants</a:t>
            </a:r>
          </a:p>
        </p:txBody>
      </p:sp>
      <p:cxnSp>
        <p:nvCxnSpPr>
          <p:cNvPr id="6" name="AutoShape 482"/>
          <p:cNvCxnSpPr>
            <a:cxnSpLocks noChangeShapeType="1"/>
          </p:cNvCxnSpPr>
          <p:nvPr/>
        </p:nvCxnSpPr>
        <p:spPr bwMode="auto">
          <a:xfrm rot="5400000" flipH="1" flipV="1">
            <a:off x="6316663" y="6307138"/>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6472238" y="6210300"/>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6472238" y="6550025"/>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6316663" y="6654800"/>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0" name="Rectangle 74"/>
          <p:cNvSpPr>
            <a:spLocks noChangeArrowheads="1"/>
          </p:cNvSpPr>
          <p:nvPr/>
        </p:nvSpPr>
        <p:spPr bwMode="auto">
          <a:xfrm>
            <a:off x="5694363" y="6218238"/>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1" name="Freeform 69">
            <a:hlinkClick r:id="rId4" action="ppaction://hlinksldjump" tooltip="Process is relevant for accounting"/>
          </p:cNvPr>
          <p:cNvSpPr>
            <a:spLocks noChangeAspect="1" noChangeArrowheads="1"/>
          </p:cNvSpPr>
          <p:nvPr/>
        </p:nvSpPr>
        <p:spPr bwMode="auto">
          <a:xfrm>
            <a:off x="5507038" y="623093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2"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5507038" y="6625995"/>
            <a:ext cx="160337" cy="119523"/>
          </a:xfrm>
          <a:prstGeom prst="rect">
            <a:avLst/>
          </a:prstGeom>
          <a:noFill/>
          <a:ln w="9525">
            <a:noFill/>
            <a:miter lim="800000"/>
            <a:headEnd/>
            <a:tailEnd/>
          </a:ln>
        </p:spPr>
      </p:pic>
      <p:sp>
        <p:nvSpPr>
          <p:cNvPr id="13" name="Rectangle 74"/>
          <p:cNvSpPr>
            <a:spLocks noChangeArrowheads="1"/>
          </p:cNvSpPr>
          <p:nvPr/>
        </p:nvSpPr>
        <p:spPr bwMode="auto">
          <a:xfrm>
            <a:off x="5694363" y="6583363"/>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14" name="Rectangle 13"/>
          <p:cNvSpPr/>
          <p:nvPr/>
        </p:nvSpPr>
        <p:spPr bwMode="auto">
          <a:xfrm>
            <a:off x="7400925" y="5910263"/>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800" dirty="0">
                <a:solidFill>
                  <a:schemeClr val="accent2"/>
                </a:solidFill>
              </a:rPr>
              <a:t>Variants of the Scenario:</a:t>
            </a:r>
          </a:p>
        </p:txBody>
      </p:sp>
      <p:sp>
        <p:nvSpPr>
          <p:cNvPr id="15" name="Rectangle 14"/>
          <p:cNvSpPr/>
          <p:nvPr/>
        </p:nvSpPr>
        <p:spPr bwMode="auto">
          <a:xfrm>
            <a:off x="7400925" y="6176963"/>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marL="85725" indent="-85725">
              <a:spcBef>
                <a:spcPts val="300"/>
              </a:spcBef>
              <a:buFont typeface="Wingdings" pitchFamily="2" charset="2"/>
              <a:buChar char="§"/>
              <a:defRPr/>
            </a:pPr>
            <a:r>
              <a:rPr lang="en-US" sz="700" b="1" dirty="0">
                <a:solidFill>
                  <a:schemeClr val="accent2"/>
                </a:solidFill>
              </a:rPr>
              <a:t>With services and expenses</a:t>
            </a:r>
          </a:p>
          <a:p>
            <a:pPr marL="85725" indent="-85725">
              <a:spcBef>
                <a:spcPts val="300"/>
              </a:spcBef>
              <a:buFont typeface="Wingdings" pitchFamily="2" charset="2"/>
              <a:buChar char="§"/>
              <a:defRPr/>
            </a:pPr>
            <a:r>
              <a:rPr lang="en-US" sz="700" dirty="0">
                <a:solidFill>
                  <a:schemeClr val="accent2"/>
                </a:solidFill>
                <a:hlinkClick r:id="rId6" action="ppaction://hlinksldjump"/>
              </a:rPr>
              <a:t>With spare parts</a:t>
            </a:r>
            <a:endParaRPr lang="en-US" sz="700" dirty="0">
              <a:solidFill>
                <a:schemeClr val="accent2"/>
              </a:solidFill>
            </a:endParaRPr>
          </a:p>
          <a:p>
            <a:pPr marL="85725" indent="-85725">
              <a:spcBef>
                <a:spcPts val="300"/>
              </a:spcBef>
              <a:buFont typeface="Wingdings" pitchFamily="2" charset="2"/>
              <a:buChar char="§"/>
              <a:defRPr/>
            </a:pPr>
            <a:r>
              <a:rPr lang="en-US" sz="700" dirty="0">
                <a:solidFill>
                  <a:schemeClr val="accent2"/>
                </a:solidFill>
                <a:hlinkClick r:id="rId7" action="ppaction://hlinksldjump"/>
              </a:rPr>
              <a:t>With 3</a:t>
            </a:r>
            <a:r>
              <a:rPr lang="en-US" sz="700" baseline="30000" dirty="0">
                <a:solidFill>
                  <a:schemeClr val="accent2"/>
                </a:solidFill>
                <a:hlinkClick r:id="rId7" action="ppaction://hlinksldjump"/>
              </a:rPr>
              <a:t>rd</a:t>
            </a:r>
            <a:r>
              <a:rPr lang="en-US" sz="700" dirty="0">
                <a:solidFill>
                  <a:schemeClr val="accent2"/>
                </a:solidFill>
                <a:hlinkClick r:id="rId7" action="ppaction://hlinksldjump"/>
              </a:rPr>
              <a:t> party</a:t>
            </a:r>
            <a:endParaRPr lang="en-US" sz="700" dirty="0">
              <a:solidFill>
                <a:schemeClr val="accent2"/>
              </a:solidFill>
            </a:endParaRPr>
          </a:p>
          <a:p>
            <a:pPr marL="85725" indent="-85725">
              <a:spcBef>
                <a:spcPts val="300"/>
              </a:spcBef>
              <a:buFont typeface="Wingdings" pitchFamily="2" charset="2"/>
              <a:buChar char="§"/>
              <a:defRPr/>
            </a:pPr>
            <a:r>
              <a:rPr lang="en-US" sz="700" dirty="0">
                <a:solidFill>
                  <a:schemeClr val="accent2"/>
                </a:solidFill>
                <a:hlinkClick r:id="rId8" action="ppaction://hlinksldjump"/>
              </a:rPr>
              <a:t>With down payments</a:t>
            </a:r>
            <a:endParaRPr lang="en-US" sz="700" dirty="0">
              <a:solidFill>
                <a:schemeClr val="accent2"/>
              </a:solidFill>
            </a:endParaRPr>
          </a:p>
          <a:p>
            <a:pPr marL="85725" indent="-85725">
              <a:spcBef>
                <a:spcPts val="300"/>
              </a:spcBef>
              <a:buFont typeface="Wingdings" pitchFamily="2" charset="2"/>
              <a:buChar char="§"/>
              <a:defRPr/>
            </a:pPr>
            <a:endParaRPr lang="en-US" sz="700" dirty="0">
              <a:solidFill>
                <a:schemeClr val="accent2"/>
              </a:solidFill>
            </a:endParaRPr>
          </a:p>
        </p:txBody>
      </p:sp>
      <p:sp>
        <p:nvSpPr>
          <p:cNvPr id="22" name="Chevron 426">
            <a:hlinkClick r:id="rId9" action="ppaction://hlinksldjump"/>
          </p:cNvPr>
          <p:cNvSpPr>
            <a:spLocks noChangeArrowheads="1"/>
          </p:cNvSpPr>
          <p:nvPr/>
        </p:nvSpPr>
        <p:spPr bwMode="auto">
          <a:xfrm>
            <a:off x="1911350" y="6113463"/>
            <a:ext cx="490538" cy="534987"/>
          </a:xfrm>
          <a:prstGeom prst="chevron">
            <a:avLst>
              <a:gd name="adj" fmla="val 10375"/>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Dotted line = optional</a:t>
            </a: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p:txBody>
      </p:sp>
      <p:sp>
        <p:nvSpPr>
          <p:cNvPr id="24" name="Chevron 362">
            <a:hlinkClick r:id="rId9" action="ppaction://hlinksldjump"/>
          </p:cNvPr>
          <p:cNvSpPr>
            <a:spLocks noChangeArrowheads="1"/>
          </p:cNvSpPr>
          <p:nvPr/>
        </p:nvSpPr>
        <p:spPr bwMode="auto">
          <a:xfrm>
            <a:off x="3632200" y="6211888"/>
            <a:ext cx="490538" cy="534987"/>
          </a:xfrm>
          <a:prstGeom prst="chevron">
            <a:avLst>
              <a:gd name="adj" fmla="val 10375"/>
            </a:avLst>
          </a:prstGeom>
          <a:solidFill>
            <a:schemeClr val="bg1"/>
          </a:solidFill>
          <a:ln w="3175" cap="rnd" algn="ctr">
            <a:solidFill>
              <a:schemeClr val="bg2"/>
            </a:solidFill>
            <a:bevel/>
            <a:headEnd/>
            <a:tailEnd/>
          </a:ln>
        </p:spPr>
        <p:txBody>
          <a:bodyPr lIns="73152" tIns="36000" rIns="0" bIns="46800" anchor="ctr"/>
          <a:lstStyle/>
          <a:p>
            <a:pPr>
              <a:lnSpc>
                <a:spcPct val="90000"/>
              </a:lnSpc>
            </a:pPr>
            <a:r>
              <a:rPr lang="en-US" sz="600">
                <a:solidFill>
                  <a:srgbClr val="404040"/>
                </a:solidFill>
              </a:rPr>
              <a:t>Process mainly driven by the system</a:t>
            </a:r>
          </a:p>
        </p:txBody>
      </p:sp>
      <p:sp>
        <p:nvSpPr>
          <p:cNvPr id="25" name="Chevron 426">
            <a:hlinkClick r:id="rId9" action="ppaction://hlinksldjump"/>
          </p:cNvPr>
          <p:cNvSpPr>
            <a:spLocks noChangeArrowheads="1"/>
          </p:cNvSpPr>
          <p:nvPr/>
        </p:nvSpPr>
        <p:spPr bwMode="auto">
          <a:xfrm>
            <a:off x="1812925" y="6284913"/>
            <a:ext cx="490538"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user</a:t>
            </a:r>
          </a:p>
        </p:txBody>
      </p:sp>
      <p:sp>
        <p:nvSpPr>
          <p:cNvPr id="26" name="Chevron 362">
            <a:hlinkClick r:id="rId9" action="ppaction://hlinksldjump"/>
          </p:cNvPr>
          <p:cNvSpPr>
            <a:spLocks noChangeArrowheads="1"/>
          </p:cNvSpPr>
          <p:nvPr/>
        </p:nvSpPr>
        <p:spPr bwMode="auto">
          <a:xfrm>
            <a:off x="2311400" y="6284913"/>
            <a:ext cx="490538" cy="534987"/>
          </a:xfrm>
          <a:prstGeom prst="chevron">
            <a:avLst>
              <a:gd name="adj" fmla="val 10375"/>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system</a:t>
            </a:r>
          </a:p>
        </p:txBody>
      </p:sp>
      <p:grpSp>
        <p:nvGrpSpPr>
          <p:cNvPr id="27" name="Group 70"/>
          <p:cNvGrpSpPr>
            <a:grpSpLocks/>
          </p:cNvGrpSpPr>
          <p:nvPr/>
        </p:nvGrpSpPr>
        <p:grpSpPr bwMode="auto">
          <a:xfrm>
            <a:off x="2914650" y="6215063"/>
            <a:ext cx="719138" cy="530225"/>
            <a:chOff x="1836" y="3915"/>
            <a:chExt cx="453" cy="334"/>
          </a:xfrm>
        </p:grpSpPr>
        <p:sp>
          <p:nvSpPr>
            <p:cNvPr id="2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2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3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sp>
        <p:nvSpPr>
          <p:cNvPr id="31" name="TextBox 30"/>
          <p:cNvSpPr txBox="1"/>
          <p:nvPr/>
        </p:nvSpPr>
        <p:spPr>
          <a:xfrm>
            <a:off x="218636" y="4119098"/>
            <a:ext cx="1647825" cy="27622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Explorer</a:t>
            </a:r>
          </a:p>
        </p:txBody>
      </p:sp>
      <p:grpSp>
        <p:nvGrpSpPr>
          <p:cNvPr id="56" name="Group 110"/>
          <p:cNvGrpSpPr>
            <a:grpSpLocks/>
          </p:cNvGrpSpPr>
          <p:nvPr/>
        </p:nvGrpSpPr>
        <p:grpSpPr bwMode="auto">
          <a:xfrm>
            <a:off x="8077200" y="2183476"/>
            <a:ext cx="1066800" cy="1379538"/>
            <a:chOff x="1836" y="3915"/>
            <a:chExt cx="453" cy="334"/>
          </a:xfrm>
        </p:grpSpPr>
        <p:sp>
          <p:nvSpPr>
            <p:cNvPr id="57"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58"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59"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Processing externally-initiated payments by incoming bank transfer</a:t>
              </a:r>
            </a:p>
            <a:p>
              <a:pPr marL="57150" indent="-57150">
                <a:buFontTx/>
                <a:buChar char="•"/>
              </a:pPr>
              <a:r>
                <a:rPr lang="en-US" sz="600" dirty="0">
                  <a:solidFill>
                    <a:srgbClr val="404040"/>
                  </a:solidFill>
                </a:rPr>
                <a:t>Processing externally-initiated payments by incoming check</a:t>
              </a:r>
              <a:endParaRPr lang="sv-SE" sz="600" dirty="0">
                <a:solidFill>
                  <a:srgbClr val="404040"/>
                </a:solidFill>
              </a:endParaRPr>
            </a:p>
            <a:p>
              <a:pPr marL="57150" indent="-57150">
                <a:buFontTx/>
                <a:buChar char="•"/>
              </a:pPr>
              <a:r>
                <a:rPr lang="en-US" sz="600" dirty="0">
                  <a:solidFill>
                    <a:srgbClr val="404040"/>
                  </a:solidFill>
                </a:rPr>
                <a:t>… (7 more variants)</a:t>
              </a:r>
            </a:p>
          </p:txBody>
        </p:sp>
      </p:grpSp>
      <p:grpSp>
        <p:nvGrpSpPr>
          <p:cNvPr id="60" name="Group 6"/>
          <p:cNvGrpSpPr>
            <a:grpSpLocks/>
          </p:cNvGrpSpPr>
          <p:nvPr/>
        </p:nvGrpSpPr>
        <p:grpSpPr bwMode="auto">
          <a:xfrm>
            <a:off x="5685588" y="2274022"/>
            <a:ext cx="719137" cy="530225"/>
            <a:chOff x="1836" y="3915"/>
            <a:chExt cx="453" cy="334"/>
          </a:xfrm>
        </p:grpSpPr>
        <p:sp>
          <p:nvSpPr>
            <p:cNvPr id="61"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62"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63"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using a service confirmation</a:t>
              </a:r>
            </a:p>
            <a:p>
              <a:pPr marL="57150" indent="-57150">
                <a:buFontTx/>
                <a:buChar char="•"/>
              </a:pPr>
              <a:r>
                <a:rPr lang="en-US" sz="600" dirty="0">
                  <a:solidFill>
                    <a:srgbClr val="404040"/>
                  </a:solidFill>
                </a:rPr>
                <a:t>within order</a:t>
              </a:r>
            </a:p>
          </p:txBody>
        </p:sp>
      </p:grpSp>
      <p:grpSp>
        <p:nvGrpSpPr>
          <p:cNvPr id="64" name="Group 10"/>
          <p:cNvGrpSpPr>
            <a:grpSpLocks/>
          </p:cNvGrpSpPr>
          <p:nvPr/>
        </p:nvGrpSpPr>
        <p:grpSpPr bwMode="auto">
          <a:xfrm>
            <a:off x="3708400" y="2274022"/>
            <a:ext cx="788988" cy="530225"/>
            <a:chOff x="1836" y="3915"/>
            <a:chExt cx="453" cy="334"/>
          </a:xfrm>
        </p:grpSpPr>
        <p:sp>
          <p:nvSpPr>
            <p:cNvPr id="65"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66"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67"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with central scheduling</a:t>
              </a:r>
            </a:p>
            <a:p>
              <a:pPr marL="57150" indent="-57150">
                <a:buFontTx/>
                <a:buChar char="•"/>
              </a:pPr>
              <a:r>
                <a:rPr lang="en-US" sz="600" dirty="0">
                  <a:solidFill>
                    <a:srgbClr val="404040"/>
                  </a:solidFill>
                </a:rPr>
                <a:t>with </a:t>
              </a:r>
              <a:r>
                <a:rPr lang="en-US" sz="600" dirty="0" err="1">
                  <a:solidFill>
                    <a:srgbClr val="404040"/>
                  </a:solidFill>
                </a:rPr>
                <a:t>decentral</a:t>
              </a:r>
              <a:r>
                <a:rPr lang="en-US" sz="600" dirty="0">
                  <a:solidFill>
                    <a:srgbClr val="404040"/>
                  </a:solidFill>
                </a:rPr>
                <a:t> scheduling</a:t>
              </a:r>
            </a:p>
          </p:txBody>
        </p:sp>
      </p:grpSp>
      <p:cxnSp>
        <p:nvCxnSpPr>
          <p:cNvPr id="75" name="Elbow Connector 1602"/>
          <p:cNvCxnSpPr>
            <a:cxnSpLocks noChangeShapeType="1"/>
          </p:cNvCxnSpPr>
          <p:nvPr/>
        </p:nvCxnSpPr>
        <p:spPr bwMode="auto">
          <a:xfrm>
            <a:off x="3292475" y="1943764"/>
            <a:ext cx="509588" cy="0"/>
          </a:xfrm>
          <a:prstGeom prst="straightConnector1">
            <a:avLst/>
          </a:prstGeom>
          <a:noFill/>
          <a:ln w="9525">
            <a:solidFill>
              <a:srgbClr val="7F7F7F"/>
            </a:solidFill>
            <a:round/>
            <a:headEnd/>
            <a:tailEnd type="triangle" w="med" len="med"/>
          </a:ln>
        </p:spPr>
      </p:cxnSp>
      <p:cxnSp>
        <p:nvCxnSpPr>
          <p:cNvPr id="76" name="Elbow Connector 1602"/>
          <p:cNvCxnSpPr>
            <a:cxnSpLocks noChangeShapeType="1"/>
          </p:cNvCxnSpPr>
          <p:nvPr/>
        </p:nvCxnSpPr>
        <p:spPr bwMode="auto">
          <a:xfrm>
            <a:off x="4370388" y="1943764"/>
            <a:ext cx="830262" cy="0"/>
          </a:xfrm>
          <a:prstGeom prst="straightConnector1">
            <a:avLst/>
          </a:prstGeom>
          <a:noFill/>
          <a:ln w="9525">
            <a:solidFill>
              <a:schemeClr val="accent2"/>
            </a:solidFill>
            <a:miter lim="800000"/>
            <a:headEnd/>
            <a:tailEnd type="triangle" w="med" len="med"/>
          </a:ln>
        </p:spPr>
      </p:cxnSp>
      <p:cxnSp>
        <p:nvCxnSpPr>
          <p:cNvPr id="77" name="Elbow Connector 1602"/>
          <p:cNvCxnSpPr>
            <a:cxnSpLocks noChangeShapeType="1"/>
          </p:cNvCxnSpPr>
          <p:nvPr/>
        </p:nvCxnSpPr>
        <p:spPr bwMode="auto">
          <a:xfrm flipV="1">
            <a:off x="2343150" y="1990725"/>
            <a:ext cx="414338" cy="1336675"/>
          </a:xfrm>
          <a:prstGeom prst="bentConnector3">
            <a:avLst>
              <a:gd name="adj1" fmla="val 68199"/>
            </a:avLst>
          </a:prstGeom>
          <a:noFill/>
          <a:ln w="9525">
            <a:solidFill>
              <a:srgbClr val="7F7F7F"/>
            </a:solidFill>
            <a:round/>
            <a:headEnd/>
            <a:tailEnd type="triangle" w="med" len="med"/>
          </a:ln>
        </p:spPr>
      </p:cxnSp>
      <p:cxnSp>
        <p:nvCxnSpPr>
          <p:cNvPr id="82" name="Elbow Connector 1602"/>
          <p:cNvCxnSpPr>
            <a:cxnSpLocks noChangeShapeType="1"/>
          </p:cNvCxnSpPr>
          <p:nvPr/>
        </p:nvCxnSpPr>
        <p:spPr bwMode="auto">
          <a:xfrm>
            <a:off x="5689600" y="1943764"/>
            <a:ext cx="138113" cy="0"/>
          </a:xfrm>
          <a:prstGeom prst="straightConnector1">
            <a:avLst/>
          </a:prstGeom>
          <a:noFill/>
          <a:ln w="9525">
            <a:solidFill>
              <a:srgbClr val="7F7F7F"/>
            </a:solidFill>
            <a:round/>
            <a:headEnd/>
            <a:tailEnd type="triangle" w="med" len="med"/>
          </a:ln>
        </p:spPr>
      </p:cxnSp>
      <p:cxnSp>
        <p:nvCxnSpPr>
          <p:cNvPr id="83" name="Elbow Connector 1602"/>
          <p:cNvCxnSpPr>
            <a:cxnSpLocks noChangeShapeType="1"/>
          </p:cNvCxnSpPr>
          <p:nvPr/>
        </p:nvCxnSpPr>
        <p:spPr bwMode="auto">
          <a:xfrm>
            <a:off x="6315075" y="1943764"/>
            <a:ext cx="1230313" cy="0"/>
          </a:xfrm>
          <a:prstGeom prst="straightConnector1">
            <a:avLst/>
          </a:prstGeom>
          <a:noFill/>
          <a:ln w="9525">
            <a:solidFill>
              <a:srgbClr val="7F7F7F"/>
            </a:solidFill>
            <a:round/>
            <a:headEnd/>
            <a:tailEnd type="triangle" w="med" len="med"/>
          </a:ln>
        </p:spPr>
      </p:cxnSp>
      <p:cxnSp>
        <p:nvCxnSpPr>
          <p:cNvPr id="84" name="Elbow Connector 1602"/>
          <p:cNvCxnSpPr>
            <a:cxnSpLocks noChangeShapeType="1"/>
          </p:cNvCxnSpPr>
          <p:nvPr/>
        </p:nvCxnSpPr>
        <p:spPr bwMode="auto">
          <a:xfrm>
            <a:off x="6315075" y="1990725"/>
            <a:ext cx="1249363" cy="681038"/>
          </a:xfrm>
          <a:prstGeom prst="bentConnector3">
            <a:avLst>
              <a:gd name="adj1" fmla="val 49935"/>
            </a:avLst>
          </a:prstGeom>
          <a:noFill/>
          <a:ln w="9525">
            <a:solidFill>
              <a:srgbClr val="7F7F7F"/>
            </a:solidFill>
            <a:round/>
            <a:headEnd/>
            <a:tailEnd type="triangle" w="med" len="med"/>
          </a:ln>
        </p:spPr>
      </p:cxnSp>
      <p:cxnSp>
        <p:nvCxnSpPr>
          <p:cNvPr id="86" name="Elbow Connector 1602"/>
          <p:cNvCxnSpPr>
            <a:cxnSpLocks noChangeShapeType="1"/>
          </p:cNvCxnSpPr>
          <p:nvPr/>
        </p:nvCxnSpPr>
        <p:spPr bwMode="auto">
          <a:xfrm>
            <a:off x="8032750" y="1943764"/>
            <a:ext cx="271463" cy="0"/>
          </a:xfrm>
          <a:prstGeom prst="straightConnector1">
            <a:avLst/>
          </a:prstGeom>
          <a:noFill/>
          <a:ln w="9525">
            <a:solidFill>
              <a:srgbClr val="7F7F7F"/>
            </a:solidFill>
            <a:round/>
            <a:headEnd/>
            <a:tailEnd type="triangle" w="med" len="med"/>
          </a:ln>
        </p:spPr>
      </p:cxnSp>
      <p:sp>
        <p:nvSpPr>
          <p:cNvPr id="90" name="Pentagon 94"/>
          <p:cNvSpPr>
            <a:spLocks noChangeArrowheads="1"/>
          </p:cNvSpPr>
          <p:nvPr/>
        </p:nvSpPr>
        <p:spPr bwMode="auto">
          <a:xfrm>
            <a:off x="2036763" y="3111500"/>
            <a:ext cx="633412" cy="604838"/>
          </a:xfrm>
          <a:prstGeom prst="homePlate">
            <a:avLst>
              <a:gd name="adj" fmla="val 11258"/>
            </a:avLst>
          </a:prstGeom>
          <a:noFill/>
          <a:ln w="19050" cap="rnd" algn="ctr">
            <a:noFill/>
            <a:bevel/>
            <a:headEnd/>
            <a:tailEnd/>
          </a:ln>
        </p:spPr>
        <p:txBody>
          <a:bodyPr lIns="36000" tIns="36000" rIns="0" bIns="46800" anchor="b"/>
          <a:lstStyle/>
          <a:p>
            <a:r>
              <a:rPr lang="en-US" sz="600">
                <a:solidFill>
                  <a:srgbClr val="404040"/>
                </a:solidFill>
              </a:rPr>
              <a:t>Request to Resolve</a:t>
            </a:r>
          </a:p>
        </p:txBody>
      </p:sp>
      <p:sp>
        <p:nvSpPr>
          <p:cNvPr id="93" name="Pentagon 81"/>
          <p:cNvSpPr>
            <a:spLocks noChangeArrowheads="1"/>
          </p:cNvSpPr>
          <p:nvPr/>
        </p:nvSpPr>
        <p:spPr bwMode="auto">
          <a:xfrm>
            <a:off x="7524750" y="2420938"/>
            <a:ext cx="684213" cy="604837"/>
          </a:xfrm>
          <a:prstGeom prst="homePlate">
            <a:avLst>
              <a:gd name="adj" fmla="val 11276"/>
            </a:avLst>
          </a:prstGeom>
          <a:noFill/>
          <a:ln w="19050" cap="rnd" algn="ctr">
            <a:noFill/>
            <a:bevel/>
            <a:headEnd/>
            <a:tailEnd/>
          </a:ln>
        </p:spPr>
        <p:txBody>
          <a:bodyPr lIns="36000" tIns="36000" rIns="0" bIns="46800" anchor="b"/>
          <a:lstStyle/>
          <a:p>
            <a:r>
              <a:rPr lang="en-US" sz="600">
                <a:solidFill>
                  <a:srgbClr val="404040"/>
                </a:solidFill>
              </a:rPr>
              <a:t>Expense Reimbursement</a:t>
            </a:r>
          </a:p>
        </p:txBody>
      </p:sp>
      <p:sp>
        <p:nvSpPr>
          <p:cNvPr id="95" name="Freeform 69">
            <a:hlinkClick r:id="rId10" action="ppaction://hlinksldjump" tooltip="Process is relevant for accounting"/>
          </p:cNvPr>
          <p:cNvSpPr>
            <a:spLocks noChangeAspect="1" noChangeArrowheads="1"/>
          </p:cNvSpPr>
          <p:nvPr/>
        </p:nvSpPr>
        <p:spPr bwMode="auto">
          <a:xfrm>
            <a:off x="6153150" y="1889789"/>
            <a:ext cx="127000" cy="107950"/>
          </a:xfrm>
          <a:custGeom>
            <a:avLst/>
            <a:gdLst>
              <a:gd name="T0" fmla="*/ 0 w 155643"/>
              <a:gd name="T1" fmla="*/ 11346 h 131323"/>
              <a:gd name="T2" fmla="*/ 14135 w 155643"/>
              <a:gd name="T3" fmla="*/ 11346 h 131323"/>
              <a:gd name="T4" fmla="*/ 17398 w 155643"/>
              <a:gd name="T5" fmla="*/ 0 h 131323"/>
              <a:gd name="T6" fmla="*/ 0 w 155643"/>
              <a:gd name="T7" fmla="*/ 1134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6F6F6F"/>
          </a:solidFill>
          <a:ln w="9525" algn="ctr">
            <a:noFill/>
            <a:round/>
            <a:headEnd/>
            <a:tailEnd/>
          </a:ln>
        </p:spPr>
        <p:txBody>
          <a:bodyPr wrap="none" lIns="73152" tIns="0" rIns="0" bIns="0" anchor="ctr"/>
          <a:lstStyle/>
          <a:p>
            <a:endParaRPr lang="de-DE"/>
          </a:p>
        </p:txBody>
      </p:sp>
      <p:sp>
        <p:nvSpPr>
          <p:cNvPr id="96" name="Freeform 69">
            <a:hlinkClick r:id="rId10" action="ppaction://hlinksldjump" tooltip="Process is relevant for accounting"/>
          </p:cNvPr>
          <p:cNvSpPr>
            <a:spLocks noChangeAspect="1" noChangeArrowheads="1"/>
          </p:cNvSpPr>
          <p:nvPr/>
        </p:nvSpPr>
        <p:spPr bwMode="auto">
          <a:xfrm>
            <a:off x="7886700" y="1889789"/>
            <a:ext cx="127000" cy="107950"/>
          </a:xfrm>
          <a:custGeom>
            <a:avLst/>
            <a:gdLst>
              <a:gd name="T0" fmla="*/ 0 w 155643"/>
              <a:gd name="T1" fmla="*/ 11346 h 131323"/>
              <a:gd name="T2" fmla="*/ 14135 w 155643"/>
              <a:gd name="T3" fmla="*/ 11346 h 131323"/>
              <a:gd name="T4" fmla="*/ 17398 w 155643"/>
              <a:gd name="T5" fmla="*/ 0 h 131323"/>
              <a:gd name="T6" fmla="*/ 0 w 155643"/>
              <a:gd name="T7" fmla="*/ 1134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6F6F6F"/>
          </a:solidFill>
          <a:ln w="9525" algn="ctr">
            <a:noFill/>
            <a:round/>
            <a:headEnd/>
            <a:tailEnd/>
          </a:ln>
        </p:spPr>
        <p:txBody>
          <a:bodyPr wrap="none" lIns="73152" tIns="0" rIns="0" bIns="0" anchor="ctr"/>
          <a:lstStyle/>
          <a:p>
            <a:endParaRPr lang="de-DE"/>
          </a:p>
        </p:txBody>
      </p:sp>
      <p:cxnSp>
        <p:nvCxnSpPr>
          <p:cNvPr id="97" name="AutoShape 482"/>
          <p:cNvCxnSpPr>
            <a:cxnSpLocks noChangeShapeType="1"/>
          </p:cNvCxnSpPr>
          <p:nvPr/>
        </p:nvCxnSpPr>
        <p:spPr bwMode="auto">
          <a:xfrm rot="5400000" flipH="1">
            <a:off x="3399631" y="1416714"/>
            <a:ext cx="214313" cy="1054100"/>
          </a:xfrm>
          <a:prstGeom prst="bentConnector3">
            <a:avLst>
              <a:gd name="adj1" fmla="val 50370"/>
            </a:avLst>
          </a:prstGeom>
          <a:noFill/>
          <a:ln w="9525">
            <a:solidFill>
              <a:srgbClr val="7D96A4"/>
            </a:solidFill>
            <a:prstDash val="sysDot"/>
            <a:miter lim="800000"/>
            <a:headEnd/>
            <a:tailEnd/>
          </a:ln>
        </p:spPr>
      </p:cxnSp>
      <p:cxnSp>
        <p:nvCxnSpPr>
          <p:cNvPr id="98" name="AutoShape 482"/>
          <p:cNvCxnSpPr>
            <a:cxnSpLocks noChangeShapeType="1"/>
          </p:cNvCxnSpPr>
          <p:nvPr/>
        </p:nvCxnSpPr>
        <p:spPr bwMode="auto">
          <a:xfrm flipV="1">
            <a:off x="2968625" y="1836608"/>
            <a:ext cx="11113" cy="214313"/>
          </a:xfrm>
          <a:prstGeom prst="straightConnector1">
            <a:avLst/>
          </a:prstGeom>
          <a:noFill/>
          <a:ln w="9525">
            <a:solidFill>
              <a:srgbClr val="7D96A4"/>
            </a:solidFill>
            <a:prstDash val="sysDot"/>
            <a:round/>
            <a:headEnd/>
            <a:tailEnd/>
          </a:ln>
        </p:spPr>
      </p:cxnSp>
      <p:cxnSp>
        <p:nvCxnSpPr>
          <p:cNvPr id="99" name="AutoShape 482"/>
          <p:cNvCxnSpPr>
            <a:cxnSpLocks noChangeShapeType="1"/>
          </p:cNvCxnSpPr>
          <p:nvPr/>
        </p:nvCxnSpPr>
        <p:spPr bwMode="auto">
          <a:xfrm flipH="1" flipV="1">
            <a:off x="7734300" y="1836608"/>
            <a:ext cx="3175" cy="214313"/>
          </a:xfrm>
          <a:prstGeom prst="straightConnector1">
            <a:avLst/>
          </a:prstGeom>
          <a:noFill/>
          <a:ln w="9525">
            <a:solidFill>
              <a:srgbClr val="7D96A4"/>
            </a:solidFill>
            <a:prstDash val="sysDot"/>
            <a:round/>
            <a:headEnd/>
            <a:tailEnd/>
          </a:ln>
        </p:spPr>
      </p:cxnSp>
      <p:cxnSp>
        <p:nvCxnSpPr>
          <p:cNvPr id="100" name="AutoShape 482"/>
          <p:cNvCxnSpPr>
            <a:cxnSpLocks noChangeShapeType="1"/>
          </p:cNvCxnSpPr>
          <p:nvPr/>
        </p:nvCxnSpPr>
        <p:spPr bwMode="auto">
          <a:xfrm rot="16200000" flipV="1">
            <a:off x="5910262" y="1942970"/>
            <a:ext cx="214313" cy="1588"/>
          </a:xfrm>
          <a:prstGeom prst="straightConnector1">
            <a:avLst/>
          </a:prstGeom>
          <a:noFill/>
          <a:ln w="9525">
            <a:solidFill>
              <a:srgbClr val="7D96A4"/>
            </a:solidFill>
            <a:prstDash val="sysDot"/>
            <a:round/>
            <a:headEnd/>
            <a:tailEnd/>
          </a:ln>
        </p:spPr>
      </p:cxnSp>
      <p:cxnSp>
        <p:nvCxnSpPr>
          <p:cNvPr id="101" name="AutoShape 482"/>
          <p:cNvCxnSpPr>
            <a:cxnSpLocks noChangeShapeType="1"/>
          </p:cNvCxnSpPr>
          <p:nvPr/>
        </p:nvCxnSpPr>
        <p:spPr bwMode="auto">
          <a:xfrm flipH="1" flipV="1">
            <a:off x="8510588" y="1836608"/>
            <a:ext cx="4762" cy="214313"/>
          </a:xfrm>
          <a:prstGeom prst="straightConnector1">
            <a:avLst/>
          </a:prstGeom>
          <a:noFill/>
          <a:ln w="9525">
            <a:solidFill>
              <a:srgbClr val="7D96A4"/>
            </a:solidFill>
            <a:prstDash val="sysDot"/>
            <a:round/>
            <a:headEnd/>
            <a:tailEnd/>
          </a:ln>
        </p:spPr>
      </p:cxnSp>
      <p:cxnSp>
        <p:nvCxnSpPr>
          <p:cNvPr id="102" name="AutoShape 482"/>
          <p:cNvCxnSpPr>
            <a:cxnSpLocks noChangeShapeType="1"/>
          </p:cNvCxnSpPr>
          <p:nvPr/>
        </p:nvCxnSpPr>
        <p:spPr bwMode="auto">
          <a:xfrm rot="-5400000">
            <a:off x="4918075" y="952370"/>
            <a:ext cx="214313" cy="1982787"/>
          </a:xfrm>
          <a:prstGeom prst="bentConnector3">
            <a:avLst>
              <a:gd name="adj1" fmla="val 50370"/>
            </a:avLst>
          </a:prstGeom>
          <a:noFill/>
          <a:ln w="9525">
            <a:solidFill>
              <a:srgbClr val="7D96A4"/>
            </a:solidFill>
            <a:prstDash val="sysDot"/>
            <a:miter lim="800000"/>
            <a:headEnd/>
            <a:tailEnd/>
          </a:ln>
        </p:spPr>
      </p:cxnSp>
      <p:grpSp>
        <p:nvGrpSpPr>
          <p:cNvPr id="103" name="Group 95"/>
          <p:cNvGrpSpPr>
            <a:grpSpLocks/>
          </p:cNvGrpSpPr>
          <p:nvPr/>
        </p:nvGrpSpPr>
        <p:grpSpPr bwMode="auto">
          <a:xfrm>
            <a:off x="1896687" y="2274022"/>
            <a:ext cx="661988" cy="530225"/>
            <a:chOff x="1836" y="3915"/>
            <a:chExt cx="453" cy="334"/>
          </a:xfrm>
        </p:grpSpPr>
        <p:sp>
          <p:nvSpPr>
            <p:cNvPr id="104"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05"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06"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telephony channel</a:t>
              </a:r>
            </a:p>
            <a:p>
              <a:pPr marL="57150" indent="-57150">
                <a:buFontTx/>
                <a:buChar char="•"/>
              </a:pPr>
              <a:r>
                <a:rPr lang="en-US" sz="600" dirty="0">
                  <a:solidFill>
                    <a:srgbClr val="404040"/>
                  </a:solidFill>
                </a:rPr>
                <a:t>fax-/e-mail channel</a:t>
              </a:r>
            </a:p>
          </p:txBody>
        </p:sp>
      </p:grpSp>
      <p:cxnSp>
        <p:nvCxnSpPr>
          <p:cNvPr id="108" name="AutoShape 482"/>
          <p:cNvCxnSpPr>
            <a:cxnSpLocks noChangeShapeType="1"/>
          </p:cNvCxnSpPr>
          <p:nvPr/>
        </p:nvCxnSpPr>
        <p:spPr bwMode="auto">
          <a:xfrm flipH="1" flipV="1">
            <a:off x="2198688" y="1836608"/>
            <a:ext cx="1587" cy="214313"/>
          </a:xfrm>
          <a:prstGeom prst="straightConnector1">
            <a:avLst/>
          </a:prstGeom>
          <a:noFill/>
          <a:ln w="9525">
            <a:solidFill>
              <a:srgbClr val="7D96A4"/>
            </a:solidFill>
            <a:prstDash val="sysDot"/>
            <a:round/>
            <a:headEnd/>
            <a:tailEnd/>
          </a:ln>
        </p:spPr>
      </p:cxnSp>
      <p:cxnSp>
        <p:nvCxnSpPr>
          <p:cNvPr id="110" name="AutoShape 102"/>
          <p:cNvCxnSpPr>
            <a:cxnSpLocks noChangeShapeType="1"/>
          </p:cNvCxnSpPr>
          <p:nvPr/>
        </p:nvCxnSpPr>
        <p:spPr bwMode="gray">
          <a:xfrm flipV="1">
            <a:off x="2527300" y="1942970"/>
            <a:ext cx="230188" cy="1588"/>
          </a:xfrm>
          <a:prstGeom prst="straightConnector1">
            <a:avLst/>
          </a:prstGeom>
          <a:noFill/>
          <a:ln w="9525">
            <a:solidFill>
              <a:schemeClr val="accent2"/>
            </a:solidFill>
            <a:round/>
            <a:headEnd/>
            <a:tailEnd/>
          </a:ln>
        </p:spPr>
      </p:cxnSp>
      <p:sp>
        <p:nvSpPr>
          <p:cNvPr id="126" name="AutoShape 184">
            <a:hlinkClick r:id="rId11" action="ppaction://hlinksldjump"/>
          </p:cNvPr>
          <p:cNvSpPr>
            <a:spLocks noChangeArrowheads="1"/>
          </p:cNvSpPr>
          <p:nvPr/>
        </p:nvSpPr>
        <p:spPr bwMode="auto">
          <a:xfrm>
            <a:off x="5133744" y="1579433"/>
            <a:ext cx="585788" cy="728662"/>
          </a:xfrm>
          <a:prstGeom prst="chevron">
            <a:avLst>
              <a:gd name="adj" fmla="val 9560"/>
            </a:avLst>
          </a:prstGeom>
          <a:solidFill>
            <a:schemeClr val="bg1"/>
          </a:solidFill>
          <a:ln w="3175" cap="rnd" algn="ctr">
            <a:solidFill>
              <a:schemeClr val="bg2"/>
            </a:solidFill>
            <a:bevel/>
            <a:headEnd/>
            <a:tailEnd/>
          </a:ln>
        </p:spPr>
        <p:txBody>
          <a:bodyPr lIns="72000" tIns="36000" rIns="0" bIns="46800" anchor="ctr"/>
          <a:lstStyle/>
          <a:p>
            <a:pPr>
              <a:lnSpc>
                <a:spcPct val="90000"/>
              </a:lnSpc>
              <a:buClr>
                <a:schemeClr val="accent1"/>
              </a:buClr>
              <a:buSzPct val="80000"/>
            </a:pPr>
            <a:r>
              <a:rPr lang="en-US" sz="600" dirty="0">
                <a:solidFill>
                  <a:srgbClr val="404040"/>
                </a:solidFill>
              </a:rPr>
              <a:t>Executing Services</a:t>
            </a:r>
          </a:p>
        </p:txBody>
      </p:sp>
      <p:pic>
        <p:nvPicPr>
          <p:cNvPr id="131"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7587991" y="2622031"/>
            <a:ext cx="160337" cy="119523"/>
          </a:xfrm>
          <a:prstGeom prst="rect">
            <a:avLst/>
          </a:prstGeom>
          <a:noFill/>
          <a:ln w="9525">
            <a:noFill/>
            <a:miter lim="800000"/>
            <a:headEnd/>
            <a:tailEnd/>
          </a:ln>
        </p:spPr>
      </p:pic>
      <p:pic>
        <p:nvPicPr>
          <p:cNvPr id="132"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2170864" y="3264883"/>
            <a:ext cx="160337" cy="119523"/>
          </a:xfrm>
          <a:prstGeom prst="rect">
            <a:avLst/>
          </a:prstGeom>
          <a:noFill/>
          <a:ln w="9525">
            <a:noFill/>
            <a:miter lim="800000"/>
            <a:headEnd/>
            <a:tailEnd/>
          </a:ln>
        </p:spPr>
      </p:pic>
      <p:sp>
        <p:nvSpPr>
          <p:cNvPr id="133" name="Freeform 69">
            <a:hlinkClick r:id="rId4" action="ppaction://hlinksldjump" tooltip="Process is relevant for accounting"/>
          </p:cNvPr>
          <p:cNvSpPr>
            <a:spLocks noChangeAspect="1" noChangeArrowheads="1"/>
          </p:cNvSpPr>
          <p:nvPr/>
        </p:nvSpPr>
        <p:spPr bwMode="auto">
          <a:xfrm>
            <a:off x="6183138" y="1888202"/>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134" name="Freeform 69">
            <a:hlinkClick r:id="rId4" action="ppaction://hlinksldjump" tooltip="Process is relevant for accounting"/>
          </p:cNvPr>
          <p:cNvSpPr>
            <a:spLocks noChangeAspect="1" noChangeArrowheads="1"/>
          </p:cNvSpPr>
          <p:nvPr/>
        </p:nvSpPr>
        <p:spPr bwMode="auto">
          <a:xfrm>
            <a:off x="7914958" y="1888202"/>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cxnSp>
        <p:nvCxnSpPr>
          <p:cNvPr id="146" name="AutoShape 482"/>
          <p:cNvCxnSpPr>
            <a:cxnSpLocks noChangeShapeType="1"/>
          </p:cNvCxnSpPr>
          <p:nvPr/>
        </p:nvCxnSpPr>
        <p:spPr bwMode="auto">
          <a:xfrm rot="5400000" flipH="1">
            <a:off x="3407944" y="1007529"/>
            <a:ext cx="214313" cy="1054100"/>
          </a:xfrm>
          <a:prstGeom prst="bentConnector3">
            <a:avLst>
              <a:gd name="adj1" fmla="val 50370"/>
            </a:avLst>
          </a:prstGeom>
          <a:noFill/>
          <a:ln w="9525">
            <a:solidFill>
              <a:srgbClr val="7D96A4"/>
            </a:solidFill>
            <a:prstDash val="sysDot"/>
            <a:miter lim="800000"/>
            <a:headEnd/>
            <a:tailEnd/>
          </a:ln>
        </p:spPr>
      </p:cxnSp>
      <p:cxnSp>
        <p:nvCxnSpPr>
          <p:cNvPr id="147" name="AutoShape 482"/>
          <p:cNvCxnSpPr>
            <a:cxnSpLocks noChangeShapeType="1"/>
          </p:cNvCxnSpPr>
          <p:nvPr/>
        </p:nvCxnSpPr>
        <p:spPr bwMode="auto">
          <a:xfrm flipV="1">
            <a:off x="2976938" y="1427422"/>
            <a:ext cx="11113" cy="214313"/>
          </a:xfrm>
          <a:prstGeom prst="straightConnector1">
            <a:avLst/>
          </a:prstGeom>
          <a:noFill/>
          <a:ln w="9525">
            <a:solidFill>
              <a:srgbClr val="7D96A4"/>
            </a:solidFill>
            <a:prstDash val="sysDot"/>
            <a:round/>
            <a:headEnd/>
            <a:tailEnd/>
          </a:ln>
        </p:spPr>
      </p:cxnSp>
      <p:cxnSp>
        <p:nvCxnSpPr>
          <p:cNvPr id="148" name="AutoShape 482"/>
          <p:cNvCxnSpPr>
            <a:cxnSpLocks noChangeShapeType="1"/>
          </p:cNvCxnSpPr>
          <p:nvPr/>
        </p:nvCxnSpPr>
        <p:spPr bwMode="auto">
          <a:xfrm flipH="1" flipV="1">
            <a:off x="7742613" y="1427422"/>
            <a:ext cx="3175" cy="214313"/>
          </a:xfrm>
          <a:prstGeom prst="straightConnector1">
            <a:avLst/>
          </a:prstGeom>
          <a:noFill/>
          <a:ln w="9525">
            <a:solidFill>
              <a:srgbClr val="7D96A4"/>
            </a:solidFill>
            <a:prstDash val="sysDot"/>
            <a:round/>
            <a:headEnd/>
            <a:tailEnd/>
          </a:ln>
        </p:spPr>
      </p:cxnSp>
      <p:cxnSp>
        <p:nvCxnSpPr>
          <p:cNvPr id="149" name="AutoShape 482"/>
          <p:cNvCxnSpPr>
            <a:cxnSpLocks noChangeShapeType="1"/>
          </p:cNvCxnSpPr>
          <p:nvPr/>
        </p:nvCxnSpPr>
        <p:spPr bwMode="auto">
          <a:xfrm rot="16200000" flipV="1">
            <a:off x="5918575" y="1533785"/>
            <a:ext cx="214313" cy="1588"/>
          </a:xfrm>
          <a:prstGeom prst="straightConnector1">
            <a:avLst/>
          </a:prstGeom>
          <a:noFill/>
          <a:ln w="9525">
            <a:solidFill>
              <a:srgbClr val="7D96A4"/>
            </a:solidFill>
            <a:prstDash val="sysDot"/>
            <a:round/>
            <a:headEnd/>
            <a:tailEnd/>
          </a:ln>
        </p:spPr>
      </p:cxnSp>
      <p:cxnSp>
        <p:nvCxnSpPr>
          <p:cNvPr id="150" name="AutoShape 482"/>
          <p:cNvCxnSpPr>
            <a:cxnSpLocks noChangeShapeType="1"/>
          </p:cNvCxnSpPr>
          <p:nvPr/>
        </p:nvCxnSpPr>
        <p:spPr bwMode="auto">
          <a:xfrm flipH="1" flipV="1">
            <a:off x="8518901" y="1427422"/>
            <a:ext cx="4762" cy="214313"/>
          </a:xfrm>
          <a:prstGeom prst="straightConnector1">
            <a:avLst/>
          </a:prstGeom>
          <a:noFill/>
          <a:ln w="9525">
            <a:solidFill>
              <a:srgbClr val="7D96A4"/>
            </a:solidFill>
            <a:prstDash val="sysDot"/>
            <a:round/>
            <a:headEnd/>
            <a:tailEnd/>
          </a:ln>
        </p:spPr>
      </p:cxnSp>
      <p:cxnSp>
        <p:nvCxnSpPr>
          <p:cNvPr id="152" name="AutoShape 482"/>
          <p:cNvCxnSpPr>
            <a:cxnSpLocks noChangeShapeType="1"/>
          </p:cNvCxnSpPr>
          <p:nvPr/>
        </p:nvCxnSpPr>
        <p:spPr bwMode="auto">
          <a:xfrm flipH="1" flipV="1">
            <a:off x="2207001" y="1427422"/>
            <a:ext cx="1587" cy="214313"/>
          </a:xfrm>
          <a:prstGeom prst="straightConnector1">
            <a:avLst/>
          </a:prstGeom>
          <a:noFill/>
          <a:ln w="9525">
            <a:solidFill>
              <a:srgbClr val="7D96A4"/>
            </a:solidFill>
            <a:prstDash val="sysDot"/>
            <a:round/>
            <a:headEnd/>
            <a:tailEnd/>
          </a:ln>
        </p:spPr>
      </p:cxnSp>
      <p:cxnSp>
        <p:nvCxnSpPr>
          <p:cNvPr id="151" name="AutoShape 482"/>
          <p:cNvCxnSpPr>
            <a:cxnSpLocks noChangeShapeType="1"/>
          </p:cNvCxnSpPr>
          <p:nvPr/>
        </p:nvCxnSpPr>
        <p:spPr bwMode="auto">
          <a:xfrm rot="-5400000">
            <a:off x="4926388" y="543185"/>
            <a:ext cx="214313" cy="1982787"/>
          </a:xfrm>
          <a:prstGeom prst="bentConnector3">
            <a:avLst>
              <a:gd name="adj1" fmla="val 50370"/>
            </a:avLst>
          </a:prstGeom>
          <a:noFill/>
          <a:ln w="9525">
            <a:solidFill>
              <a:srgbClr val="7D96A4"/>
            </a:solidFill>
            <a:prstDash val="sysDot"/>
            <a:miter lim="800000"/>
            <a:headEnd/>
            <a:tailEnd/>
          </a:ln>
        </p:spPr>
      </p:cxnSp>
      <p:sp>
        <p:nvSpPr>
          <p:cNvPr id="128" name="AutoShape 184">
            <a:hlinkClick r:id="rId12" action="ppaction://hlinksldjump"/>
          </p:cNvPr>
          <p:cNvSpPr>
            <a:spLocks noChangeArrowheads="1"/>
          </p:cNvSpPr>
          <p:nvPr/>
        </p:nvSpPr>
        <p:spPr bwMode="auto">
          <a:xfrm>
            <a:off x="3749040" y="1579433"/>
            <a:ext cx="612747"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Dispatching and  Scheduling</a:t>
            </a:r>
            <a:br>
              <a:rPr lang="en-US" sz="600" dirty="0">
                <a:solidFill>
                  <a:srgbClr val="404040"/>
                </a:solidFill>
              </a:rPr>
            </a:br>
            <a:r>
              <a:rPr lang="en-US" sz="600" dirty="0">
                <a:solidFill>
                  <a:srgbClr val="404040"/>
                </a:solidFill>
              </a:rPr>
              <a:t>Orders</a:t>
            </a:r>
          </a:p>
        </p:txBody>
      </p:sp>
      <p:sp>
        <p:nvSpPr>
          <p:cNvPr id="125" name="AutoShape 184">
            <a:hlinkClick r:id="rId13" action="ppaction://hlinksldjump"/>
          </p:cNvPr>
          <p:cNvSpPr>
            <a:spLocks noChangeArrowheads="1"/>
          </p:cNvSpPr>
          <p:nvPr/>
        </p:nvSpPr>
        <p:spPr bwMode="auto">
          <a:xfrm>
            <a:off x="2711970" y="1579433"/>
            <a:ext cx="585788"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and Planning </a:t>
            </a:r>
            <a:br>
              <a:rPr lang="en-US" sz="600" dirty="0">
                <a:solidFill>
                  <a:srgbClr val="404040"/>
                </a:solidFill>
              </a:rPr>
            </a:br>
            <a:r>
              <a:rPr lang="en-US" sz="600" dirty="0">
                <a:solidFill>
                  <a:srgbClr val="404040"/>
                </a:solidFill>
              </a:rPr>
              <a:t>Service Orders</a:t>
            </a:r>
          </a:p>
        </p:txBody>
      </p:sp>
      <p:sp>
        <p:nvSpPr>
          <p:cNvPr id="130" name="AutoShape 184">
            <a:hlinkClick r:id="rId14" action="ppaction://hlinksldjump"/>
          </p:cNvPr>
          <p:cNvSpPr>
            <a:spLocks noChangeArrowheads="1"/>
          </p:cNvSpPr>
          <p:nvPr/>
        </p:nvSpPr>
        <p:spPr bwMode="auto">
          <a:xfrm>
            <a:off x="5768281" y="1579433"/>
            <a:ext cx="585788"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Confirming</a:t>
            </a:r>
            <a:br>
              <a:rPr lang="en-US" sz="600" dirty="0">
                <a:solidFill>
                  <a:srgbClr val="404040"/>
                </a:solidFill>
              </a:rPr>
            </a:br>
            <a:r>
              <a:rPr lang="en-US" sz="600" dirty="0">
                <a:solidFill>
                  <a:srgbClr val="404040"/>
                </a:solidFill>
              </a:rPr>
              <a:t>Service</a:t>
            </a:r>
            <a:br>
              <a:rPr lang="en-US" sz="600" dirty="0">
                <a:solidFill>
                  <a:srgbClr val="404040"/>
                </a:solidFill>
              </a:rPr>
            </a:br>
            <a:r>
              <a:rPr lang="en-US" sz="600" dirty="0">
                <a:solidFill>
                  <a:srgbClr val="404040"/>
                </a:solidFill>
              </a:rPr>
              <a:t>Execution</a:t>
            </a:r>
          </a:p>
        </p:txBody>
      </p:sp>
      <p:sp>
        <p:nvSpPr>
          <p:cNvPr id="129" name="AutoShape 184">
            <a:hlinkClick r:id="rId15" action="ppaction://hlinksldjump"/>
          </p:cNvPr>
          <p:cNvSpPr>
            <a:spLocks noChangeArrowheads="1"/>
          </p:cNvSpPr>
          <p:nvPr/>
        </p:nvSpPr>
        <p:spPr bwMode="auto">
          <a:xfrm>
            <a:off x="7494559" y="1579433"/>
            <a:ext cx="585788" cy="728662"/>
          </a:xfrm>
          <a:prstGeom prst="chevron">
            <a:avLst>
              <a:gd name="adj" fmla="val 9560"/>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Customer Invoice</a:t>
            </a:r>
          </a:p>
        </p:txBody>
      </p:sp>
      <p:sp>
        <p:nvSpPr>
          <p:cNvPr id="127" name="AutoShape 184">
            <a:hlinkClick r:id="rId16" action="ppaction://hlinksldjump"/>
          </p:cNvPr>
          <p:cNvSpPr>
            <a:spLocks noChangeArrowheads="1"/>
          </p:cNvSpPr>
          <p:nvPr/>
        </p:nvSpPr>
        <p:spPr bwMode="auto">
          <a:xfrm>
            <a:off x="8254537" y="1571120"/>
            <a:ext cx="618290"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a:t>
            </a:r>
            <a:br>
              <a:rPr lang="en-US" sz="600" dirty="0">
                <a:solidFill>
                  <a:srgbClr val="404040"/>
                </a:solidFill>
              </a:rPr>
            </a:br>
            <a:r>
              <a:rPr lang="en-US" sz="600" dirty="0">
                <a:solidFill>
                  <a:srgbClr val="404040"/>
                </a:solidFill>
              </a:rPr>
              <a:t>Receivables and Payments</a:t>
            </a:r>
          </a:p>
        </p:txBody>
      </p:sp>
      <p:sp>
        <p:nvSpPr>
          <p:cNvPr id="135" name="Freeform 69"/>
          <p:cNvSpPr>
            <a:spLocks noChangeAspect="1" noChangeArrowheads="1"/>
          </p:cNvSpPr>
          <p:nvPr/>
        </p:nvSpPr>
        <p:spPr bwMode="auto">
          <a:xfrm>
            <a:off x="8699125" y="2193725"/>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53" name="Freeform 69"/>
          <p:cNvSpPr>
            <a:spLocks noChangeAspect="1" noChangeArrowheads="1"/>
          </p:cNvSpPr>
          <p:nvPr/>
        </p:nvSpPr>
        <p:spPr bwMode="auto">
          <a:xfrm>
            <a:off x="6192127" y="2201676"/>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54" name="Freeform 69"/>
          <p:cNvSpPr>
            <a:spLocks noChangeAspect="1" noChangeArrowheads="1"/>
          </p:cNvSpPr>
          <p:nvPr/>
        </p:nvSpPr>
        <p:spPr bwMode="auto">
          <a:xfrm>
            <a:off x="7914958" y="2193725"/>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cxnSp>
        <p:nvCxnSpPr>
          <p:cNvPr id="156" name="AutoShape 482"/>
          <p:cNvCxnSpPr>
            <a:cxnSpLocks noChangeShapeType="1"/>
          </p:cNvCxnSpPr>
          <p:nvPr/>
        </p:nvCxnSpPr>
        <p:spPr bwMode="auto">
          <a:xfrm flipH="1" flipV="1">
            <a:off x="2198688" y="1836608"/>
            <a:ext cx="1587" cy="214313"/>
          </a:xfrm>
          <a:prstGeom prst="straightConnector1">
            <a:avLst/>
          </a:prstGeom>
          <a:noFill/>
          <a:ln w="9525">
            <a:solidFill>
              <a:srgbClr val="7D96A4"/>
            </a:solidFill>
            <a:prstDash val="sysDot"/>
            <a:round/>
            <a:headEnd/>
            <a:tailEnd/>
          </a:ln>
        </p:spPr>
      </p:cxnSp>
      <p:sp>
        <p:nvSpPr>
          <p:cNvPr id="157" name="AutoShape 184">
            <a:hlinkClick r:id="rId17" action="ppaction://hlinksldjump"/>
          </p:cNvPr>
          <p:cNvSpPr>
            <a:spLocks noChangeArrowheads="1"/>
          </p:cNvSpPr>
          <p:nvPr/>
        </p:nvSpPr>
        <p:spPr bwMode="auto">
          <a:xfrm>
            <a:off x="1944428" y="1579433"/>
            <a:ext cx="585788"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Handling an Incoming Customer Inquiry</a:t>
            </a:r>
          </a:p>
        </p:txBody>
      </p:sp>
      <p:pic>
        <p:nvPicPr>
          <p:cNvPr id="111" name="Picture 110" descr="scenario_60pxgrün.png"/>
          <p:cNvPicPr>
            <a:picLocks noChangeAspect="1"/>
          </p:cNvPicPr>
          <p:nvPr/>
        </p:nvPicPr>
        <p:blipFill>
          <a:blip r:embed="rId18" cstate="print"/>
          <a:stretch>
            <a:fillRect/>
          </a:stretch>
        </p:blipFill>
        <p:spPr>
          <a:xfrm>
            <a:off x="361522" y="4846253"/>
            <a:ext cx="180000" cy="180000"/>
          </a:xfrm>
          <a:prstGeom prst="rect">
            <a:avLst/>
          </a:prstGeom>
        </p:spPr>
      </p:pic>
      <p:sp>
        <p:nvSpPr>
          <p:cNvPr id="11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13" name="TextBox 112"/>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114"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115" name="Picture 114" descr="Calculator_2_60px.png"/>
          <p:cNvPicPr>
            <a:picLocks noChangeAspect="1"/>
          </p:cNvPicPr>
          <p:nvPr/>
        </p:nvPicPr>
        <p:blipFill>
          <a:blip r:embed="rId19" cstate="print"/>
          <a:stretch>
            <a:fillRect/>
          </a:stretch>
        </p:blipFill>
        <p:spPr>
          <a:xfrm>
            <a:off x="366739" y="5245467"/>
            <a:ext cx="180000" cy="180000"/>
          </a:xfrm>
          <a:prstGeom prst="rect">
            <a:avLst/>
          </a:prstGeom>
        </p:spPr>
      </p:pic>
      <p:sp>
        <p:nvSpPr>
          <p:cNvPr id="116"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7" name="Rectangle 55">
            <a:hlinkClick r:id="rId4"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8" name="Rectangle 57">
            <a:hlinkClick r:id="rId9"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19" name="Picture 118" descr="Monitor_60px.png"/>
          <p:cNvPicPr>
            <a:picLocks noChangeAspect="1"/>
          </p:cNvPicPr>
          <p:nvPr/>
        </p:nvPicPr>
        <p:blipFill>
          <a:blip r:embed="rId20" cstate="print"/>
          <a:stretch>
            <a:fillRect/>
          </a:stretch>
        </p:blipFill>
        <p:spPr>
          <a:xfrm>
            <a:off x="361854" y="5605004"/>
            <a:ext cx="180000" cy="180000"/>
          </a:xfrm>
          <a:prstGeom prst="rect">
            <a:avLst/>
          </a:prstGeom>
        </p:spPr>
      </p:pic>
      <p:sp>
        <p:nvSpPr>
          <p:cNvPr id="12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22"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cxnSp>
        <p:nvCxnSpPr>
          <p:cNvPr id="164" name="AutoShape 482"/>
          <p:cNvCxnSpPr>
            <a:cxnSpLocks noChangeShapeType="1"/>
          </p:cNvCxnSpPr>
          <p:nvPr/>
        </p:nvCxnSpPr>
        <p:spPr bwMode="auto">
          <a:xfrm rot="5400000" flipH="1">
            <a:off x="3407944" y="1007529"/>
            <a:ext cx="214313" cy="1054100"/>
          </a:xfrm>
          <a:prstGeom prst="bentConnector3">
            <a:avLst>
              <a:gd name="adj1" fmla="val 50370"/>
            </a:avLst>
          </a:prstGeom>
          <a:noFill/>
          <a:ln w="9525">
            <a:solidFill>
              <a:srgbClr val="7D96A4"/>
            </a:solidFill>
            <a:prstDash val="sysDot"/>
            <a:miter lim="800000"/>
            <a:headEnd/>
            <a:tailEnd/>
          </a:ln>
        </p:spPr>
      </p:cxnSp>
      <p:cxnSp>
        <p:nvCxnSpPr>
          <p:cNvPr id="165" name="AutoShape 482"/>
          <p:cNvCxnSpPr>
            <a:cxnSpLocks noChangeShapeType="1"/>
          </p:cNvCxnSpPr>
          <p:nvPr/>
        </p:nvCxnSpPr>
        <p:spPr bwMode="auto">
          <a:xfrm flipV="1">
            <a:off x="2976938" y="1427422"/>
            <a:ext cx="11113" cy="214313"/>
          </a:xfrm>
          <a:prstGeom prst="straightConnector1">
            <a:avLst/>
          </a:prstGeom>
          <a:noFill/>
          <a:ln w="9525">
            <a:solidFill>
              <a:srgbClr val="7D96A4"/>
            </a:solidFill>
            <a:prstDash val="sysDot"/>
            <a:round/>
            <a:headEnd/>
            <a:tailEnd/>
          </a:ln>
        </p:spPr>
      </p:cxnSp>
      <p:cxnSp>
        <p:nvCxnSpPr>
          <p:cNvPr id="166" name="AutoShape 482"/>
          <p:cNvCxnSpPr>
            <a:cxnSpLocks noChangeShapeType="1"/>
          </p:cNvCxnSpPr>
          <p:nvPr/>
        </p:nvCxnSpPr>
        <p:spPr bwMode="auto">
          <a:xfrm flipH="1" flipV="1">
            <a:off x="7742613" y="1427422"/>
            <a:ext cx="3175" cy="214313"/>
          </a:xfrm>
          <a:prstGeom prst="straightConnector1">
            <a:avLst/>
          </a:prstGeom>
          <a:noFill/>
          <a:ln w="9525">
            <a:solidFill>
              <a:srgbClr val="7D96A4"/>
            </a:solidFill>
            <a:prstDash val="sysDot"/>
            <a:round/>
            <a:headEnd/>
            <a:tailEnd/>
          </a:ln>
        </p:spPr>
      </p:cxnSp>
      <p:cxnSp>
        <p:nvCxnSpPr>
          <p:cNvPr id="167" name="AutoShape 482"/>
          <p:cNvCxnSpPr>
            <a:cxnSpLocks noChangeShapeType="1"/>
          </p:cNvCxnSpPr>
          <p:nvPr/>
        </p:nvCxnSpPr>
        <p:spPr bwMode="auto">
          <a:xfrm rot="16200000" flipV="1">
            <a:off x="5918575" y="1533785"/>
            <a:ext cx="214313" cy="1588"/>
          </a:xfrm>
          <a:prstGeom prst="straightConnector1">
            <a:avLst/>
          </a:prstGeom>
          <a:noFill/>
          <a:ln w="9525">
            <a:solidFill>
              <a:srgbClr val="7D96A4"/>
            </a:solidFill>
            <a:prstDash val="sysDot"/>
            <a:round/>
            <a:headEnd/>
            <a:tailEnd/>
          </a:ln>
        </p:spPr>
      </p:cxnSp>
      <p:cxnSp>
        <p:nvCxnSpPr>
          <p:cNvPr id="168" name="AutoShape 482"/>
          <p:cNvCxnSpPr>
            <a:cxnSpLocks noChangeShapeType="1"/>
          </p:cNvCxnSpPr>
          <p:nvPr/>
        </p:nvCxnSpPr>
        <p:spPr bwMode="auto">
          <a:xfrm flipH="1" flipV="1">
            <a:off x="8518901" y="1427422"/>
            <a:ext cx="4762" cy="214313"/>
          </a:xfrm>
          <a:prstGeom prst="straightConnector1">
            <a:avLst/>
          </a:prstGeom>
          <a:noFill/>
          <a:ln w="9525">
            <a:solidFill>
              <a:srgbClr val="7D96A4"/>
            </a:solidFill>
            <a:prstDash val="sysDot"/>
            <a:round/>
            <a:headEnd/>
            <a:tailEnd/>
          </a:ln>
        </p:spPr>
      </p:cxnSp>
      <p:cxnSp>
        <p:nvCxnSpPr>
          <p:cNvPr id="169" name="AutoShape 482"/>
          <p:cNvCxnSpPr>
            <a:cxnSpLocks noChangeShapeType="1"/>
          </p:cNvCxnSpPr>
          <p:nvPr/>
        </p:nvCxnSpPr>
        <p:spPr bwMode="auto">
          <a:xfrm flipH="1" flipV="1">
            <a:off x="2207001" y="1427422"/>
            <a:ext cx="1587" cy="214313"/>
          </a:xfrm>
          <a:prstGeom prst="straightConnector1">
            <a:avLst/>
          </a:prstGeom>
          <a:noFill/>
          <a:ln w="9525">
            <a:solidFill>
              <a:srgbClr val="7D96A4"/>
            </a:solidFill>
            <a:prstDash val="sysDot"/>
            <a:round/>
            <a:headEnd/>
            <a:tailEnd/>
          </a:ln>
        </p:spPr>
      </p:cxnSp>
      <p:cxnSp>
        <p:nvCxnSpPr>
          <p:cNvPr id="170" name="AutoShape 482"/>
          <p:cNvCxnSpPr>
            <a:cxnSpLocks noChangeShapeType="1"/>
          </p:cNvCxnSpPr>
          <p:nvPr/>
        </p:nvCxnSpPr>
        <p:spPr bwMode="auto">
          <a:xfrm rot="-5400000">
            <a:off x="4926388" y="543185"/>
            <a:ext cx="214313" cy="1982787"/>
          </a:xfrm>
          <a:prstGeom prst="bentConnector3">
            <a:avLst>
              <a:gd name="adj1" fmla="val 50370"/>
            </a:avLst>
          </a:prstGeom>
          <a:noFill/>
          <a:ln w="9525">
            <a:solidFill>
              <a:srgbClr val="7D96A4"/>
            </a:solidFill>
            <a:prstDash val="sysDot"/>
            <a:miter lim="800000"/>
            <a:headEnd/>
            <a:tailEnd/>
          </a:ln>
        </p:spPr>
      </p:cxnSp>
      <p:pic>
        <p:nvPicPr>
          <p:cNvPr id="171" name="Picture 170"/>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1858466" y="1025493"/>
            <a:ext cx="697069" cy="452734"/>
          </a:xfrm>
          <a:prstGeom prst="rect">
            <a:avLst/>
          </a:prstGeom>
        </p:spPr>
      </p:pic>
      <p:sp>
        <p:nvSpPr>
          <p:cNvPr id="172" name="Rectangle 74"/>
          <p:cNvSpPr>
            <a:spLocks noChangeArrowheads="1"/>
          </p:cNvSpPr>
          <p:nvPr/>
        </p:nvSpPr>
        <p:spPr bwMode="auto">
          <a:xfrm>
            <a:off x="1940164" y="1097689"/>
            <a:ext cx="574675" cy="461665"/>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Collaboration</a:t>
            </a:r>
          </a:p>
          <a:p>
            <a:pPr algn="ctr"/>
            <a:r>
              <a:rPr lang="en-US" sz="600" dirty="0">
                <a:solidFill>
                  <a:schemeClr val="bg1"/>
                </a:solidFill>
                <a:latin typeface="BentonSans Book" pitchFamily="2" charset="0"/>
              </a:rPr>
              <a:t>Window/</a:t>
            </a:r>
          </a:p>
          <a:p>
            <a:pPr algn="ctr"/>
            <a:r>
              <a:rPr lang="en-US" sz="600" dirty="0">
                <a:solidFill>
                  <a:schemeClr val="bg1"/>
                </a:solidFill>
                <a:latin typeface="BentonSans Book" pitchFamily="2" charset="0"/>
              </a:rPr>
              <a:t>Groupware</a:t>
            </a:r>
          </a:p>
          <a:p>
            <a:pPr algn="ctr"/>
            <a:r>
              <a:rPr lang="en-US" sz="600" dirty="0">
                <a:solidFill>
                  <a:schemeClr val="bg1"/>
                </a:solidFill>
                <a:latin typeface="BentonSans Book" pitchFamily="2" charset="0"/>
              </a:rPr>
              <a:t>Client</a:t>
            </a:r>
          </a:p>
          <a:p>
            <a:pPr algn="ctr"/>
            <a:endParaRPr lang="en-US" sz="600" b="1" dirty="0">
              <a:solidFill>
                <a:schemeClr val="bg1"/>
              </a:solidFill>
              <a:latin typeface="+mj-lt"/>
            </a:endParaRPr>
          </a:p>
        </p:txBody>
      </p:sp>
      <p:pic>
        <p:nvPicPr>
          <p:cNvPr id="173" name="Picture 172"/>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2708494" y="1047790"/>
            <a:ext cx="589295" cy="382737"/>
          </a:xfrm>
          <a:prstGeom prst="rect">
            <a:avLst/>
          </a:prstGeom>
        </p:spPr>
      </p:pic>
      <p:sp>
        <p:nvSpPr>
          <p:cNvPr id="174" name="Rectangle 74"/>
          <p:cNvSpPr>
            <a:spLocks noChangeArrowheads="1"/>
          </p:cNvSpPr>
          <p:nvPr/>
        </p:nvSpPr>
        <p:spPr bwMode="auto">
          <a:xfrm>
            <a:off x="2715804" y="1136435"/>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Service Orders</a:t>
            </a:r>
          </a:p>
        </p:txBody>
      </p:sp>
      <p:pic>
        <p:nvPicPr>
          <p:cNvPr id="175" name="Picture 174"/>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7463374" y="1047790"/>
            <a:ext cx="589295" cy="382737"/>
          </a:xfrm>
          <a:prstGeom prst="rect">
            <a:avLst/>
          </a:prstGeom>
        </p:spPr>
      </p:pic>
      <p:pic>
        <p:nvPicPr>
          <p:cNvPr id="176" name="Picture 175"/>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8135196" y="950811"/>
            <a:ext cx="755545" cy="490714"/>
          </a:xfrm>
          <a:prstGeom prst="rect">
            <a:avLst/>
          </a:prstGeom>
        </p:spPr>
      </p:pic>
      <p:pic>
        <p:nvPicPr>
          <p:cNvPr id="177" name="Picture 176"/>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5756495" y="1047790"/>
            <a:ext cx="589295" cy="382737"/>
          </a:xfrm>
          <a:prstGeom prst="rect">
            <a:avLst/>
          </a:prstGeom>
        </p:spPr>
      </p:pic>
      <p:sp>
        <p:nvSpPr>
          <p:cNvPr id="178" name="Rectangle 74"/>
          <p:cNvSpPr>
            <a:spLocks noChangeArrowheads="1"/>
          </p:cNvSpPr>
          <p:nvPr/>
        </p:nvSpPr>
        <p:spPr bwMode="auto">
          <a:xfrm>
            <a:off x="5749950" y="114682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Service and Repair</a:t>
            </a:r>
          </a:p>
        </p:txBody>
      </p:sp>
      <p:sp>
        <p:nvSpPr>
          <p:cNvPr id="179" name="Rectangle 74"/>
          <p:cNvSpPr>
            <a:spLocks noChangeArrowheads="1"/>
          </p:cNvSpPr>
          <p:nvPr/>
        </p:nvSpPr>
        <p:spPr bwMode="auto">
          <a:xfrm>
            <a:off x="7470685" y="114682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Customer Invoicing</a:t>
            </a:r>
          </a:p>
        </p:txBody>
      </p:sp>
      <p:sp>
        <p:nvSpPr>
          <p:cNvPr id="180" name="Rectangle 74"/>
          <p:cNvSpPr>
            <a:spLocks noChangeArrowheads="1"/>
          </p:cNvSpPr>
          <p:nvPr/>
        </p:nvSpPr>
        <p:spPr bwMode="auto">
          <a:xfrm>
            <a:off x="8233944" y="1027938"/>
            <a:ext cx="574675"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Receivables/</a:t>
            </a:r>
          </a:p>
          <a:p>
            <a:pPr algn="ctr"/>
            <a:r>
              <a:rPr lang="en-US" sz="700" dirty="0">
                <a:solidFill>
                  <a:schemeClr val="bg1"/>
                </a:solidFill>
                <a:latin typeface="BentonSans Book" pitchFamily="2" charset="0"/>
              </a:rPr>
              <a:t>Cash &amp; Liquidity Mgt</a:t>
            </a:r>
          </a:p>
        </p:txBody>
      </p:sp>
      <p:pic>
        <p:nvPicPr>
          <p:cNvPr id="181" name="Picture 180"/>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177076" y="6344369"/>
            <a:ext cx="589295" cy="382737"/>
          </a:xfrm>
          <a:prstGeom prst="rect">
            <a:avLst/>
          </a:prstGeom>
        </p:spPr>
      </p:pic>
      <p:pic>
        <p:nvPicPr>
          <p:cNvPr id="182" name="Picture 181"/>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4826767" y="6344369"/>
            <a:ext cx="589295" cy="382737"/>
          </a:xfrm>
          <a:prstGeom prst="rect">
            <a:avLst/>
          </a:prstGeom>
          <a:solidFill>
            <a:schemeClr val="bg1">
              <a:lumMod val="65000"/>
            </a:schemeClr>
          </a:solidFill>
          <a:ln w="6350" algn="ctr">
            <a:noFill/>
            <a:miter lim="800000"/>
            <a:headEnd/>
            <a:tailEnd/>
          </a:ln>
        </p:spPr>
      </p:pic>
      <p:sp>
        <p:nvSpPr>
          <p:cNvPr id="183" name="Rectangle 74"/>
          <p:cNvSpPr>
            <a:spLocks noChangeArrowheads="1"/>
          </p:cNvSpPr>
          <p:nvPr/>
        </p:nvSpPr>
        <p:spPr bwMode="auto">
          <a:xfrm>
            <a:off x="4193852" y="641639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Work </a:t>
            </a:r>
          </a:p>
          <a:p>
            <a:pPr algn="ctr"/>
            <a:r>
              <a:rPr lang="en-US" sz="700" dirty="0">
                <a:solidFill>
                  <a:schemeClr val="bg1"/>
                </a:solidFill>
                <a:latin typeface="BentonSans Book" pitchFamily="2" charset="0"/>
              </a:rPr>
              <a:t>Center</a:t>
            </a:r>
          </a:p>
        </p:txBody>
      </p:sp>
      <p:sp>
        <p:nvSpPr>
          <p:cNvPr id="184" name="Rectangle 74"/>
          <p:cNvSpPr>
            <a:spLocks noChangeArrowheads="1"/>
          </p:cNvSpPr>
          <p:nvPr/>
        </p:nvSpPr>
        <p:spPr bwMode="auto">
          <a:xfrm>
            <a:off x="4838534" y="6479466"/>
            <a:ext cx="574675" cy="184666"/>
          </a:xfrm>
          <a:prstGeom prst="rect">
            <a:avLst/>
          </a:prstGeom>
          <a:solidFill>
            <a:schemeClr val="bg1">
              <a:lumMod val="65000"/>
            </a:schemeClr>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en-US" sz="600" kern="0" dirty="0">
                <a:solidFill>
                  <a:schemeClr val="bg1"/>
                </a:solidFill>
                <a:latin typeface="BentonSans Book "/>
                <a:ea typeface="Arial Unicode MS" pitchFamily="34" charset="-128"/>
                <a:cs typeface="BentonSans Book "/>
              </a:rPr>
              <a:t>Additional Application</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 name="Picture 170"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cxnSp>
        <p:nvCxnSpPr>
          <p:cNvPr id="185" name="AutoShape 482"/>
          <p:cNvCxnSpPr>
            <a:cxnSpLocks noChangeShapeType="1"/>
          </p:cNvCxnSpPr>
          <p:nvPr/>
        </p:nvCxnSpPr>
        <p:spPr bwMode="auto">
          <a:xfrm flipH="1" flipV="1">
            <a:off x="3590868" y="3871801"/>
            <a:ext cx="4763" cy="223837"/>
          </a:xfrm>
          <a:prstGeom prst="straightConnector1">
            <a:avLst/>
          </a:prstGeom>
          <a:noFill/>
          <a:ln w="9525">
            <a:solidFill>
              <a:srgbClr val="7D96A4"/>
            </a:solidFill>
            <a:prstDash val="sysDot"/>
            <a:round/>
            <a:headEnd/>
            <a:tailEnd/>
          </a:ln>
        </p:spPr>
      </p:cxnSp>
      <p:cxnSp>
        <p:nvCxnSpPr>
          <p:cNvPr id="182" name="AutoShape 482"/>
          <p:cNvCxnSpPr>
            <a:cxnSpLocks noChangeShapeType="1"/>
          </p:cNvCxnSpPr>
          <p:nvPr/>
        </p:nvCxnSpPr>
        <p:spPr bwMode="auto">
          <a:xfrm flipH="1" flipV="1">
            <a:off x="4652127" y="3431922"/>
            <a:ext cx="4763" cy="223837"/>
          </a:xfrm>
          <a:prstGeom prst="straightConnector1">
            <a:avLst/>
          </a:prstGeom>
          <a:noFill/>
          <a:ln w="9525">
            <a:solidFill>
              <a:srgbClr val="7D96A4"/>
            </a:solidFill>
            <a:prstDash val="sysDot"/>
            <a:round/>
            <a:headEnd/>
            <a:tailEnd/>
          </a:ln>
        </p:spPr>
      </p:cxnSp>
      <p:sp>
        <p:nvSpPr>
          <p:cNvPr id="2" name="Title 1"/>
          <p:cNvSpPr>
            <a:spLocks noGrp="1"/>
          </p:cNvSpPr>
          <p:nvPr>
            <p:ph type="title"/>
          </p:nvPr>
        </p:nvSpPr>
        <p:spPr/>
        <p:txBody>
          <a:bodyPr/>
          <a:lstStyle/>
          <a:p>
            <a:r>
              <a:rPr lang="de-DE"/>
              <a:t>Service and Repair</a:t>
            </a:r>
            <a:br>
              <a:rPr lang="en-US" dirty="0"/>
            </a:br>
            <a:r>
              <a:rPr lang="en-US" sz="2000" b="0" dirty="0"/>
              <a:t>Scenario Flow Variant: </a:t>
            </a:r>
            <a:r>
              <a:rPr lang="de-DE" sz="2000" b="0" dirty="0"/>
              <a:t>With</a:t>
            </a:r>
            <a:r>
              <a:rPr lang="de-DE" sz="2000" dirty="0">
                <a:solidFill>
                  <a:schemeClr val="tx2"/>
                </a:solidFill>
              </a:rPr>
              <a:t> </a:t>
            </a:r>
            <a:r>
              <a:rPr lang="de-DE" sz="2000" b="0" dirty="0"/>
              <a:t>Spare Parts</a:t>
            </a:r>
            <a:endParaRPr lang="en-US" sz="2000" b="0" dirty="0"/>
          </a:p>
        </p:txBody>
      </p:sp>
      <p:sp>
        <p:nvSpPr>
          <p:cNvPr id="3" name="Rectangle 122"/>
          <p:cNvSpPr>
            <a:spLocks noChangeArrowheads="1"/>
          </p:cNvSpPr>
          <p:nvPr/>
        </p:nvSpPr>
        <p:spPr bwMode="auto">
          <a:xfrm>
            <a:off x="1763713" y="5551670"/>
            <a:ext cx="7380287" cy="1299296"/>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845175"/>
            <a:ext cx="164465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Legend &amp; Variants</a:t>
            </a:r>
          </a:p>
        </p:txBody>
      </p:sp>
      <p:cxnSp>
        <p:nvCxnSpPr>
          <p:cNvPr id="6" name="AutoShape 482"/>
          <p:cNvCxnSpPr>
            <a:cxnSpLocks noChangeShapeType="1"/>
          </p:cNvCxnSpPr>
          <p:nvPr/>
        </p:nvCxnSpPr>
        <p:spPr bwMode="auto">
          <a:xfrm rot="5400000" flipH="1" flipV="1">
            <a:off x="6316663" y="6307138"/>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6472238" y="6210300"/>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6472238" y="6550025"/>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6316663" y="6654800"/>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0" name="Rectangle 74"/>
          <p:cNvSpPr>
            <a:spLocks noChangeArrowheads="1"/>
          </p:cNvSpPr>
          <p:nvPr/>
        </p:nvSpPr>
        <p:spPr bwMode="auto">
          <a:xfrm>
            <a:off x="5694363" y="6218238"/>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1" name="Freeform 69">
            <a:hlinkClick r:id="rId4" action="ppaction://hlinksldjump" tooltip="Process is relevant for accounting"/>
          </p:cNvPr>
          <p:cNvSpPr>
            <a:spLocks noChangeAspect="1" noChangeArrowheads="1"/>
          </p:cNvSpPr>
          <p:nvPr/>
        </p:nvSpPr>
        <p:spPr bwMode="auto">
          <a:xfrm>
            <a:off x="5507038" y="623093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2"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5507038" y="6625995"/>
            <a:ext cx="160337" cy="119523"/>
          </a:xfrm>
          <a:prstGeom prst="rect">
            <a:avLst/>
          </a:prstGeom>
          <a:noFill/>
          <a:ln w="9525">
            <a:noFill/>
            <a:miter lim="800000"/>
            <a:headEnd/>
            <a:tailEnd/>
          </a:ln>
        </p:spPr>
      </p:pic>
      <p:sp>
        <p:nvSpPr>
          <p:cNvPr id="13" name="Rectangle 74"/>
          <p:cNvSpPr>
            <a:spLocks noChangeArrowheads="1"/>
          </p:cNvSpPr>
          <p:nvPr/>
        </p:nvSpPr>
        <p:spPr bwMode="auto">
          <a:xfrm>
            <a:off x="5694363" y="6583363"/>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14" name="Rectangle 13"/>
          <p:cNvSpPr/>
          <p:nvPr/>
        </p:nvSpPr>
        <p:spPr bwMode="auto">
          <a:xfrm>
            <a:off x="7400925" y="5910263"/>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800" dirty="0">
                <a:solidFill>
                  <a:schemeClr val="accent2"/>
                </a:solidFill>
              </a:rPr>
              <a:t>Variants of the Scenario:</a:t>
            </a:r>
          </a:p>
        </p:txBody>
      </p:sp>
      <p:sp>
        <p:nvSpPr>
          <p:cNvPr id="22" name="Chevron 426">
            <a:hlinkClick r:id="rId6" action="ppaction://hlinksldjump"/>
          </p:cNvPr>
          <p:cNvSpPr>
            <a:spLocks noChangeArrowheads="1"/>
          </p:cNvSpPr>
          <p:nvPr/>
        </p:nvSpPr>
        <p:spPr bwMode="auto">
          <a:xfrm>
            <a:off x="1911350" y="6113463"/>
            <a:ext cx="490538" cy="534987"/>
          </a:xfrm>
          <a:prstGeom prst="chevron">
            <a:avLst>
              <a:gd name="adj" fmla="val 10375"/>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Dotted line = optional</a:t>
            </a: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p:txBody>
      </p:sp>
      <p:sp>
        <p:nvSpPr>
          <p:cNvPr id="24" name="Chevron 362">
            <a:hlinkClick r:id="rId6" action="ppaction://hlinksldjump"/>
          </p:cNvPr>
          <p:cNvSpPr>
            <a:spLocks noChangeArrowheads="1"/>
          </p:cNvSpPr>
          <p:nvPr/>
        </p:nvSpPr>
        <p:spPr bwMode="auto">
          <a:xfrm>
            <a:off x="3632200" y="6211888"/>
            <a:ext cx="490538" cy="534987"/>
          </a:xfrm>
          <a:prstGeom prst="chevron">
            <a:avLst>
              <a:gd name="adj" fmla="val 10375"/>
            </a:avLst>
          </a:prstGeom>
          <a:solidFill>
            <a:schemeClr val="bg1"/>
          </a:solidFill>
          <a:ln w="3175" cap="rnd" algn="ctr">
            <a:solidFill>
              <a:schemeClr val="bg2"/>
            </a:solidFill>
            <a:bevel/>
            <a:headEnd/>
            <a:tailEnd/>
          </a:ln>
        </p:spPr>
        <p:txBody>
          <a:bodyPr lIns="73152" tIns="36000" rIns="0" bIns="46800" anchor="ctr"/>
          <a:lstStyle/>
          <a:p>
            <a:pPr>
              <a:lnSpc>
                <a:spcPct val="90000"/>
              </a:lnSpc>
            </a:pPr>
            <a:r>
              <a:rPr lang="en-US" sz="600">
                <a:solidFill>
                  <a:srgbClr val="404040"/>
                </a:solidFill>
              </a:rPr>
              <a:t>Process mainly driven by the system</a:t>
            </a:r>
          </a:p>
        </p:txBody>
      </p:sp>
      <p:sp>
        <p:nvSpPr>
          <p:cNvPr id="25" name="Chevron 426">
            <a:hlinkClick r:id="rId6" action="ppaction://hlinksldjump"/>
          </p:cNvPr>
          <p:cNvSpPr>
            <a:spLocks noChangeArrowheads="1"/>
          </p:cNvSpPr>
          <p:nvPr/>
        </p:nvSpPr>
        <p:spPr bwMode="auto">
          <a:xfrm>
            <a:off x="1812925" y="6284913"/>
            <a:ext cx="490538"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user</a:t>
            </a:r>
          </a:p>
        </p:txBody>
      </p:sp>
      <p:sp>
        <p:nvSpPr>
          <p:cNvPr id="26" name="Chevron 362">
            <a:hlinkClick r:id="rId6" action="ppaction://hlinksldjump"/>
          </p:cNvPr>
          <p:cNvSpPr>
            <a:spLocks noChangeArrowheads="1"/>
          </p:cNvSpPr>
          <p:nvPr/>
        </p:nvSpPr>
        <p:spPr bwMode="auto">
          <a:xfrm>
            <a:off x="2311400" y="6284913"/>
            <a:ext cx="490538" cy="534987"/>
          </a:xfrm>
          <a:prstGeom prst="chevron">
            <a:avLst>
              <a:gd name="adj" fmla="val 10375"/>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system</a:t>
            </a:r>
          </a:p>
        </p:txBody>
      </p:sp>
      <p:grpSp>
        <p:nvGrpSpPr>
          <p:cNvPr id="5" name="Group 70"/>
          <p:cNvGrpSpPr>
            <a:grpSpLocks/>
          </p:cNvGrpSpPr>
          <p:nvPr/>
        </p:nvGrpSpPr>
        <p:grpSpPr bwMode="auto">
          <a:xfrm>
            <a:off x="2914650" y="6215063"/>
            <a:ext cx="719138" cy="530225"/>
            <a:chOff x="1836" y="3915"/>
            <a:chExt cx="453" cy="334"/>
          </a:xfrm>
        </p:grpSpPr>
        <p:sp>
          <p:nvSpPr>
            <p:cNvPr id="2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2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3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sp>
        <p:nvSpPr>
          <p:cNvPr id="31" name="TextBox 30"/>
          <p:cNvSpPr txBox="1"/>
          <p:nvPr/>
        </p:nvSpPr>
        <p:spPr>
          <a:xfrm>
            <a:off x="218636" y="4119098"/>
            <a:ext cx="1647825" cy="27622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Explorer</a:t>
            </a:r>
          </a:p>
        </p:txBody>
      </p:sp>
      <p:grpSp>
        <p:nvGrpSpPr>
          <p:cNvPr id="17" name="Group 6"/>
          <p:cNvGrpSpPr>
            <a:grpSpLocks/>
          </p:cNvGrpSpPr>
          <p:nvPr/>
        </p:nvGrpSpPr>
        <p:grpSpPr bwMode="auto">
          <a:xfrm>
            <a:off x="5685588" y="2274022"/>
            <a:ext cx="719137" cy="530225"/>
            <a:chOff x="1836" y="3915"/>
            <a:chExt cx="453" cy="334"/>
          </a:xfrm>
        </p:grpSpPr>
        <p:sp>
          <p:nvSpPr>
            <p:cNvPr id="61"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62"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63"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using a service confirmation</a:t>
              </a:r>
            </a:p>
            <a:p>
              <a:pPr marL="57150" indent="-57150">
                <a:buFontTx/>
                <a:buChar char="•"/>
              </a:pPr>
              <a:r>
                <a:rPr lang="en-US" sz="600" dirty="0">
                  <a:solidFill>
                    <a:srgbClr val="404040"/>
                  </a:solidFill>
                </a:rPr>
                <a:t>within order</a:t>
              </a:r>
            </a:p>
          </p:txBody>
        </p:sp>
      </p:grpSp>
      <p:grpSp>
        <p:nvGrpSpPr>
          <p:cNvPr id="18" name="Group 10"/>
          <p:cNvGrpSpPr>
            <a:grpSpLocks/>
          </p:cNvGrpSpPr>
          <p:nvPr/>
        </p:nvGrpSpPr>
        <p:grpSpPr bwMode="auto">
          <a:xfrm>
            <a:off x="3708400" y="2274022"/>
            <a:ext cx="788988" cy="530225"/>
            <a:chOff x="1836" y="3915"/>
            <a:chExt cx="453" cy="334"/>
          </a:xfrm>
        </p:grpSpPr>
        <p:sp>
          <p:nvSpPr>
            <p:cNvPr id="65"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66"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67"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with central scheduling</a:t>
              </a:r>
            </a:p>
            <a:p>
              <a:pPr marL="57150" indent="-57150">
                <a:buFontTx/>
                <a:buChar char="•"/>
              </a:pPr>
              <a:r>
                <a:rPr lang="en-US" sz="600" dirty="0">
                  <a:solidFill>
                    <a:srgbClr val="404040"/>
                  </a:solidFill>
                </a:rPr>
                <a:t>with </a:t>
              </a:r>
              <a:r>
                <a:rPr lang="en-US" sz="600" dirty="0" err="1">
                  <a:solidFill>
                    <a:srgbClr val="404040"/>
                  </a:solidFill>
                </a:rPr>
                <a:t>decentral</a:t>
              </a:r>
              <a:r>
                <a:rPr lang="en-US" sz="600" dirty="0">
                  <a:solidFill>
                    <a:srgbClr val="404040"/>
                  </a:solidFill>
                </a:rPr>
                <a:t> scheduling</a:t>
              </a:r>
            </a:p>
          </p:txBody>
        </p:sp>
      </p:grpSp>
      <p:cxnSp>
        <p:nvCxnSpPr>
          <p:cNvPr id="75" name="Elbow Connector 1602"/>
          <p:cNvCxnSpPr>
            <a:cxnSpLocks noChangeShapeType="1"/>
          </p:cNvCxnSpPr>
          <p:nvPr/>
        </p:nvCxnSpPr>
        <p:spPr bwMode="auto">
          <a:xfrm>
            <a:off x="3292475" y="1943764"/>
            <a:ext cx="509588" cy="0"/>
          </a:xfrm>
          <a:prstGeom prst="straightConnector1">
            <a:avLst/>
          </a:prstGeom>
          <a:noFill/>
          <a:ln w="9525">
            <a:solidFill>
              <a:srgbClr val="7F7F7F"/>
            </a:solidFill>
            <a:round/>
            <a:headEnd/>
            <a:tailEnd type="triangle" w="med" len="med"/>
          </a:ln>
        </p:spPr>
      </p:cxnSp>
      <p:cxnSp>
        <p:nvCxnSpPr>
          <p:cNvPr id="76" name="Elbow Connector 1602"/>
          <p:cNvCxnSpPr>
            <a:cxnSpLocks noChangeShapeType="1"/>
          </p:cNvCxnSpPr>
          <p:nvPr/>
        </p:nvCxnSpPr>
        <p:spPr bwMode="auto">
          <a:xfrm>
            <a:off x="4370388" y="1943764"/>
            <a:ext cx="830262" cy="0"/>
          </a:xfrm>
          <a:prstGeom prst="straightConnector1">
            <a:avLst/>
          </a:prstGeom>
          <a:noFill/>
          <a:ln w="9525">
            <a:solidFill>
              <a:schemeClr val="accent2"/>
            </a:solidFill>
            <a:miter lim="800000"/>
            <a:headEnd/>
            <a:tailEnd type="triangle" w="med" len="med"/>
          </a:ln>
        </p:spPr>
      </p:cxnSp>
      <p:cxnSp>
        <p:nvCxnSpPr>
          <p:cNvPr id="77" name="Elbow Connector 1602"/>
          <p:cNvCxnSpPr>
            <a:cxnSpLocks noChangeShapeType="1"/>
          </p:cNvCxnSpPr>
          <p:nvPr/>
        </p:nvCxnSpPr>
        <p:spPr bwMode="auto">
          <a:xfrm flipV="1">
            <a:off x="2343150" y="1990725"/>
            <a:ext cx="414338" cy="1336675"/>
          </a:xfrm>
          <a:prstGeom prst="bentConnector3">
            <a:avLst>
              <a:gd name="adj1" fmla="val 68199"/>
            </a:avLst>
          </a:prstGeom>
          <a:noFill/>
          <a:ln w="9525">
            <a:solidFill>
              <a:srgbClr val="7F7F7F"/>
            </a:solidFill>
            <a:round/>
            <a:headEnd/>
            <a:tailEnd type="triangle" w="med" len="med"/>
          </a:ln>
        </p:spPr>
      </p:cxnSp>
      <p:cxnSp>
        <p:nvCxnSpPr>
          <p:cNvPr id="82" name="Elbow Connector 1602"/>
          <p:cNvCxnSpPr>
            <a:cxnSpLocks noChangeShapeType="1"/>
          </p:cNvCxnSpPr>
          <p:nvPr/>
        </p:nvCxnSpPr>
        <p:spPr bwMode="auto">
          <a:xfrm>
            <a:off x="5689600" y="1943764"/>
            <a:ext cx="138113" cy="0"/>
          </a:xfrm>
          <a:prstGeom prst="straightConnector1">
            <a:avLst/>
          </a:prstGeom>
          <a:noFill/>
          <a:ln w="9525">
            <a:solidFill>
              <a:srgbClr val="7F7F7F"/>
            </a:solidFill>
            <a:round/>
            <a:headEnd/>
            <a:tailEnd type="triangle" w="med" len="med"/>
          </a:ln>
        </p:spPr>
      </p:cxnSp>
      <p:cxnSp>
        <p:nvCxnSpPr>
          <p:cNvPr id="83" name="Elbow Connector 1602"/>
          <p:cNvCxnSpPr>
            <a:cxnSpLocks noChangeShapeType="1"/>
          </p:cNvCxnSpPr>
          <p:nvPr/>
        </p:nvCxnSpPr>
        <p:spPr bwMode="auto">
          <a:xfrm>
            <a:off x="6315075" y="1943764"/>
            <a:ext cx="1230313" cy="0"/>
          </a:xfrm>
          <a:prstGeom prst="straightConnector1">
            <a:avLst/>
          </a:prstGeom>
          <a:noFill/>
          <a:ln w="9525">
            <a:solidFill>
              <a:srgbClr val="7F7F7F"/>
            </a:solidFill>
            <a:round/>
            <a:headEnd/>
            <a:tailEnd type="triangle" w="med" len="med"/>
          </a:ln>
        </p:spPr>
      </p:cxnSp>
      <p:cxnSp>
        <p:nvCxnSpPr>
          <p:cNvPr id="84" name="Elbow Connector 1602"/>
          <p:cNvCxnSpPr>
            <a:cxnSpLocks noChangeShapeType="1"/>
          </p:cNvCxnSpPr>
          <p:nvPr/>
        </p:nvCxnSpPr>
        <p:spPr bwMode="auto">
          <a:xfrm>
            <a:off x="6315075" y="1990725"/>
            <a:ext cx="1249363" cy="681038"/>
          </a:xfrm>
          <a:prstGeom prst="bentConnector3">
            <a:avLst>
              <a:gd name="adj1" fmla="val 49935"/>
            </a:avLst>
          </a:prstGeom>
          <a:noFill/>
          <a:ln w="9525">
            <a:solidFill>
              <a:srgbClr val="7F7F7F"/>
            </a:solidFill>
            <a:round/>
            <a:headEnd/>
            <a:tailEnd type="triangle" w="med" len="med"/>
          </a:ln>
        </p:spPr>
      </p:cxnSp>
      <p:cxnSp>
        <p:nvCxnSpPr>
          <p:cNvPr id="86" name="Elbow Connector 1602"/>
          <p:cNvCxnSpPr>
            <a:cxnSpLocks noChangeShapeType="1"/>
          </p:cNvCxnSpPr>
          <p:nvPr/>
        </p:nvCxnSpPr>
        <p:spPr bwMode="auto">
          <a:xfrm>
            <a:off x="8032750" y="1943764"/>
            <a:ext cx="271463" cy="0"/>
          </a:xfrm>
          <a:prstGeom prst="straightConnector1">
            <a:avLst/>
          </a:prstGeom>
          <a:noFill/>
          <a:ln w="9525">
            <a:solidFill>
              <a:srgbClr val="7F7F7F"/>
            </a:solidFill>
            <a:round/>
            <a:headEnd/>
            <a:tailEnd type="triangle" w="med" len="med"/>
          </a:ln>
        </p:spPr>
      </p:cxnSp>
      <p:sp>
        <p:nvSpPr>
          <p:cNvPr id="90" name="Pentagon 94"/>
          <p:cNvSpPr>
            <a:spLocks noChangeArrowheads="1"/>
          </p:cNvSpPr>
          <p:nvPr/>
        </p:nvSpPr>
        <p:spPr bwMode="auto">
          <a:xfrm>
            <a:off x="2036763" y="3111500"/>
            <a:ext cx="633412" cy="604838"/>
          </a:xfrm>
          <a:prstGeom prst="homePlate">
            <a:avLst>
              <a:gd name="adj" fmla="val 11258"/>
            </a:avLst>
          </a:prstGeom>
          <a:noFill/>
          <a:ln w="19050" cap="rnd" algn="ctr">
            <a:noFill/>
            <a:bevel/>
            <a:headEnd/>
            <a:tailEnd/>
          </a:ln>
        </p:spPr>
        <p:txBody>
          <a:bodyPr lIns="36000" tIns="36000" rIns="0" bIns="46800" anchor="b"/>
          <a:lstStyle/>
          <a:p>
            <a:r>
              <a:rPr lang="en-US" sz="600">
                <a:solidFill>
                  <a:srgbClr val="404040"/>
                </a:solidFill>
              </a:rPr>
              <a:t>Request to Resolve</a:t>
            </a:r>
          </a:p>
        </p:txBody>
      </p:sp>
      <p:sp>
        <p:nvSpPr>
          <p:cNvPr id="93" name="Pentagon 81"/>
          <p:cNvSpPr>
            <a:spLocks noChangeArrowheads="1"/>
          </p:cNvSpPr>
          <p:nvPr/>
        </p:nvSpPr>
        <p:spPr bwMode="auto">
          <a:xfrm>
            <a:off x="7524750" y="2420938"/>
            <a:ext cx="684213" cy="604837"/>
          </a:xfrm>
          <a:prstGeom prst="homePlate">
            <a:avLst>
              <a:gd name="adj" fmla="val 11276"/>
            </a:avLst>
          </a:prstGeom>
          <a:noFill/>
          <a:ln w="19050" cap="rnd" algn="ctr">
            <a:noFill/>
            <a:bevel/>
            <a:headEnd/>
            <a:tailEnd/>
          </a:ln>
        </p:spPr>
        <p:txBody>
          <a:bodyPr lIns="36000" tIns="36000" rIns="0" bIns="46800" anchor="b"/>
          <a:lstStyle/>
          <a:p>
            <a:r>
              <a:rPr lang="en-US" sz="600">
                <a:solidFill>
                  <a:srgbClr val="404040"/>
                </a:solidFill>
              </a:rPr>
              <a:t>Expense Reimbursement</a:t>
            </a:r>
          </a:p>
        </p:txBody>
      </p:sp>
      <p:sp>
        <p:nvSpPr>
          <p:cNvPr id="95" name="Freeform 69">
            <a:hlinkClick r:id="rId7" action="ppaction://hlinksldjump" tooltip="Process is relevant for accounting"/>
          </p:cNvPr>
          <p:cNvSpPr>
            <a:spLocks noChangeAspect="1" noChangeArrowheads="1"/>
          </p:cNvSpPr>
          <p:nvPr/>
        </p:nvSpPr>
        <p:spPr bwMode="auto">
          <a:xfrm>
            <a:off x="6153150" y="1889789"/>
            <a:ext cx="127000" cy="107950"/>
          </a:xfrm>
          <a:custGeom>
            <a:avLst/>
            <a:gdLst>
              <a:gd name="T0" fmla="*/ 0 w 155643"/>
              <a:gd name="T1" fmla="*/ 11346 h 131323"/>
              <a:gd name="T2" fmla="*/ 14135 w 155643"/>
              <a:gd name="T3" fmla="*/ 11346 h 131323"/>
              <a:gd name="T4" fmla="*/ 17398 w 155643"/>
              <a:gd name="T5" fmla="*/ 0 h 131323"/>
              <a:gd name="T6" fmla="*/ 0 w 155643"/>
              <a:gd name="T7" fmla="*/ 1134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6F6F6F"/>
          </a:solidFill>
          <a:ln w="9525" algn="ctr">
            <a:noFill/>
            <a:round/>
            <a:headEnd/>
            <a:tailEnd/>
          </a:ln>
        </p:spPr>
        <p:txBody>
          <a:bodyPr wrap="none" lIns="73152" tIns="0" rIns="0" bIns="0" anchor="ctr"/>
          <a:lstStyle/>
          <a:p>
            <a:endParaRPr lang="de-DE"/>
          </a:p>
        </p:txBody>
      </p:sp>
      <p:sp>
        <p:nvSpPr>
          <p:cNvPr id="96" name="Freeform 69">
            <a:hlinkClick r:id="rId7" action="ppaction://hlinksldjump" tooltip="Process is relevant for accounting"/>
          </p:cNvPr>
          <p:cNvSpPr>
            <a:spLocks noChangeAspect="1" noChangeArrowheads="1"/>
          </p:cNvSpPr>
          <p:nvPr/>
        </p:nvSpPr>
        <p:spPr bwMode="auto">
          <a:xfrm>
            <a:off x="7886700" y="1889789"/>
            <a:ext cx="127000" cy="107950"/>
          </a:xfrm>
          <a:custGeom>
            <a:avLst/>
            <a:gdLst>
              <a:gd name="T0" fmla="*/ 0 w 155643"/>
              <a:gd name="T1" fmla="*/ 11346 h 131323"/>
              <a:gd name="T2" fmla="*/ 14135 w 155643"/>
              <a:gd name="T3" fmla="*/ 11346 h 131323"/>
              <a:gd name="T4" fmla="*/ 17398 w 155643"/>
              <a:gd name="T5" fmla="*/ 0 h 131323"/>
              <a:gd name="T6" fmla="*/ 0 w 155643"/>
              <a:gd name="T7" fmla="*/ 1134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6F6F6F"/>
          </a:solidFill>
          <a:ln w="9525" algn="ctr">
            <a:noFill/>
            <a:round/>
            <a:headEnd/>
            <a:tailEnd/>
          </a:ln>
        </p:spPr>
        <p:txBody>
          <a:bodyPr wrap="none" lIns="73152" tIns="0" rIns="0" bIns="0" anchor="ctr"/>
          <a:lstStyle/>
          <a:p>
            <a:endParaRPr lang="de-DE"/>
          </a:p>
        </p:txBody>
      </p:sp>
      <p:cxnSp>
        <p:nvCxnSpPr>
          <p:cNvPr id="97" name="AutoShape 482"/>
          <p:cNvCxnSpPr>
            <a:cxnSpLocks noChangeShapeType="1"/>
          </p:cNvCxnSpPr>
          <p:nvPr/>
        </p:nvCxnSpPr>
        <p:spPr bwMode="auto">
          <a:xfrm rot="5400000" flipH="1">
            <a:off x="3399631" y="1416714"/>
            <a:ext cx="214313" cy="1054100"/>
          </a:xfrm>
          <a:prstGeom prst="bentConnector3">
            <a:avLst>
              <a:gd name="adj1" fmla="val 50370"/>
            </a:avLst>
          </a:prstGeom>
          <a:noFill/>
          <a:ln w="9525">
            <a:solidFill>
              <a:srgbClr val="7D96A4"/>
            </a:solidFill>
            <a:prstDash val="sysDot"/>
            <a:miter lim="800000"/>
            <a:headEnd/>
            <a:tailEnd/>
          </a:ln>
        </p:spPr>
      </p:cxnSp>
      <p:cxnSp>
        <p:nvCxnSpPr>
          <p:cNvPr id="98" name="AutoShape 482"/>
          <p:cNvCxnSpPr>
            <a:cxnSpLocks noChangeShapeType="1"/>
          </p:cNvCxnSpPr>
          <p:nvPr/>
        </p:nvCxnSpPr>
        <p:spPr bwMode="auto">
          <a:xfrm flipV="1">
            <a:off x="2968625" y="1836608"/>
            <a:ext cx="11113" cy="214313"/>
          </a:xfrm>
          <a:prstGeom prst="straightConnector1">
            <a:avLst/>
          </a:prstGeom>
          <a:noFill/>
          <a:ln w="9525">
            <a:solidFill>
              <a:srgbClr val="7D96A4"/>
            </a:solidFill>
            <a:prstDash val="sysDot"/>
            <a:round/>
            <a:headEnd/>
            <a:tailEnd/>
          </a:ln>
        </p:spPr>
      </p:cxnSp>
      <p:cxnSp>
        <p:nvCxnSpPr>
          <p:cNvPr id="99" name="AutoShape 482"/>
          <p:cNvCxnSpPr>
            <a:cxnSpLocks noChangeShapeType="1"/>
          </p:cNvCxnSpPr>
          <p:nvPr/>
        </p:nvCxnSpPr>
        <p:spPr bwMode="auto">
          <a:xfrm flipH="1" flipV="1">
            <a:off x="7734300" y="1836608"/>
            <a:ext cx="3175" cy="214313"/>
          </a:xfrm>
          <a:prstGeom prst="straightConnector1">
            <a:avLst/>
          </a:prstGeom>
          <a:noFill/>
          <a:ln w="9525">
            <a:solidFill>
              <a:srgbClr val="7D96A4"/>
            </a:solidFill>
            <a:prstDash val="sysDot"/>
            <a:round/>
            <a:headEnd/>
            <a:tailEnd/>
          </a:ln>
        </p:spPr>
      </p:cxnSp>
      <p:cxnSp>
        <p:nvCxnSpPr>
          <p:cNvPr id="100" name="AutoShape 482"/>
          <p:cNvCxnSpPr>
            <a:cxnSpLocks noChangeShapeType="1"/>
          </p:cNvCxnSpPr>
          <p:nvPr/>
        </p:nvCxnSpPr>
        <p:spPr bwMode="auto">
          <a:xfrm rot="16200000" flipV="1">
            <a:off x="5910262" y="1942970"/>
            <a:ext cx="214313" cy="1588"/>
          </a:xfrm>
          <a:prstGeom prst="straightConnector1">
            <a:avLst/>
          </a:prstGeom>
          <a:noFill/>
          <a:ln w="9525">
            <a:solidFill>
              <a:srgbClr val="7D96A4"/>
            </a:solidFill>
            <a:prstDash val="sysDot"/>
            <a:round/>
            <a:headEnd/>
            <a:tailEnd/>
          </a:ln>
        </p:spPr>
      </p:cxnSp>
      <p:cxnSp>
        <p:nvCxnSpPr>
          <p:cNvPr id="101" name="AutoShape 482"/>
          <p:cNvCxnSpPr>
            <a:cxnSpLocks noChangeShapeType="1"/>
          </p:cNvCxnSpPr>
          <p:nvPr/>
        </p:nvCxnSpPr>
        <p:spPr bwMode="auto">
          <a:xfrm flipH="1" flipV="1">
            <a:off x="8510588" y="1836608"/>
            <a:ext cx="4762" cy="214313"/>
          </a:xfrm>
          <a:prstGeom prst="straightConnector1">
            <a:avLst/>
          </a:prstGeom>
          <a:noFill/>
          <a:ln w="9525">
            <a:solidFill>
              <a:srgbClr val="7D96A4"/>
            </a:solidFill>
            <a:prstDash val="sysDot"/>
            <a:round/>
            <a:headEnd/>
            <a:tailEnd/>
          </a:ln>
        </p:spPr>
      </p:cxnSp>
      <p:cxnSp>
        <p:nvCxnSpPr>
          <p:cNvPr id="102" name="AutoShape 482"/>
          <p:cNvCxnSpPr>
            <a:cxnSpLocks noChangeShapeType="1"/>
          </p:cNvCxnSpPr>
          <p:nvPr/>
        </p:nvCxnSpPr>
        <p:spPr bwMode="auto">
          <a:xfrm rot="-5400000">
            <a:off x="4918075" y="952370"/>
            <a:ext cx="214313" cy="1982787"/>
          </a:xfrm>
          <a:prstGeom prst="bentConnector3">
            <a:avLst>
              <a:gd name="adj1" fmla="val 50370"/>
            </a:avLst>
          </a:prstGeom>
          <a:noFill/>
          <a:ln w="9525">
            <a:solidFill>
              <a:srgbClr val="7D96A4"/>
            </a:solidFill>
            <a:prstDash val="sysDot"/>
            <a:miter lim="800000"/>
            <a:headEnd/>
            <a:tailEnd/>
          </a:ln>
        </p:spPr>
      </p:cxnSp>
      <p:grpSp>
        <p:nvGrpSpPr>
          <p:cNvPr id="19" name="Group 95"/>
          <p:cNvGrpSpPr>
            <a:grpSpLocks/>
          </p:cNvGrpSpPr>
          <p:nvPr/>
        </p:nvGrpSpPr>
        <p:grpSpPr bwMode="auto">
          <a:xfrm>
            <a:off x="1896687" y="2274022"/>
            <a:ext cx="661988" cy="530225"/>
            <a:chOff x="1836" y="3915"/>
            <a:chExt cx="453" cy="334"/>
          </a:xfrm>
        </p:grpSpPr>
        <p:sp>
          <p:nvSpPr>
            <p:cNvPr id="104"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05"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06"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telephony channel</a:t>
              </a:r>
            </a:p>
            <a:p>
              <a:pPr marL="57150" indent="-57150">
                <a:buFontTx/>
                <a:buChar char="•"/>
              </a:pPr>
              <a:r>
                <a:rPr lang="en-US" sz="600" dirty="0">
                  <a:solidFill>
                    <a:srgbClr val="404040"/>
                  </a:solidFill>
                </a:rPr>
                <a:t>fax-/e-mail channel</a:t>
              </a:r>
            </a:p>
          </p:txBody>
        </p:sp>
      </p:grpSp>
      <p:cxnSp>
        <p:nvCxnSpPr>
          <p:cNvPr id="108" name="AutoShape 482"/>
          <p:cNvCxnSpPr>
            <a:cxnSpLocks noChangeShapeType="1"/>
          </p:cNvCxnSpPr>
          <p:nvPr/>
        </p:nvCxnSpPr>
        <p:spPr bwMode="auto">
          <a:xfrm flipH="1" flipV="1">
            <a:off x="2198688" y="1836608"/>
            <a:ext cx="1587" cy="214313"/>
          </a:xfrm>
          <a:prstGeom prst="straightConnector1">
            <a:avLst/>
          </a:prstGeom>
          <a:noFill/>
          <a:ln w="9525">
            <a:solidFill>
              <a:srgbClr val="7D96A4"/>
            </a:solidFill>
            <a:prstDash val="sysDot"/>
            <a:round/>
            <a:headEnd/>
            <a:tailEnd/>
          </a:ln>
        </p:spPr>
      </p:cxnSp>
      <p:cxnSp>
        <p:nvCxnSpPr>
          <p:cNvPr id="110" name="AutoShape 102"/>
          <p:cNvCxnSpPr>
            <a:cxnSpLocks noChangeShapeType="1"/>
          </p:cNvCxnSpPr>
          <p:nvPr/>
        </p:nvCxnSpPr>
        <p:spPr bwMode="gray">
          <a:xfrm flipV="1">
            <a:off x="2527300" y="1942970"/>
            <a:ext cx="230188" cy="1588"/>
          </a:xfrm>
          <a:prstGeom prst="straightConnector1">
            <a:avLst/>
          </a:prstGeom>
          <a:noFill/>
          <a:ln w="9525">
            <a:solidFill>
              <a:schemeClr val="accent2"/>
            </a:solidFill>
            <a:round/>
            <a:headEnd/>
            <a:tailEnd/>
          </a:ln>
        </p:spPr>
      </p:cxnSp>
      <p:pic>
        <p:nvPicPr>
          <p:cNvPr id="131"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7587991" y="2622031"/>
            <a:ext cx="160337" cy="119523"/>
          </a:xfrm>
          <a:prstGeom prst="rect">
            <a:avLst/>
          </a:prstGeom>
          <a:noFill/>
          <a:ln w="9525">
            <a:noFill/>
            <a:miter lim="800000"/>
            <a:headEnd/>
            <a:tailEnd/>
          </a:ln>
        </p:spPr>
      </p:pic>
      <p:pic>
        <p:nvPicPr>
          <p:cNvPr id="132"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2170864" y="3264883"/>
            <a:ext cx="160337" cy="119523"/>
          </a:xfrm>
          <a:prstGeom prst="rect">
            <a:avLst/>
          </a:prstGeom>
          <a:noFill/>
          <a:ln w="9525">
            <a:noFill/>
            <a:miter lim="800000"/>
            <a:headEnd/>
            <a:tailEnd/>
          </a:ln>
        </p:spPr>
      </p:pic>
      <p:sp>
        <p:nvSpPr>
          <p:cNvPr id="133" name="Freeform 69">
            <a:hlinkClick r:id="rId4" action="ppaction://hlinksldjump" tooltip="Process is relevant for accounting"/>
          </p:cNvPr>
          <p:cNvSpPr>
            <a:spLocks noChangeAspect="1" noChangeArrowheads="1"/>
          </p:cNvSpPr>
          <p:nvPr/>
        </p:nvSpPr>
        <p:spPr bwMode="auto">
          <a:xfrm>
            <a:off x="6183138" y="1888202"/>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134" name="Freeform 69">
            <a:hlinkClick r:id="rId4" action="ppaction://hlinksldjump" tooltip="Process is relevant for accounting"/>
          </p:cNvPr>
          <p:cNvSpPr>
            <a:spLocks noChangeAspect="1" noChangeArrowheads="1"/>
          </p:cNvSpPr>
          <p:nvPr/>
        </p:nvSpPr>
        <p:spPr bwMode="auto">
          <a:xfrm>
            <a:off x="7914958" y="1888202"/>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135" name="Freeform 69">
            <a:hlinkClick r:id="rId4" action="ppaction://hlinksldjump" tooltip="Process is relevant for accounting"/>
          </p:cNvPr>
          <p:cNvSpPr>
            <a:spLocks noChangeAspect="1" noChangeArrowheads="1"/>
          </p:cNvSpPr>
          <p:nvPr/>
        </p:nvSpPr>
        <p:spPr bwMode="auto">
          <a:xfrm>
            <a:off x="8707438" y="1888202"/>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grpSp>
        <p:nvGrpSpPr>
          <p:cNvPr id="103" name="Group 6"/>
          <p:cNvGrpSpPr>
            <a:grpSpLocks/>
          </p:cNvGrpSpPr>
          <p:nvPr/>
        </p:nvGrpSpPr>
        <p:grpSpPr bwMode="auto">
          <a:xfrm>
            <a:off x="4324726" y="4383030"/>
            <a:ext cx="760412" cy="530225"/>
            <a:chOff x="1836" y="3915"/>
            <a:chExt cx="453" cy="334"/>
          </a:xfrm>
        </p:grpSpPr>
        <p:sp>
          <p:nvSpPr>
            <p:cNvPr id="107"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0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11"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with task control</a:t>
              </a:r>
            </a:p>
            <a:p>
              <a:pPr marL="57150" indent="-57150">
                <a:buFontTx/>
                <a:buChar char="•"/>
              </a:pPr>
              <a:r>
                <a:rPr lang="en-US" sz="600" dirty="0">
                  <a:solidFill>
                    <a:srgbClr val="404040"/>
                  </a:solidFill>
                </a:rPr>
                <a:t>without task control</a:t>
              </a:r>
            </a:p>
          </p:txBody>
        </p:sp>
      </p:grpSp>
      <p:grpSp>
        <p:nvGrpSpPr>
          <p:cNvPr id="112" name="Group 10"/>
          <p:cNvGrpSpPr>
            <a:grpSpLocks/>
          </p:cNvGrpSpPr>
          <p:nvPr/>
        </p:nvGrpSpPr>
        <p:grpSpPr bwMode="auto">
          <a:xfrm>
            <a:off x="6553199" y="5124392"/>
            <a:ext cx="760413" cy="484188"/>
            <a:chOff x="1836" y="3915"/>
            <a:chExt cx="453" cy="334"/>
          </a:xfrm>
        </p:grpSpPr>
        <p:sp>
          <p:nvSpPr>
            <p:cNvPr id="114"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36"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37"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Parts return notification (pre-delivery)</a:t>
              </a:r>
            </a:p>
          </p:txBody>
        </p:sp>
      </p:grpSp>
      <p:cxnSp>
        <p:nvCxnSpPr>
          <p:cNvPr id="138" name="Elbow Connector 1602"/>
          <p:cNvCxnSpPr>
            <a:cxnSpLocks noChangeShapeType="1"/>
          </p:cNvCxnSpPr>
          <p:nvPr/>
        </p:nvCxnSpPr>
        <p:spPr bwMode="auto">
          <a:xfrm>
            <a:off x="3878263" y="3982925"/>
            <a:ext cx="569912" cy="1588"/>
          </a:xfrm>
          <a:prstGeom prst="bentConnector3">
            <a:avLst>
              <a:gd name="adj1" fmla="val 45125"/>
            </a:avLst>
          </a:prstGeom>
          <a:noFill/>
          <a:ln w="9525">
            <a:solidFill>
              <a:schemeClr val="accent2"/>
            </a:solidFill>
            <a:miter lim="800000"/>
            <a:headEnd/>
            <a:tailEnd type="triangle" w="med" len="med"/>
          </a:ln>
        </p:spPr>
      </p:cxnSp>
      <p:cxnSp>
        <p:nvCxnSpPr>
          <p:cNvPr id="139" name="AutoShape 482"/>
          <p:cNvCxnSpPr>
            <a:cxnSpLocks noChangeShapeType="1"/>
          </p:cNvCxnSpPr>
          <p:nvPr/>
        </p:nvCxnSpPr>
        <p:spPr bwMode="auto">
          <a:xfrm flipH="1" flipV="1">
            <a:off x="4643813" y="3232416"/>
            <a:ext cx="4763" cy="223837"/>
          </a:xfrm>
          <a:prstGeom prst="straightConnector1">
            <a:avLst/>
          </a:prstGeom>
          <a:noFill/>
          <a:ln w="9525">
            <a:solidFill>
              <a:srgbClr val="7D96A4"/>
            </a:solidFill>
            <a:prstDash val="sysDot"/>
            <a:round/>
            <a:headEnd/>
            <a:tailEnd/>
          </a:ln>
        </p:spPr>
      </p:cxnSp>
      <p:cxnSp>
        <p:nvCxnSpPr>
          <p:cNvPr id="140" name="AutoShape 482"/>
          <p:cNvCxnSpPr>
            <a:cxnSpLocks noChangeShapeType="1"/>
          </p:cNvCxnSpPr>
          <p:nvPr/>
        </p:nvCxnSpPr>
        <p:spPr bwMode="auto">
          <a:xfrm flipH="1" flipV="1">
            <a:off x="3586538" y="3241147"/>
            <a:ext cx="3175" cy="206375"/>
          </a:xfrm>
          <a:prstGeom prst="straightConnector1">
            <a:avLst/>
          </a:prstGeom>
          <a:noFill/>
          <a:ln w="9525">
            <a:solidFill>
              <a:srgbClr val="7D96A4"/>
            </a:solidFill>
            <a:prstDash val="sysDot"/>
            <a:round/>
            <a:headEnd/>
            <a:tailEnd/>
          </a:ln>
        </p:spPr>
      </p:cxnSp>
      <p:grpSp>
        <p:nvGrpSpPr>
          <p:cNvPr id="141" name="Group 129"/>
          <p:cNvGrpSpPr>
            <a:grpSpLocks/>
          </p:cNvGrpSpPr>
          <p:nvPr/>
        </p:nvGrpSpPr>
        <p:grpSpPr bwMode="auto">
          <a:xfrm>
            <a:off x="7371975" y="5097031"/>
            <a:ext cx="998537" cy="530225"/>
            <a:chOff x="1836" y="3915"/>
            <a:chExt cx="453" cy="334"/>
          </a:xfrm>
        </p:grpSpPr>
        <p:sp>
          <p:nvSpPr>
            <p:cNvPr id="142"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43"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44"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based on ASN with task control</a:t>
              </a:r>
            </a:p>
            <a:p>
              <a:pPr marL="57150" indent="-57150">
                <a:buFontTx/>
                <a:buChar char="•"/>
              </a:pPr>
              <a:r>
                <a:rPr lang="en-US" sz="600" dirty="0">
                  <a:solidFill>
                    <a:srgbClr val="404040"/>
                  </a:solidFill>
                </a:rPr>
                <a:t>based on ASN without task control</a:t>
              </a:r>
            </a:p>
          </p:txBody>
        </p:sp>
      </p:grpSp>
      <p:cxnSp>
        <p:nvCxnSpPr>
          <p:cNvPr id="145" name="Elbow Connector 1602"/>
          <p:cNvCxnSpPr>
            <a:cxnSpLocks noChangeShapeType="1"/>
          </p:cNvCxnSpPr>
          <p:nvPr/>
        </p:nvCxnSpPr>
        <p:spPr bwMode="auto">
          <a:xfrm>
            <a:off x="7237413" y="4775200"/>
            <a:ext cx="328612" cy="0"/>
          </a:xfrm>
          <a:prstGeom prst="straightConnector1">
            <a:avLst/>
          </a:prstGeom>
          <a:noFill/>
          <a:ln w="9525">
            <a:solidFill>
              <a:srgbClr val="7F7F7F"/>
            </a:solidFill>
            <a:round/>
            <a:headEnd/>
            <a:tailEnd type="triangle" w="med" len="med"/>
          </a:ln>
        </p:spPr>
      </p:cxnSp>
      <p:cxnSp>
        <p:nvCxnSpPr>
          <p:cNvPr id="146" name="AutoShape 482"/>
          <p:cNvCxnSpPr>
            <a:cxnSpLocks noChangeShapeType="1"/>
          </p:cNvCxnSpPr>
          <p:nvPr/>
        </p:nvCxnSpPr>
        <p:spPr bwMode="auto">
          <a:xfrm rot="-5400000">
            <a:off x="7294562" y="4043363"/>
            <a:ext cx="969963" cy="1588"/>
          </a:xfrm>
          <a:prstGeom prst="bentConnector3">
            <a:avLst>
              <a:gd name="adj1" fmla="val 50083"/>
            </a:avLst>
          </a:prstGeom>
          <a:noFill/>
          <a:ln w="9525">
            <a:solidFill>
              <a:srgbClr val="7D96A4"/>
            </a:solidFill>
            <a:prstDash val="sysDot"/>
            <a:miter lim="800000"/>
            <a:headEnd/>
            <a:tailEnd/>
          </a:ln>
        </p:spPr>
      </p:cxnSp>
      <p:cxnSp>
        <p:nvCxnSpPr>
          <p:cNvPr id="147" name="AutoShape 482"/>
          <p:cNvCxnSpPr>
            <a:cxnSpLocks noChangeShapeType="1"/>
          </p:cNvCxnSpPr>
          <p:nvPr/>
        </p:nvCxnSpPr>
        <p:spPr bwMode="auto">
          <a:xfrm rot="-5400000">
            <a:off x="6869112" y="3619501"/>
            <a:ext cx="955675" cy="863600"/>
          </a:xfrm>
          <a:prstGeom prst="bentConnector3">
            <a:avLst>
              <a:gd name="adj1" fmla="val 16111"/>
            </a:avLst>
          </a:prstGeom>
          <a:noFill/>
          <a:ln w="9525">
            <a:solidFill>
              <a:srgbClr val="7D96A4"/>
            </a:solidFill>
            <a:prstDash val="sysDot"/>
            <a:miter lim="800000"/>
            <a:headEnd/>
            <a:tailEnd/>
          </a:ln>
        </p:spPr>
      </p:cxnSp>
      <p:cxnSp>
        <p:nvCxnSpPr>
          <p:cNvPr id="148" name="AutoShape 482"/>
          <p:cNvCxnSpPr>
            <a:cxnSpLocks noChangeShapeType="1"/>
          </p:cNvCxnSpPr>
          <p:nvPr/>
        </p:nvCxnSpPr>
        <p:spPr bwMode="auto">
          <a:xfrm flipV="1">
            <a:off x="6925051" y="3229240"/>
            <a:ext cx="0" cy="230188"/>
          </a:xfrm>
          <a:prstGeom prst="straightConnector1">
            <a:avLst/>
          </a:prstGeom>
          <a:noFill/>
          <a:ln w="9525">
            <a:solidFill>
              <a:srgbClr val="7D96A4"/>
            </a:solidFill>
            <a:prstDash val="sysDot"/>
            <a:round/>
            <a:headEnd/>
            <a:tailEnd/>
          </a:ln>
        </p:spPr>
      </p:cxnSp>
      <p:pic>
        <p:nvPicPr>
          <p:cNvPr id="149" name="Picture 14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98697" y="3152965"/>
            <a:ext cx="589295" cy="382737"/>
          </a:xfrm>
          <a:prstGeom prst="rect">
            <a:avLst/>
          </a:prstGeom>
        </p:spPr>
      </p:pic>
      <p:sp>
        <p:nvSpPr>
          <p:cNvPr id="152" name="Rectangle 74"/>
          <p:cNvSpPr>
            <a:spLocks noChangeArrowheads="1"/>
          </p:cNvSpPr>
          <p:nvPr/>
        </p:nvSpPr>
        <p:spPr bwMode="auto">
          <a:xfrm>
            <a:off x="4378350" y="3252001"/>
            <a:ext cx="574675" cy="184666"/>
          </a:xfrm>
          <a:prstGeom prst="rect">
            <a:avLst/>
          </a:prstGeom>
          <a:noFill/>
          <a:ln w="9525">
            <a:noFill/>
            <a:miter lim="800000"/>
            <a:headEnd/>
            <a:tailEnd/>
          </a:ln>
        </p:spPr>
        <p:txBody>
          <a:bodyPr lIns="0" tIns="0" rIns="0" bIns="0">
            <a:spAutoFit/>
          </a:bodyPr>
          <a:lstStyle/>
          <a:p>
            <a:pPr algn="ctr"/>
            <a:r>
              <a:rPr lang="en-US" sz="600" dirty="0">
                <a:solidFill>
                  <a:schemeClr val="bg1"/>
                </a:solidFill>
                <a:latin typeface="Arial Black" pitchFamily="34" charset="0"/>
              </a:rPr>
              <a:t>Outbound Logistics</a:t>
            </a:r>
          </a:p>
        </p:txBody>
      </p:sp>
      <p:pic>
        <p:nvPicPr>
          <p:cNvPr id="153" name="Picture 15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632102" y="3152965"/>
            <a:ext cx="589295" cy="382737"/>
          </a:xfrm>
          <a:prstGeom prst="rect">
            <a:avLst/>
          </a:prstGeom>
        </p:spPr>
      </p:pic>
      <p:sp>
        <p:nvSpPr>
          <p:cNvPr id="154" name="Rectangle 74"/>
          <p:cNvSpPr>
            <a:spLocks noChangeArrowheads="1"/>
          </p:cNvSpPr>
          <p:nvPr/>
        </p:nvSpPr>
        <p:spPr bwMode="auto">
          <a:xfrm>
            <a:off x="6639412" y="3220828"/>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Internal Logistics</a:t>
            </a:r>
          </a:p>
        </p:txBody>
      </p:sp>
      <p:pic>
        <p:nvPicPr>
          <p:cNvPr id="155" name="Picture 15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88313" y="3152965"/>
            <a:ext cx="589295" cy="382737"/>
          </a:xfrm>
          <a:prstGeom prst="rect">
            <a:avLst/>
          </a:prstGeom>
          <a:noFill/>
          <a:ln w="9525">
            <a:noFill/>
            <a:miter lim="800000"/>
            <a:headEnd/>
            <a:tailEnd/>
          </a:ln>
        </p:spPr>
      </p:pic>
      <p:sp>
        <p:nvSpPr>
          <p:cNvPr id="156" name="Rectangle 74"/>
          <p:cNvSpPr>
            <a:spLocks noChangeArrowheads="1"/>
          </p:cNvSpPr>
          <p:nvPr/>
        </p:nvSpPr>
        <p:spPr bwMode="auto">
          <a:xfrm>
            <a:off x="7495623" y="3220828"/>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Inbound Logistics</a:t>
            </a:r>
          </a:p>
        </p:txBody>
      </p:sp>
      <p:sp>
        <p:nvSpPr>
          <p:cNvPr id="160" name="Freeform 69">
            <a:hlinkClick r:id="rId4" action="ppaction://hlinksldjump" tooltip="Process is relevant for accounting"/>
          </p:cNvPr>
          <p:cNvSpPr>
            <a:spLocks noChangeArrowheads="1"/>
          </p:cNvSpPr>
          <p:nvPr/>
        </p:nvSpPr>
        <p:spPr bwMode="auto">
          <a:xfrm>
            <a:off x="4822280" y="391863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161" name="Freeform 69">
            <a:hlinkClick r:id="rId4" action="ppaction://hlinksldjump" tooltip="Process is relevant for accounting"/>
          </p:cNvPr>
          <p:cNvSpPr>
            <a:spLocks noChangeArrowheads="1"/>
          </p:cNvSpPr>
          <p:nvPr/>
        </p:nvSpPr>
        <p:spPr bwMode="auto">
          <a:xfrm>
            <a:off x="7069488" y="391863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162" name="AutoShape 184">
            <a:hlinkClick r:id="rId9" action="ppaction://hlinksldjump"/>
          </p:cNvPr>
          <p:cNvSpPr>
            <a:spLocks noChangeArrowheads="1"/>
          </p:cNvSpPr>
          <p:nvPr/>
        </p:nvSpPr>
        <p:spPr bwMode="auto">
          <a:xfrm>
            <a:off x="7514706" y="4413683"/>
            <a:ext cx="612747"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Inbound Delivery Processing</a:t>
            </a:r>
          </a:p>
        </p:txBody>
      </p:sp>
      <p:sp>
        <p:nvSpPr>
          <p:cNvPr id="163" name="AutoShape 184">
            <a:hlinkClick r:id="rId10" action="ppaction://hlinksldjump"/>
          </p:cNvPr>
          <p:cNvSpPr>
            <a:spLocks noChangeArrowheads="1"/>
          </p:cNvSpPr>
          <p:nvPr/>
        </p:nvSpPr>
        <p:spPr bwMode="auto">
          <a:xfrm>
            <a:off x="6652954" y="4408140"/>
            <a:ext cx="612747"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Inbound Delivery Notification Processing</a:t>
            </a:r>
          </a:p>
        </p:txBody>
      </p:sp>
      <p:sp>
        <p:nvSpPr>
          <p:cNvPr id="164" name="Freeform 69"/>
          <p:cNvSpPr>
            <a:spLocks noChangeArrowheads="1"/>
          </p:cNvSpPr>
          <p:nvPr/>
        </p:nvSpPr>
        <p:spPr bwMode="auto">
          <a:xfrm>
            <a:off x="7069175" y="501183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65" name="Freeform 69"/>
          <p:cNvSpPr>
            <a:spLocks noChangeArrowheads="1"/>
          </p:cNvSpPr>
          <p:nvPr/>
        </p:nvSpPr>
        <p:spPr bwMode="auto">
          <a:xfrm>
            <a:off x="7937144" y="501460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cxnSp>
        <p:nvCxnSpPr>
          <p:cNvPr id="166" name="AutoShape 123"/>
          <p:cNvCxnSpPr>
            <a:cxnSpLocks noChangeShapeType="1"/>
          </p:cNvCxnSpPr>
          <p:nvPr/>
        </p:nvCxnSpPr>
        <p:spPr bwMode="gray">
          <a:xfrm flipV="1">
            <a:off x="4937125" y="1990725"/>
            <a:ext cx="263525" cy="2039938"/>
          </a:xfrm>
          <a:prstGeom prst="bentConnector3">
            <a:avLst>
              <a:gd name="adj1" fmla="val 39759"/>
            </a:avLst>
          </a:prstGeom>
          <a:noFill/>
          <a:ln w="9525">
            <a:solidFill>
              <a:schemeClr val="accent2"/>
            </a:solidFill>
            <a:miter lim="800000"/>
            <a:headEnd/>
            <a:tailEnd type="triangle" w="med" len="med"/>
          </a:ln>
        </p:spPr>
      </p:cxnSp>
      <p:cxnSp>
        <p:nvCxnSpPr>
          <p:cNvPr id="167" name="AutoShape 124"/>
          <p:cNvCxnSpPr>
            <a:cxnSpLocks noChangeShapeType="1"/>
          </p:cNvCxnSpPr>
          <p:nvPr/>
        </p:nvCxnSpPr>
        <p:spPr bwMode="gray">
          <a:xfrm rot="16200000" flipH="1">
            <a:off x="2284413" y="2924175"/>
            <a:ext cx="1789112" cy="420688"/>
          </a:xfrm>
          <a:prstGeom prst="bentConnector2">
            <a:avLst/>
          </a:prstGeom>
          <a:noFill/>
          <a:ln w="9525">
            <a:solidFill>
              <a:schemeClr val="accent2"/>
            </a:solidFill>
            <a:miter lim="800000"/>
            <a:headEnd/>
            <a:tailEnd type="triangle" w="med" len="med"/>
          </a:ln>
        </p:spPr>
      </p:cxnSp>
      <p:cxnSp>
        <p:nvCxnSpPr>
          <p:cNvPr id="168" name="Elbow Connector 1602"/>
          <p:cNvCxnSpPr>
            <a:cxnSpLocks noChangeShapeType="1"/>
          </p:cNvCxnSpPr>
          <p:nvPr/>
        </p:nvCxnSpPr>
        <p:spPr bwMode="auto">
          <a:xfrm>
            <a:off x="6315075" y="1990725"/>
            <a:ext cx="387350" cy="2784475"/>
          </a:xfrm>
          <a:prstGeom prst="bentConnector3">
            <a:avLst>
              <a:gd name="adj1" fmla="val 43032"/>
            </a:avLst>
          </a:prstGeom>
          <a:noFill/>
          <a:ln w="9525">
            <a:solidFill>
              <a:srgbClr val="7F7F7F"/>
            </a:solidFill>
            <a:round/>
            <a:headEnd/>
            <a:tailEnd type="triangle" w="med" len="med"/>
          </a:ln>
        </p:spPr>
      </p:cxnSp>
      <p:cxnSp>
        <p:nvCxnSpPr>
          <p:cNvPr id="169" name="Elbow Connector 1602"/>
          <p:cNvCxnSpPr>
            <a:cxnSpLocks noChangeShapeType="1"/>
          </p:cNvCxnSpPr>
          <p:nvPr/>
        </p:nvCxnSpPr>
        <p:spPr bwMode="auto">
          <a:xfrm>
            <a:off x="6315075" y="1990725"/>
            <a:ext cx="388938" cy="2044700"/>
          </a:xfrm>
          <a:prstGeom prst="bentConnector3">
            <a:avLst>
              <a:gd name="adj1" fmla="val 42856"/>
            </a:avLst>
          </a:prstGeom>
          <a:noFill/>
          <a:ln w="9525">
            <a:solidFill>
              <a:srgbClr val="7F7F7F"/>
            </a:solidFill>
            <a:round/>
            <a:headEnd/>
            <a:tailEnd type="triangle" w="med" len="med"/>
          </a:ln>
        </p:spPr>
      </p:cxnSp>
      <p:sp>
        <p:nvSpPr>
          <p:cNvPr id="170" name="Rectangle 169"/>
          <p:cNvSpPr/>
          <p:nvPr/>
        </p:nvSpPr>
        <p:spPr bwMode="auto">
          <a:xfrm>
            <a:off x="7400925" y="6176963"/>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marL="85725" indent="-85725">
              <a:spcBef>
                <a:spcPts val="300"/>
              </a:spcBef>
              <a:buFont typeface="Wingdings" pitchFamily="2" charset="2"/>
              <a:buChar char="§"/>
              <a:defRPr/>
            </a:pPr>
            <a:r>
              <a:rPr lang="en-US" sz="700" dirty="0">
                <a:solidFill>
                  <a:schemeClr val="accent2"/>
                </a:solidFill>
                <a:hlinkClick r:id="rId11" action="ppaction://hlinksldjump"/>
              </a:rPr>
              <a:t>With services and expenses</a:t>
            </a:r>
            <a:endParaRPr lang="en-US" sz="700" dirty="0">
              <a:solidFill>
                <a:schemeClr val="accent2"/>
              </a:solidFill>
            </a:endParaRPr>
          </a:p>
          <a:p>
            <a:pPr marL="85725" indent="-85725">
              <a:spcBef>
                <a:spcPts val="300"/>
              </a:spcBef>
              <a:buFont typeface="Wingdings" pitchFamily="2" charset="2"/>
              <a:buChar char="§"/>
              <a:defRPr/>
            </a:pPr>
            <a:r>
              <a:rPr lang="en-US" sz="700" b="1" dirty="0">
                <a:solidFill>
                  <a:schemeClr val="accent2"/>
                </a:solidFill>
              </a:rPr>
              <a:t>With spare parts</a:t>
            </a:r>
          </a:p>
          <a:p>
            <a:pPr marL="85725" indent="-85725">
              <a:spcBef>
                <a:spcPts val="300"/>
              </a:spcBef>
              <a:buFont typeface="Wingdings" pitchFamily="2" charset="2"/>
              <a:buChar char="§"/>
              <a:defRPr/>
            </a:pPr>
            <a:r>
              <a:rPr lang="en-US" sz="700" dirty="0">
                <a:solidFill>
                  <a:schemeClr val="accent2"/>
                </a:solidFill>
                <a:hlinkClick r:id="rId12" action="ppaction://hlinksldjump"/>
              </a:rPr>
              <a:t>With 3</a:t>
            </a:r>
            <a:r>
              <a:rPr lang="en-US" sz="700" baseline="30000" dirty="0">
                <a:solidFill>
                  <a:schemeClr val="accent2"/>
                </a:solidFill>
                <a:hlinkClick r:id="rId12" action="ppaction://hlinksldjump"/>
              </a:rPr>
              <a:t>rd</a:t>
            </a:r>
            <a:r>
              <a:rPr lang="en-US" sz="700" dirty="0">
                <a:solidFill>
                  <a:schemeClr val="accent2"/>
                </a:solidFill>
                <a:hlinkClick r:id="rId12" action="ppaction://hlinksldjump"/>
              </a:rPr>
              <a:t> party</a:t>
            </a:r>
            <a:endParaRPr lang="en-US" sz="700" dirty="0">
              <a:solidFill>
                <a:schemeClr val="accent2"/>
              </a:solidFill>
            </a:endParaRPr>
          </a:p>
          <a:p>
            <a:pPr marL="85725" indent="-85725">
              <a:spcBef>
                <a:spcPts val="300"/>
              </a:spcBef>
              <a:buFont typeface="Wingdings" pitchFamily="2" charset="2"/>
              <a:buChar char="§"/>
              <a:defRPr/>
            </a:pPr>
            <a:r>
              <a:rPr lang="en-US" sz="700" dirty="0">
                <a:solidFill>
                  <a:schemeClr val="accent2"/>
                </a:solidFill>
                <a:hlinkClick r:id="rId13" action="ppaction://hlinksldjump"/>
              </a:rPr>
              <a:t>With down payments</a:t>
            </a:r>
            <a:endParaRPr lang="en-US" sz="700" dirty="0">
              <a:solidFill>
                <a:schemeClr val="accent2"/>
              </a:solidFill>
            </a:endParaRPr>
          </a:p>
          <a:p>
            <a:pPr marL="85725" indent="-85725">
              <a:spcBef>
                <a:spcPts val="300"/>
              </a:spcBef>
              <a:buFont typeface="Wingdings" pitchFamily="2" charset="2"/>
              <a:buChar char="§"/>
              <a:defRPr/>
            </a:pPr>
            <a:endParaRPr lang="en-US" sz="700" dirty="0">
              <a:solidFill>
                <a:schemeClr val="accent2"/>
              </a:solidFill>
            </a:endParaRPr>
          </a:p>
        </p:txBody>
      </p:sp>
      <p:grpSp>
        <p:nvGrpSpPr>
          <p:cNvPr id="177" name="Group 110"/>
          <p:cNvGrpSpPr>
            <a:grpSpLocks/>
          </p:cNvGrpSpPr>
          <p:nvPr/>
        </p:nvGrpSpPr>
        <p:grpSpPr bwMode="auto">
          <a:xfrm>
            <a:off x="8077200" y="2183476"/>
            <a:ext cx="1066800" cy="1379538"/>
            <a:chOff x="1836" y="3915"/>
            <a:chExt cx="453" cy="334"/>
          </a:xfrm>
        </p:grpSpPr>
        <p:sp>
          <p:nvSpPr>
            <p:cNvPr id="17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7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8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Processing externally-initiated payments by incoming bank transfer</a:t>
              </a:r>
            </a:p>
            <a:p>
              <a:pPr marL="57150" indent="-57150">
                <a:buFontTx/>
                <a:buChar char="•"/>
              </a:pPr>
              <a:r>
                <a:rPr lang="en-US" sz="600" dirty="0">
                  <a:solidFill>
                    <a:srgbClr val="404040"/>
                  </a:solidFill>
                </a:rPr>
                <a:t>Processing externally-initiated payments by incoming check</a:t>
              </a:r>
              <a:endParaRPr lang="sv-SE" sz="600" dirty="0">
                <a:solidFill>
                  <a:srgbClr val="404040"/>
                </a:solidFill>
              </a:endParaRPr>
            </a:p>
            <a:p>
              <a:pPr marL="57150" indent="-57150">
                <a:buFontTx/>
                <a:buChar char="•"/>
              </a:pPr>
              <a:r>
                <a:rPr lang="en-US" sz="600" dirty="0">
                  <a:solidFill>
                    <a:srgbClr val="404040"/>
                  </a:solidFill>
                </a:rPr>
                <a:t>… (7 more variants)</a:t>
              </a:r>
            </a:p>
          </p:txBody>
        </p:sp>
      </p:grpSp>
      <p:sp>
        <p:nvSpPr>
          <p:cNvPr id="150" name="Rectangle 74"/>
          <p:cNvSpPr>
            <a:spLocks noChangeArrowheads="1"/>
          </p:cNvSpPr>
          <p:nvPr/>
        </p:nvSpPr>
        <p:spPr bwMode="auto">
          <a:xfrm>
            <a:off x="3297695" y="3153880"/>
            <a:ext cx="574675"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Outbound Logistics Control</a:t>
            </a:r>
          </a:p>
        </p:txBody>
      </p:sp>
      <p:pic>
        <p:nvPicPr>
          <p:cNvPr id="151" name="Picture 15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71039" y="3152965"/>
            <a:ext cx="589295" cy="382737"/>
          </a:xfrm>
          <a:prstGeom prst="rect">
            <a:avLst/>
          </a:prstGeom>
        </p:spPr>
      </p:pic>
      <p:sp>
        <p:nvSpPr>
          <p:cNvPr id="186" name="Rectangle 74"/>
          <p:cNvSpPr>
            <a:spLocks noChangeArrowheads="1"/>
          </p:cNvSpPr>
          <p:nvPr/>
        </p:nvSpPr>
        <p:spPr bwMode="auto">
          <a:xfrm>
            <a:off x="4386662" y="3234037"/>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Outbound Logistics</a:t>
            </a:r>
          </a:p>
        </p:txBody>
      </p:sp>
      <p:sp>
        <p:nvSpPr>
          <p:cNvPr id="158" name="AutoShape 184">
            <a:hlinkClick r:id="rId14" action="ppaction://hlinksldjump"/>
          </p:cNvPr>
          <p:cNvSpPr>
            <a:spLocks noChangeArrowheads="1"/>
          </p:cNvSpPr>
          <p:nvPr/>
        </p:nvSpPr>
        <p:spPr bwMode="auto">
          <a:xfrm>
            <a:off x="4400204" y="3619388"/>
            <a:ext cx="612747"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Outbound Delivery Processing</a:t>
            </a:r>
          </a:p>
        </p:txBody>
      </p:sp>
      <p:cxnSp>
        <p:nvCxnSpPr>
          <p:cNvPr id="187" name="AutoShape 482"/>
          <p:cNvCxnSpPr>
            <a:cxnSpLocks noChangeShapeType="1"/>
          </p:cNvCxnSpPr>
          <p:nvPr/>
        </p:nvCxnSpPr>
        <p:spPr bwMode="auto">
          <a:xfrm flipV="1">
            <a:off x="6925051" y="3868625"/>
            <a:ext cx="0" cy="230188"/>
          </a:xfrm>
          <a:prstGeom prst="straightConnector1">
            <a:avLst/>
          </a:prstGeom>
          <a:noFill/>
          <a:ln w="9525">
            <a:solidFill>
              <a:srgbClr val="7D96A4"/>
            </a:solidFill>
            <a:prstDash val="sysDot"/>
            <a:round/>
            <a:headEnd/>
            <a:tailEnd/>
          </a:ln>
        </p:spPr>
      </p:cxnSp>
      <p:cxnSp>
        <p:nvCxnSpPr>
          <p:cNvPr id="195" name="AutoShape 482"/>
          <p:cNvCxnSpPr>
            <a:cxnSpLocks noChangeShapeType="1"/>
          </p:cNvCxnSpPr>
          <p:nvPr/>
        </p:nvCxnSpPr>
        <p:spPr bwMode="auto">
          <a:xfrm flipH="1" flipV="1">
            <a:off x="3590869" y="3476257"/>
            <a:ext cx="4763" cy="223837"/>
          </a:xfrm>
          <a:prstGeom prst="straightConnector1">
            <a:avLst/>
          </a:prstGeom>
          <a:noFill/>
          <a:ln w="9525">
            <a:solidFill>
              <a:srgbClr val="7D96A4"/>
            </a:solidFill>
            <a:prstDash val="sysDot"/>
            <a:round/>
            <a:headEnd/>
            <a:tailEnd/>
          </a:ln>
        </p:spPr>
      </p:cxnSp>
      <p:sp>
        <p:nvSpPr>
          <p:cNvPr id="157" name="AutoShape 184">
            <a:hlinkClick r:id="rId15" action="ppaction://hlinksldjump"/>
          </p:cNvPr>
          <p:cNvSpPr>
            <a:spLocks noChangeArrowheads="1"/>
          </p:cNvSpPr>
          <p:nvPr/>
        </p:nvSpPr>
        <p:spPr bwMode="auto">
          <a:xfrm>
            <a:off x="3340966" y="3619388"/>
            <a:ext cx="585788" cy="728662"/>
          </a:xfrm>
          <a:prstGeom prst="chevron">
            <a:avLst>
              <a:gd name="adj" fmla="val 9560"/>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Initiate Outbound Processing</a:t>
            </a:r>
          </a:p>
        </p:txBody>
      </p:sp>
      <p:cxnSp>
        <p:nvCxnSpPr>
          <p:cNvPr id="196" name="AutoShape 482"/>
          <p:cNvCxnSpPr>
            <a:cxnSpLocks noChangeShapeType="1"/>
          </p:cNvCxnSpPr>
          <p:nvPr/>
        </p:nvCxnSpPr>
        <p:spPr bwMode="auto">
          <a:xfrm flipH="1" flipV="1">
            <a:off x="6924272" y="3492882"/>
            <a:ext cx="4763" cy="223837"/>
          </a:xfrm>
          <a:prstGeom prst="straightConnector1">
            <a:avLst/>
          </a:prstGeom>
          <a:noFill/>
          <a:ln w="9525">
            <a:solidFill>
              <a:srgbClr val="7D96A4"/>
            </a:solidFill>
            <a:prstDash val="sysDot"/>
            <a:round/>
            <a:headEnd/>
            <a:tailEnd/>
          </a:ln>
        </p:spPr>
      </p:cxnSp>
      <p:sp>
        <p:nvSpPr>
          <p:cNvPr id="159" name="AutoShape 184">
            <a:hlinkClick r:id="rId16" action="ppaction://hlinksldjump"/>
          </p:cNvPr>
          <p:cNvSpPr>
            <a:spLocks noChangeArrowheads="1"/>
          </p:cNvSpPr>
          <p:nvPr/>
        </p:nvSpPr>
        <p:spPr bwMode="auto">
          <a:xfrm>
            <a:off x="6647411" y="3619388"/>
            <a:ext cx="612747"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Goods Movement</a:t>
            </a:r>
          </a:p>
        </p:txBody>
      </p:sp>
      <p:sp>
        <p:nvSpPr>
          <p:cNvPr id="197" name="Freeform 69">
            <a:hlinkClick r:id="rId4" action="ppaction://hlinksldjump" tooltip="Process is relevant for accounting"/>
          </p:cNvPr>
          <p:cNvSpPr>
            <a:spLocks noChangeAspect="1" noChangeArrowheads="1"/>
          </p:cNvSpPr>
          <p:nvPr/>
        </p:nvSpPr>
        <p:spPr bwMode="auto">
          <a:xfrm>
            <a:off x="8699125" y="2193725"/>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198" name="Freeform 69">
            <a:hlinkClick r:id="rId4" action="ppaction://hlinksldjump" tooltip="Process is relevant for accounting"/>
          </p:cNvPr>
          <p:cNvSpPr>
            <a:spLocks noChangeAspect="1" noChangeArrowheads="1"/>
          </p:cNvSpPr>
          <p:nvPr/>
        </p:nvSpPr>
        <p:spPr bwMode="auto">
          <a:xfrm>
            <a:off x="6183501" y="2193725"/>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199" name="Freeform 69">
            <a:hlinkClick r:id="rId4" action="ppaction://hlinksldjump" tooltip="Process is relevant for accounting"/>
          </p:cNvPr>
          <p:cNvSpPr>
            <a:spLocks noChangeAspect="1" noChangeArrowheads="1"/>
          </p:cNvSpPr>
          <p:nvPr/>
        </p:nvSpPr>
        <p:spPr bwMode="auto">
          <a:xfrm>
            <a:off x="7914958" y="2193725"/>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183" name="AutoShape 184">
            <a:hlinkClick r:id="rId17" action="ppaction://hlinksldjump"/>
          </p:cNvPr>
          <p:cNvSpPr>
            <a:spLocks noChangeArrowheads="1"/>
          </p:cNvSpPr>
          <p:nvPr/>
        </p:nvSpPr>
        <p:spPr bwMode="auto">
          <a:xfrm>
            <a:off x="5133744" y="1579433"/>
            <a:ext cx="585788" cy="728662"/>
          </a:xfrm>
          <a:prstGeom prst="chevron">
            <a:avLst>
              <a:gd name="adj" fmla="val 9560"/>
            </a:avLst>
          </a:prstGeom>
          <a:solidFill>
            <a:schemeClr val="bg1"/>
          </a:solidFill>
          <a:ln w="3175" cap="rnd" algn="ctr">
            <a:solidFill>
              <a:schemeClr val="bg2"/>
            </a:solidFill>
            <a:bevel/>
            <a:headEnd/>
            <a:tailEnd/>
          </a:ln>
        </p:spPr>
        <p:txBody>
          <a:bodyPr lIns="72000" tIns="36000" rIns="0" bIns="46800" anchor="ctr"/>
          <a:lstStyle/>
          <a:p>
            <a:pPr>
              <a:lnSpc>
                <a:spcPct val="90000"/>
              </a:lnSpc>
              <a:buClr>
                <a:schemeClr val="accent1"/>
              </a:buClr>
              <a:buSzPct val="80000"/>
            </a:pPr>
            <a:r>
              <a:rPr lang="en-US" sz="600" dirty="0">
                <a:solidFill>
                  <a:srgbClr val="404040"/>
                </a:solidFill>
              </a:rPr>
              <a:t>Executing Services</a:t>
            </a:r>
          </a:p>
        </p:txBody>
      </p:sp>
      <p:sp>
        <p:nvSpPr>
          <p:cNvPr id="184" name="AutoShape 184">
            <a:hlinkClick r:id="rId18" action="ppaction://hlinksldjump"/>
          </p:cNvPr>
          <p:cNvSpPr>
            <a:spLocks noChangeArrowheads="1"/>
          </p:cNvSpPr>
          <p:nvPr/>
        </p:nvSpPr>
        <p:spPr bwMode="auto">
          <a:xfrm>
            <a:off x="3749040" y="1579433"/>
            <a:ext cx="612747"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Dispatching and  Scheduling</a:t>
            </a:r>
            <a:br>
              <a:rPr lang="en-US" sz="600" dirty="0">
                <a:solidFill>
                  <a:srgbClr val="404040"/>
                </a:solidFill>
              </a:rPr>
            </a:br>
            <a:r>
              <a:rPr lang="en-US" sz="600" dirty="0">
                <a:solidFill>
                  <a:srgbClr val="404040"/>
                </a:solidFill>
              </a:rPr>
              <a:t>Orders</a:t>
            </a:r>
          </a:p>
        </p:txBody>
      </p:sp>
      <p:sp>
        <p:nvSpPr>
          <p:cNvPr id="200" name="AutoShape 184">
            <a:hlinkClick r:id="rId19" action="ppaction://hlinksldjump"/>
          </p:cNvPr>
          <p:cNvSpPr>
            <a:spLocks noChangeArrowheads="1"/>
          </p:cNvSpPr>
          <p:nvPr/>
        </p:nvSpPr>
        <p:spPr bwMode="auto">
          <a:xfrm>
            <a:off x="2711970" y="1579433"/>
            <a:ext cx="585788"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and Planning </a:t>
            </a:r>
            <a:br>
              <a:rPr lang="en-US" sz="600" dirty="0">
                <a:solidFill>
                  <a:srgbClr val="404040"/>
                </a:solidFill>
              </a:rPr>
            </a:br>
            <a:r>
              <a:rPr lang="en-US" sz="600" dirty="0">
                <a:solidFill>
                  <a:srgbClr val="404040"/>
                </a:solidFill>
              </a:rPr>
              <a:t>Service Orders</a:t>
            </a:r>
          </a:p>
        </p:txBody>
      </p:sp>
      <p:sp>
        <p:nvSpPr>
          <p:cNvPr id="201" name="AutoShape 184">
            <a:hlinkClick r:id="rId20" action="ppaction://hlinksldjump"/>
          </p:cNvPr>
          <p:cNvSpPr>
            <a:spLocks noChangeArrowheads="1"/>
          </p:cNvSpPr>
          <p:nvPr/>
        </p:nvSpPr>
        <p:spPr bwMode="auto">
          <a:xfrm>
            <a:off x="5768281" y="1579433"/>
            <a:ext cx="585788"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Confirming</a:t>
            </a:r>
            <a:br>
              <a:rPr lang="en-US" sz="600" dirty="0">
                <a:solidFill>
                  <a:srgbClr val="404040"/>
                </a:solidFill>
              </a:rPr>
            </a:br>
            <a:r>
              <a:rPr lang="en-US" sz="600" dirty="0">
                <a:solidFill>
                  <a:srgbClr val="404040"/>
                </a:solidFill>
              </a:rPr>
              <a:t>Service</a:t>
            </a:r>
            <a:br>
              <a:rPr lang="en-US" sz="600" dirty="0">
                <a:solidFill>
                  <a:srgbClr val="404040"/>
                </a:solidFill>
              </a:rPr>
            </a:br>
            <a:r>
              <a:rPr lang="en-US" sz="600" dirty="0">
                <a:solidFill>
                  <a:srgbClr val="404040"/>
                </a:solidFill>
              </a:rPr>
              <a:t>Execution</a:t>
            </a:r>
          </a:p>
        </p:txBody>
      </p:sp>
      <p:sp>
        <p:nvSpPr>
          <p:cNvPr id="202" name="AutoShape 184">
            <a:hlinkClick r:id="rId21" action="ppaction://hlinksldjump"/>
          </p:cNvPr>
          <p:cNvSpPr>
            <a:spLocks noChangeArrowheads="1"/>
          </p:cNvSpPr>
          <p:nvPr/>
        </p:nvSpPr>
        <p:spPr bwMode="auto">
          <a:xfrm>
            <a:off x="7494559" y="1579433"/>
            <a:ext cx="585788" cy="728662"/>
          </a:xfrm>
          <a:prstGeom prst="chevron">
            <a:avLst>
              <a:gd name="adj" fmla="val 9560"/>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Customer Invoice</a:t>
            </a:r>
          </a:p>
        </p:txBody>
      </p:sp>
      <p:sp>
        <p:nvSpPr>
          <p:cNvPr id="203" name="AutoShape 184">
            <a:hlinkClick r:id="rId22" action="ppaction://hlinksldjump"/>
          </p:cNvPr>
          <p:cNvSpPr>
            <a:spLocks noChangeArrowheads="1"/>
          </p:cNvSpPr>
          <p:nvPr/>
        </p:nvSpPr>
        <p:spPr bwMode="auto">
          <a:xfrm>
            <a:off x="8254537" y="1571120"/>
            <a:ext cx="618290"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a:t>
            </a:r>
            <a:br>
              <a:rPr lang="en-US" sz="600" dirty="0">
                <a:solidFill>
                  <a:srgbClr val="404040"/>
                </a:solidFill>
              </a:rPr>
            </a:br>
            <a:r>
              <a:rPr lang="en-US" sz="600" dirty="0">
                <a:solidFill>
                  <a:srgbClr val="404040"/>
                </a:solidFill>
              </a:rPr>
              <a:t>Receivables and Payments</a:t>
            </a:r>
          </a:p>
        </p:txBody>
      </p:sp>
      <p:sp>
        <p:nvSpPr>
          <p:cNvPr id="204" name="AutoShape 184">
            <a:hlinkClick r:id="rId23" action="ppaction://hlinksldjump"/>
          </p:cNvPr>
          <p:cNvSpPr>
            <a:spLocks noChangeArrowheads="1"/>
          </p:cNvSpPr>
          <p:nvPr/>
        </p:nvSpPr>
        <p:spPr bwMode="auto">
          <a:xfrm>
            <a:off x="1944428" y="1579433"/>
            <a:ext cx="585788" cy="728662"/>
          </a:xfrm>
          <a:prstGeom prst="chevron">
            <a:avLst>
              <a:gd name="adj" fmla="val 9560"/>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Handling an Incoming Customer Inquiry</a:t>
            </a:r>
          </a:p>
        </p:txBody>
      </p:sp>
      <p:sp>
        <p:nvSpPr>
          <p:cNvPr id="205" name="Freeform 69"/>
          <p:cNvSpPr>
            <a:spLocks noChangeAspect="1" noChangeArrowheads="1"/>
          </p:cNvSpPr>
          <p:nvPr/>
        </p:nvSpPr>
        <p:spPr bwMode="auto">
          <a:xfrm>
            <a:off x="8708407" y="2195731"/>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206" name="Freeform 69"/>
          <p:cNvSpPr>
            <a:spLocks noChangeAspect="1" noChangeArrowheads="1"/>
          </p:cNvSpPr>
          <p:nvPr/>
        </p:nvSpPr>
        <p:spPr bwMode="auto">
          <a:xfrm>
            <a:off x="6193458" y="2203682"/>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207" name="Freeform 69"/>
          <p:cNvSpPr>
            <a:spLocks noChangeAspect="1" noChangeArrowheads="1"/>
          </p:cNvSpPr>
          <p:nvPr/>
        </p:nvSpPr>
        <p:spPr bwMode="auto">
          <a:xfrm>
            <a:off x="7916289" y="2195056"/>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224" name="Picture 223" descr="scenario_60pxgrün.png"/>
          <p:cNvPicPr>
            <a:picLocks noChangeAspect="1"/>
          </p:cNvPicPr>
          <p:nvPr/>
        </p:nvPicPr>
        <p:blipFill>
          <a:blip r:embed="rId24" cstate="print"/>
          <a:stretch>
            <a:fillRect/>
          </a:stretch>
        </p:blipFill>
        <p:spPr>
          <a:xfrm>
            <a:off x="361522" y="4846253"/>
            <a:ext cx="180000" cy="180000"/>
          </a:xfrm>
          <a:prstGeom prst="rect">
            <a:avLst/>
          </a:prstGeom>
        </p:spPr>
      </p:pic>
      <p:sp>
        <p:nvSpPr>
          <p:cNvPr id="22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226" name="TextBox 225"/>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227"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228" name="Picture 227" descr="Calculator_2_60px.png"/>
          <p:cNvPicPr>
            <a:picLocks noChangeAspect="1"/>
          </p:cNvPicPr>
          <p:nvPr/>
        </p:nvPicPr>
        <p:blipFill>
          <a:blip r:embed="rId25" cstate="print"/>
          <a:stretch>
            <a:fillRect/>
          </a:stretch>
        </p:blipFill>
        <p:spPr>
          <a:xfrm>
            <a:off x="366739" y="5245467"/>
            <a:ext cx="180000" cy="180000"/>
          </a:xfrm>
          <a:prstGeom prst="rect">
            <a:avLst/>
          </a:prstGeom>
        </p:spPr>
      </p:pic>
      <p:sp>
        <p:nvSpPr>
          <p:cNvPr id="229"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30" name="Rectangle 55">
            <a:hlinkClick r:id="rId4"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31" name="Rectangle 57">
            <a:hlinkClick r:id="rId6"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232" name="Picture 231" descr="Monitor_60px.png"/>
          <p:cNvPicPr>
            <a:picLocks noChangeAspect="1"/>
          </p:cNvPicPr>
          <p:nvPr/>
        </p:nvPicPr>
        <p:blipFill>
          <a:blip r:embed="rId26" cstate="print"/>
          <a:stretch>
            <a:fillRect/>
          </a:stretch>
        </p:blipFill>
        <p:spPr>
          <a:xfrm>
            <a:off x="361854" y="5605004"/>
            <a:ext cx="180000" cy="180000"/>
          </a:xfrm>
          <a:prstGeom prst="rect">
            <a:avLst/>
          </a:prstGeom>
        </p:spPr>
      </p:pic>
      <p:sp>
        <p:nvSpPr>
          <p:cNvPr id="23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235" name="Rectangle 57">
            <a:hlinkClick r:id="rId2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cxnSp>
        <p:nvCxnSpPr>
          <p:cNvPr id="172" name="AutoShape 482"/>
          <p:cNvCxnSpPr>
            <a:cxnSpLocks noChangeShapeType="1"/>
          </p:cNvCxnSpPr>
          <p:nvPr/>
        </p:nvCxnSpPr>
        <p:spPr bwMode="auto">
          <a:xfrm rot="5400000" flipH="1">
            <a:off x="3407944" y="1007529"/>
            <a:ext cx="214313" cy="1054100"/>
          </a:xfrm>
          <a:prstGeom prst="bentConnector3">
            <a:avLst>
              <a:gd name="adj1" fmla="val 50370"/>
            </a:avLst>
          </a:prstGeom>
          <a:noFill/>
          <a:ln w="9525">
            <a:solidFill>
              <a:srgbClr val="7D96A4"/>
            </a:solidFill>
            <a:prstDash val="sysDot"/>
            <a:miter lim="800000"/>
            <a:headEnd/>
            <a:tailEnd/>
          </a:ln>
        </p:spPr>
      </p:cxnSp>
      <p:cxnSp>
        <p:nvCxnSpPr>
          <p:cNvPr id="173" name="AutoShape 482"/>
          <p:cNvCxnSpPr>
            <a:cxnSpLocks noChangeShapeType="1"/>
          </p:cNvCxnSpPr>
          <p:nvPr/>
        </p:nvCxnSpPr>
        <p:spPr bwMode="auto">
          <a:xfrm flipV="1">
            <a:off x="2976938" y="1427422"/>
            <a:ext cx="11113" cy="214313"/>
          </a:xfrm>
          <a:prstGeom prst="straightConnector1">
            <a:avLst/>
          </a:prstGeom>
          <a:noFill/>
          <a:ln w="9525">
            <a:solidFill>
              <a:srgbClr val="7D96A4"/>
            </a:solidFill>
            <a:prstDash val="sysDot"/>
            <a:round/>
            <a:headEnd/>
            <a:tailEnd/>
          </a:ln>
        </p:spPr>
      </p:cxnSp>
      <p:cxnSp>
        <p:nvCxnSpPr>
          <p:cNvPr id="174" name="AutoShape 482"/>
          <p:cNvCxnSpPr>
            <a:cxnSpLocks noChangeShapeType="1"/>
          </p:cNvCxnSpPr>
          <p:nvPr/>
        </p:nvCxnSpPr>
        <p:spPr bwMode="auto">
          <a:xfrm flipH="1" flipV="1">
            <a:off x="7742613" y="1427422"/>
            <a:ext cx="3175" cy="214313"/>
          </a:xfrm>
          <a:prstGeom prst="straightConnector1">
            <a:avLst/>
          </a:prstGeom>
          <a:noFill/>
          <a:ln w="9525">
            <a:solidFill>
              <a:srgbClr val="7D96A4"/>
            </a:solidFill>
            <a:prstDash val="sysDot"/>
            <a:round/>
            <a:headEnd/>
            <a:tailEnd/>
          </a:ln>
        </p:spPr>
      </p:cxnSp>
      <p:cxnSp>
        <p:nvCxnSpPr>
          <p:cNvPr id="175" name="AutoShape 482"/>
          <p:cNvCxnSpPr>
            <a:cxnSpLocks noChangeShapeType="1"/>
          </p:cNvCxnSpPr>
          <p:nvPr/>
        </p:nvCxnSpPr>
        <p:spPr bwMode="auto">
          <a:xfrm rot="16200000" flipV="1">
            <a:off x="5918575" y="1533785"/>
            <a:ext cx="214313" cy="1588"/>
          </a:xfrm>
          <a:prstGeom prst="straightConnector1">
            <a:avLst/>
          </a:prstGeom>
          <a:noFill/>
          <a:ln w="9525">
            <a:solidFill>
              <a:srgbClr val="7D96A4"/>
            </a:solidFill>
            <a:prstDash val="sysDot"/>
            <a:round/>
            <a:headEnd/>
            <a:tailEnd/>
          </a:ln>
        </p:spPr>
      </p:cxnSp>
      <p:cxnSp>
        <p:nvCxnSpPr>
          <p:cNvPr id="176" name="AutoShape 482"/>
          <p:cNvCxnSpPr>
            <a:cxnSpLocks noChangeShapeType="1"/>
          </p:cNvCxnSpPr>
          <p:nvPr/>
        </p:nvCxnSpPr>
        <p:spPr bwMode="auto">
          <a:xfrm flipH="1" flipV="1">
            <a:off x="8518901" y="1427422"/>
            <a:ext cx="4762" cy="214313"/>
          </a:xfrm>
          <a:prstGeom prst="straightConnector1">
            <a:avLst/>
          </a:prstGeom>
          <a:noFill/>
          <a:ln w="9525">
            <a:solidFill>
              <a:srgbClr val="7D96A4"/>
            </a:solidFill>
            <a:prstDash val="sysDot"/>
            <a:round/>
            <a:headEnd/>
            <a:tailEnd/>
          </a:ln>
        </p:spPr>
      </p:cxnSp>
      <p:cxnSp>
        <p:nvCxnSpPr>
          <p:cNvPr id="181" name="AutoShape 482"/>
          <p:cNvCxnSpPr>
            <a:cxnSpLocks noChangeShapeType="1"/>
          </p:cNvCxnSpPr>
          <p:nvPr/>
        </p:nvCxnSpPr>
        <p:spPr bwMode="auto">
          <a:xfrm flipH="1" flipV="1">
            <a:off x="2207001" y="1427422"/>
            <a:ext cx="1587" cy="214313"/>
          </a:xfrm>
          <a:prstGeom prst="straightConnector1">
            <a:avLst/>
          </a:prstGeom>
          <a:noFill/>
          <a:ln w="9525">
            <a:solidFill>
              <a:srgbClr val="7D96A4"/>
            </a:solidFill>
            <a:prstDash val="sysDot"/>
            <a:round/>
            <a:headEnd/>
            <a:tailEnd/>
          </a:ln>
        </p:spPr>
      </p:cxnSp>
      <p:cxnSp>
        <p:nvCxnSpPr>
          <p:cNvPr id="208" name="AutoShape 482"/>
          <p:cNvCxnSpPr>
            <a:cxnSpLocks noChangeShapeType="1"/>
          </p:cNvCxnSpPr>
          <p:nvPr/>
        </p:nvCxnSpPr>
        <p:spPr bwMode="auto">
          <a:xfrm rot="-5400000">
            <a:off x="4926388" y="543185"/>
            <a:ext cx="214313" cy="1982787"/>
          </a:xfrm>
          <a:prstGeom prst="bentConnector3">
            <a:avLst>
              <a:gd name="adj1" fmla="val 50370"/>
            </a:avLst>
          </a:prstGeom>
          <a:noFill/>
          <a:ln w="9525">
            <a:solidFill>
              <a:srgbClr val="7D96A4"/>
            </a:solidFill>
            <a:prstDash val="sysDot"/>
            <a:miter lim="800000"/>
            <a:headEnd/>
            <a:tailEnd/>
          </a:ln>
        </p:spPr>
      </p:cxnSp>
      <p:pic>
        <p:nvPicPr>
          <p:cNvPr id="209" name="Picture 208"/>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1858466" y="1025493"/>
            <a:ext cx="697069" cy="452734"/>
          </a:xfrm>
          <a:prstGeom prst="rect">
            <a:avLst/>
          </a:prstGeom>
        </p:spPr>
      </p:pic>
      <p:sp>
        <p:nvSpPr>
          <p:cNvPr id="210" name="Rectangle 74"/>
          <p:cNvSpPr>
            <a:spLocks noChangeArrowheads="1"/>
          </p:cNvSpPr>
          <p:nvPr/>
        </p:nvSpPr>
        <p:spPr bwMode="auto">
          <a:xfrm>
            <a:off x="1940164" y="1097689"/>
            <a:ext cx="574675" cy="461665"/>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Collaboration</a:t>
            </a:r>
          </a:p>
          <a:p>
            <a:pPr algn="ctr"/>
            <a:r>
              <a:rPr lang="en-US" sz="600" dirty="0">
                <a:solidFill>
                  <a:schemeClr val="bg1"/>
                </a:solidFill>
                <a:latin typeface="BentonSans Book" pitchFamily="2" charset="0"/>
              </a:rPr>
              <a:t>Window/</a:t>
            </a:r>
          </a:p>
          <a:p>
            <a:pPr algn="ctr"/>
            <a:r>
              <a:rPr lang="en-US" sz="600" dirty="0">
                <a:solidFill>
                  <a:schemeClr val="bg1"/>
                </a:solidFill>
                <a:latin typeface="BentonSans Book" pitchFamily="2" charset="0"/>
              </a:rPr>
              <a:t>Groupware</a:t>
            </a:r>
          </a:p>
          <a:p>
            <a:pPr algn="ctr"/>
            <a:r>
              <a:rPr lang="en-US" sz="600" dirty="0">
                <a:solidFill>
                  <a:schemeClr val="bg1"/>
                </a:solidFill>
                <a:latin typeface="BentonSans Book" pitchFamily="2" charset="0"/>
              </a:rPr>
              <a:t>Client</a:t>
            </a:r>
          </a:p>
          <a:p>
            <a:pPr algn="ctr"/>
            <a:endParaRPr lang="en-US" sz="600" b="1" dirty="0">
              <a:solidFill>
                <a:schemeClr val="bg1"/>
              </a:solidFill>
              <a:latin typeface="+mj-lt"/>
            </a:endParaRPr>
          </a:p>
        </p:txBody>
      </p:sp>
      <p:pic>
        <p:nvPicPr>
          <p:cNvPr id="211" name="Picture 2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708494" y="1047790"/>
            <a:ext cx="589295" cy="382737"/>
          </a:xfrm>
          <a:prstGeom prst="rect">
            <a:avLst/>
          </a:prstGeom>
        </p:spPr>
      </p:pic>
      <p:sp>
        <p:nvSpPr>
          <p:cNvPr id="212" name="Rectangle 74"/>
          <p:cNvSpPr>
            <a:spLocks noChangeArrowheads="1"/>
          </p:cNvSpPr>
          <p:nvPr/>
        </p:nvSpPr>
        <p:spPr bwMode="auto">
          <a:xfrm>
            <a:off x="2715804" y="1136435"/>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Service Orders</a:t>
            </a:r>
          </a:p>
        </p:txBody>
      </p:sp>
      <p:pic>
        <p:nvPicPr>
          <p:cNvPr id="213" name="Picture 2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63374" y="1047790"/>
            <a:ext cx="589295" cy="382737"/>
          </a:xfrm>
          <a:prstGeom prst="rect">
            <a:avLst/>
          </a:prstGeom>
        </p:spPr>
      </p:pic>
      <p:pic>
        <p:nvPicPr>
          <p:cNvPr id="214" name="Picture 21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135196" y="950811"/>
            <a:ext cx="755545" cy="490714"/>
          </a:xfrm>
          <a:prstGeom prst="rect">
            <a:avLst/>
          </a:prstGeom>
        </p:spPr>
      </p:pic>
      <p:pic>
        <p:nvPicPr>
          <p:cNvPr id="215" name="Picture 21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56495" y="1047790"/>
            <a:ext cx="589295" cy="382737"/>
          </a:xfrm>
          <a:prstGeom prst="rect">
            <a:avLst/>
          </a:prstGeom>
        </p:spPr>
      </p:pic>
      <p:sp>
        <p:nvSpPr>
          <p:cNvPr id="216" name="Rectangle 74"/>
          <p:cNvSpPr>
            <a:spLocks noChangeArrowheads="1"/>
          </p:cNvSpPr>
          <p:nvPr/>
        </p:nvSpPr>
        <p:spPr bwMode="auto">
          <a:xfrm>
            <a:off x="5749950" y="114682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Service and Repair</a:t>
            </a:r>
          </a:p>
        </p:txBody>
      </p:sp>
      <p:sp>
        <p:nvSpPr>
          <p:cNvPr id="217" name="Rectangle 74"/>
          <p:cNvSpPr>
            <a:spLocks noChangeArrowheads="1"/>
          </p:cNvSpPr>
          <p:nvPr/>
        </p:nvSpPr>
        <p:spPr bwMode="auto">
          <a:xfrm>
            <a:off x="7470685" y="114682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Customer Invoicing</a:t>
            </a:r>
          </a:p>
        </p:txBody>
      </p:sp>
      <p:sp>
        <p:nvSpPr>
          <p:cNvPr id="218" name="Rectangle 74"/>
          <p:cNvSpPr>
            <a:spLocks noChangeArrowheads="1"/>
          </p:cNvSpPr>
          <p:nvPr/>
        </p:nvSpPr>
        <p:spPr bwMode="auto">
          <a:xfrm>
            <a:off x="8233944" y="1027938"/>
            <a:ext cx="574675"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Receivables/</a:t>
            </a:r>
          </a:p>
          <a:p>
            <a:pPr algn="ctr"/>
            <a:r>
              <a:rPr lang="en-US" sz="700" dirty="0">
                <a:solidFill>
                  <a:schemeClr val="bg1"/>
                </a:solidFill>
                <a:latin typeface="BentonSans Book" pitchFamily="2" charset="0"/>
              </a:rPr>
              <a:t>Cash &amp; Liquidity Mgt</a:t>
            </a:r>
          </a:p>
        </p:txBody>
      </p:sp>
      <p:pic>
        <p:nvPicPr>
          <p:cNvPr id="219" name="Picture 21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77076" y="6344369"/>
            <a:ext cx="589295" cy="382737"/>
          </a:xfrm>
          <a:prstGeom prst="rect">
            <a:avLst/>
          </a:prstGeom>
        </p:spPr>
      </p:pic>
      <p:pic>
        <p:nvPicPr>
          <p:cNvPr id="220" name="Picture 219"/>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4826767" y="6344369"/>
            <a:ext cx="589295" cy="382737"/>
          </a:xfrm>
          <a:prstGeom prst="rect">
            <a:avLst/>
          </a:prstGeom>
          <a:solidFill>
            <a:schemeClr val="bg1">
              <a:lumMod val="65000"/>
            </a:schemeClr>
          </a:solidFill>
          <a:ln w="6350" algn="ctr">
            <a:noFill/>
            <a:miter lim="800000"/>
            <a:headEnd/>
            <a:tailEnd/>
          </a:ln>
        </p:spPr>
      </p:pic>
      <p:sp>
        <p:nvSpPr>
          <p:cNvPr id="221" name="Rectangle 74"/>
          <p:cNvSpPr>
            <a:spLocks noChangeArrowheads="1"/>
          </p:cNvSpPr>
          <p:nvPr/>
        </p:nvSpPr>
        <p:spPr bwMode="auto">
          <a:xfrm>
            <a:off x="4193852" y="641639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Work </a:t>
            </a:r>
          </a:p>
          <a:p>
            <a:pPr algn="ctr"/>
            <a:r>
              <a:rPr lang="en-US" sz="700" dirty="0">
                <a:solidFill>
                  <a:schemeClr val="bg1"/>
                </a:solidFill>
                <a:latin typeface="BentonSans Book" pitchFamily="2" charset="0"/>
              </a:rPr>
              <a:t>Center</a:t>
            </a:r>
          </a:p>
        </p:txBody>
      </p:sp>
      <p:sp>
        <p:nvSpPr>
          <p:cNvPr id="222" name="Rectangle 74"/>
          <p:cNvSpPr>
            <a:spLocks noChangeArrowheads="1"/>
          </p:cNvSpPr>
          <p:nvPr/>
        </p:nvSpPr>
        <p:spPr bwMode="auto">
          <a:xfrm>
            <a:off x="4838534" y="6479466"/>
            <a:ext cx="574675" cy="184666"/>
          </a:xfrm>
          <a:prstGeom prst="rect">
            <a:avLst/>
          </a:prstGeom>
          <a:solidFill>
            <a:schemeClr val="bg1">
              <a:lumMod val="65000"/>
            </a:schemeClr>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en-US" sz="600" kern="0" dirty="0">
                <a:solidFill>
                  <a:schemeClr val="bg1"/>
                </a:solidFill>
                <a:latin typeface="BentonSans Book "/>
                <a:ea typeface="Arial Unicode MS" pitchFamily="34" charset="-128"/>
                <a:cs typeface="BentonSans Book "/>
              </a:rPr>
              <a:t>Additional Application</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 name="Picture 107"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2" name="Title 1"/>
          <p:cNvSpPr>
            <a:spLocks noGrp="1"/>
          </p:cNvSpPr>
          <p:nvPr>
            <p:ph type="title"/>
          </p:nvPr>
        </p:nvSpPr>
        <p:spPr/>
        <p:txBody>
          <a:bodyPr/>
          <a:lstStyle/>
          <a:p>
            <a:r>
              <a:rPr lang="de-DE"/>
              <a:t>Service and Repair</a:t>
            </a:r>
            <a:br>
              <a:rPr lang="en-US" dirty="0"/>
            </a:br>
            <a:r>
              <a:rPr lang="en-US" sz="2000" b="0" dirty="0"/>
              <a:t>Scenario Flow Variant: </a:t>
            </a:r>
            <a:r>
              <a:rPr lang="de-DE" sz="2000" b="0" dirty="0"/>
              <a:t>With</a:t>
            </a:r>
            <a:r>
              <a:rPr lang="de-DE" sz="2000" dirty="0">
                <a:solidFill>
                  <a:schemeClr val="tx2"/>
                </a:solidFill>
              </a:rPr>
              <a:t> </a:t>
            </a:r>
            <a:r>
              <a:rPr lang="de-DE" sz="2000" b="0" dirty="0"/>
              <a:t>Third Party</a:t>
            </a:r>
            <a:endParaRPr lang="en-US" sz="2000" b="0" dirty="0"/>
          </a:p>
        </p:txBody>
      </p:sp>
      <p:sp>
        <p:nvSpPr>
          <p:cNvPr id="3" name="Rectangle 122"/>
          <p:cNvSpPr>
            <a:spLocks noChangeArrowheads="1"/>
          </p:cNvSpPr>
          <p:nvPr/>
        </p:nvSpPr>
        <p:spPr bwMode="auto">
          <a:xfrm>
            <a:off x="1763713" y="5540558"/>
            <a:ext cx="7380287" cy="1310408"/>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845175"/>
            <a:ext cx="164465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Legend &amp; Variants</a:t>
            </a:r>
          </a:p>
        </p:txBody>
      </p:sp>
      <p:cxnSp>
        <p:nvCxnSpPr>
          <p:cNvPr id="6" name="AutoShape 482"/>
          <p:cNvCxnSpPr>
            <a:cxnSpLocks noChangeShapeType="1"/>
          </p:cNvCxnSpPr>
          <p:nvPr/>
        </p:nvCxnSpPr>
        <p:spPr bwMode="auto">
          <a:xfrm rot="5400000" flipH="1" flipV="1">
            <a:off x="6316663" y="6307138"/>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6472238" y="6210300"/>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6472238" y="6550025"/>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6316663" y="6654800"/>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0" name="Rectangle 74"/>
          <p:cNvSpPr>
            <a:spLocks noChangeArrowheads="1"/>
          </p:cNvSpPr>
          <p:nvPr/>
        </p:nvSpPr>
        <p:spPr bwMode="auto">
          <a:xfrm>
            <a:off x="5694363" y="6218238"/>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1" name="Freeform 69">
            <a:hlinkClick r:id="rId4" action="ppaction://hlinksldjump" tooltip="Process is relevant for accounting"/>
          </p:cNvPr>
          <p:cNvSpPr>
            <a:spLocks noChangeAspect="1" noChangeArrowheads="1"/>
          </p:cNvSpPr>
          <p:nvPr/>
        </p:nvSpPr>
        <p:spPr bwMode="auto">
          <a:xfrm>
            <a:off x="5507038" y="623093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2"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5507038" y="6625995"/>
            <a:ext cx="160337" cy="119523"/>
          </a:xfrm>
          <a:prstGeom prst="rect">
            <a:avLst/>
          </a:prstGeom>
          <a:noFill/>
          <a:ln w="9525">
            <a:noFill/>
            <a:miter lim="800000"/>
            <a:headEnd/>
            <a:tailEnd/>
          </a:ln>
        </p:spPr>
      </p:pic>
      <p:sp>
        <p:nvSpPr>
          <p:cNvPr id="13" name="Rectangle 74"/>
          <p:cNvSpPr>
            <a:spLocks noChangeArrowheads="1"/>
          </p:cNvSpPr>
          <p:nvPr/>
        </p:nvSpPr>
        <p:spPr bwMode="auto">
          <a:xfrm>
            <a:off x="5694363" y="6583363"/>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14" name="Rectangle 13"/>
          <p:cNvSpPr/>
          <p:nvPr/>
        </p:nvSpPr>
        <p:spPr bwMode="auto">
          <a:xfrm>
            <a:off x="7400925" y="5910263"/>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800" dirty="0">
                <a:solidFill>
                  <a:schemeClr val="accent2"/>
                </a:solidFill>
              </a:rPr>
              <a:t>Variants of the Scenario:</a:t>
            </a:r>
          </a:p>
        </p:txBody>
      </p:sp>
      <p:sp>
        <p:nvSpPr>
          <p:cNvPr id="15" name="Rectangle 14"/>
          <p:cNvSpPr/>
          <p:nvPr/>
        </p:nvSpPr>
        <p:spPr bwMode="auto">
          <a:xfrm>
            <a:off x="7400925" y="6176963"/>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marL="85725" indent="-85725">
              <a:spcBef>
                <a:spcPts val="300"/>
              </a:spcBef>
              <a:buFont typeface="Wingdings" pitchFamily="2" charset="2"/>
              <a:buChar char="§"/>
              <a:defRPr/>
            </a:pPr>
            <a:r>
              <a:rPr lang="en-US" sz="700" dirty="0">
                <a:solidFill>
                  <a:schemeClr val="accent2"/>
                </a:solidFill>
                <a:hlinkClick r:id="rId6" action="ppaction://hlinksldjump"/>
              </a:rPr>
              <a:t>With services and expenses</a:t>
            </a:r>
            <a:endParaRPr lang="en-US" sz="700" dirty="0">
              <a:solidFill>
                <a:schemeClr val="accent2"/>
              </a:solidFill>
            </a:endParaRPr>
          </a:p>
          <a:p>
            <a:pPr marL="85725" indent="-85725">
              <a:spcBef>
                <a:spcPts val="300"/>
              </a:spcBef>
              <a:buFont typeface="Wingdings" pitchFamily="2" charset="2"/>
              <a:buChar char="§"/>
              <a:defRPr/>
            </a:pPr>
            <a:r>
              <a:rPr lang="en-US" sz="700" dirty="0">
                <a:solidFill>
                  <a:schemeClr val="accent2"/>
                </a:solidFill>
                <a:hlinkClick r:id="rId7" action="ppaction://hlinksldjump"/>
              </a:rPr>
              <a:t>With spare parts</a:t>
            </a:r>
            <a:endParaRPr lang="en-US" sz="700" dirty="0">
              <a:solidFill>
                <a:schemeClr val="accent2"/>
              </a:solidFill>
            </a:endParaRPr>
          </a:p>
          <a:p>
            <a:pPr marL="85725" indent="-85725">
              <a:spcBef>
                <a:spcPts val="300"/>
              </a:spcBef>
              <a:buFont typeface="Wingdings" pitchFamily="2" charset="2"/>
              <a:buChar char="§"/>
              <a:defRPr/>
            </a:pPr>
            <a:r>
              <a:rPr lang="en-US" sz="700" b="1" dirty="0">
                <a:solidFill>
                  <a:schemeClr val="accent2"/>
                </a:solidFill>
              </a:rPr>
              <a:t>With 3</a:t>
            </a:r>
            <a:r>
              <a:rPr lang="en-US" sz="700" b="1" baseline="30000" dirty="0">
                <a:solidFill>
                  <a:schemeClr val="accent2"/>
                </a:solidFill>
              </a:rPr>
              <a:t>rd</a:t>
            </a:r>
            <a:r>
              <a:rPr lang="en-US" sz="700" b="1" dirty="0">
                <a:solidFill>
                  <a:schemeClr val="accent2"/>
                </a:solidFill>
              </a:rPr>
              <a:t> party</a:t>
            </a:r>
          </a:p>
          <a:p>
            <a:pPr marL="85725" indent="-85725">
              <a:spcBef>
                <a:spcPts val="300"/>
              </a:spcBef>
              <a:buFont typeface="Wingdings" pitchFamily="2" charset="2"/>
              <a:buChar char="§"/>
              <a:defRPr/>
            </a:pPr>
            <a:r>
              <a:rPr lang="en-US" sz="700" dirty="0">
                <a:solidFill>
                  <a:schemeClr val="accent2"/>
                </a:solidFill>
                <a:hlinkClick r:id="rId8" action="ppaction://hlinksldjump"/>
              </a:rPr>
              <a:t>With down payments</a:t>
            </a:r>
            <a:endParaRPr lang="en-US" sz="700" dirty="0">
              <a:solidFill>
                <a:schemeClr val="accent2"/>
              </a:solidFill>
            </a:endParaRPr>
          </a:p>
          <a:p>
            <a:pPr marL="85725" indent="-85725">
              <a:spcBef>
                <a:spcPts val="300"/>
              </a:spcBef>
              <a:buFont typeface="Wingdings" pitchFamily="2" charset="2"/>
              <a:buChar char="§"/>
              <a:defRPr/>
            </a:pPr>
            <a:endParaRPr lang="en-US" sz="700" dirty="0">
              <a:solidFill>
                <a:schemeClr val="accent2"/>
              </a:solidFill>
            </a:endParaRPr>
          </a:p>
        </p:txBody>
      </p:sp>
      <p:sp>
        <p:nvSpPr>
          <p:cNvPr id="22" name="Chevron 426">
            <a:hlinkClick r:id="rId9" action="ppaction://hlinksldjump"/>
          </p:cNvPr>
          <p:cNvSpPr>
            <a:spLocks noChangeArrowheads="1"/>
          </p:cNvSpPr>
          <p:nvPr/>
        </p:nvSpPr>
        <p:spPr bwMode="auto">
          <a:xfrm>
            <a:off x="1911350" y="6113463"/>
            <a:ext cx="490538" cy="534987"/>
          </a:xfrm>
          <a:prstGeom prst="chevron">
            <a:avLst>
              <a:gd name="adj" fmla="val 10375"/>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Dotted line = optional</a:t>
            </a: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p:txBody>
      </p:sp>
      <p:sp>
        <p:nvSpPr>
          <p:cNvPr id="24" name="Chevron 362">
            <a:hlinkClick r:id="rId9" action="ppaction://hlinksldjump"/>
          </p:cNvPr>
          <p:cNvSpPr>
            <a:spLocks noChangeArrowheads="1"/>
          </p:cNvSpPr>
          <p:nvPr/>
        </p:nvSpPr>
        <p:spPr bwMode="auto">
          <a:xfrm>
            <a:off x="3632200" y="6211888"/>
            <a:ext cx="490538" cy="534987"/>
          </a:xfrm>
          <a:prstGeom prst="chevron">
            <a:avLst>
              <a:gd name="adj" fmla="val 10375"/>
            </a:avLst>
          </a:prstGeom>
          <a:solidFill>
            <a:schemeClr val="bg1"/>
          </a:solidFill>
          <a:ln w="3175" cap="rnd" algn="ctr">
            <a:solidFill>
              <a:schemeClr val="bg2"/>
            </a:solidFill>
            <a:bevel/>
            <a:headEnd/>
            <a:tailEnd/>
          </a:ln>
        </p:spPr>
        <p:txBody>
          <a:bodyPr lIns="73152" tIns="36000" rIns="0" bIns="46800" anchor="ctr"/>
          <a:lstStyle/>
          <a:p>
            <a:pPr>
              <a:lnSpc>
                <a:spcPct val="90000"/>
              </a:lnSpc>
            </a:pPr>
            <a:r>
              <a:rPr lang="en-US" sz="600">
                <a:solidFill>
                  <a:srgbClr val="404040"/>
                </a:solidFill>
              </a:rPr>
              <a:t>Process mainly driven by the system</a:t>
            </a:r>
          </a:p>
        </p:txBody>
      </p:sp>
      <p:sp>
        <p:nvSpPr>
          <p:cNvPr id="25" name="Chevron 426">
            <a:hlinkClick r:id="rId9" action="ppaction://hlinksldjump"/>
          </p:cNvPr>
          <p:cNvSpPr>
            <a:spLocks noChangeArrowheads="1"/>
          </p:cNvSpPr>
          <p:nvPr/>
        </p:nvSpPr>
        <p:spPr bwMode="auto">
          <a:xfrm>
            <a:off x="1812925" y="6284913"/>
            <a:ext cx="490538"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user</a:t>
            </a:r>
          </a:p>
        </p:txBody>
      </p:sp>
      <p:sp>
        <p:nvSpPr>
          <p:cNvPr id="26" name="Chevron 362">
            <a:hlinkClick r:id="rId9" action="ppaction://hlinksldjump"/>
          </p:cNvPr>
          <p:cNvSpPr>
            <a:spLocks noChangeArrowheads="1"/>
          </p:cNvSpPr>
          <p:nvPr/>
        </p:nvSpPr>
        <p:spPr bwMode="auto">
          <a:xfrm>
            <a:off x="2311400" y="6284913"/>
            <a:ext cx="490538" cy="534987"/>
          </a:xfrm>
          <a:prstGeom prst="chevron">
            <a:avLst>
              <a:gd name="adj" fmla="val 10375"/>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system</a:t>
            </a:r>
          </a:p>
        </p:txBody>
      </p:sp>
      <p:grpSp>
        <p:nvGrpSpPr>
          <p:cNvPr id="5" name="Group 70"/>
          <p:cNvGrpSpPr>
            <a:grpSpLocks/>
          </p:cNvGrpSpPr>
          <p:nvPr/>
        </p:nvGrpSpPr>
        <p:grpSpPr bwMode="auto">
          <a:xfrm>
            <a:off x="2914650" y="6215063"/>
            <a:ext cx="719138" cy="530225"/>
            <a:chOff x="1836" y="3915"/>
            <a:chExt cx="453" cy="334"/>
          </a:xfrm>
        </p:grpSpPr>
        <p:sp>
          <p:nvSpPr>
            <p:cNvPr id="2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2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3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sp>
        <p:nvSpPr>
          <p:cNvPr id="31" name="TextBox 30"/>
          <p:cNvSpPr txBox="1"/>
          <p:nvPr/>
        </p:nvSpPr>
        <p:spPr>
          <a:xfrm>
            <a:off x="218636" y="4119098"/>
            <a:ext cx="1647825" cy="27622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Explorer</a:t>
            </a:r>
          </a:p>
        </p:txBody>
      </p:sp>
      <p:cxnSp>
        <p:nvCxnSpPr>
          <p:cNvPr id="109" name="Elbow Connector 1602"/>
          <p:cNvCxnSpPr>
            <a:cxnSpLocks noChangeShapeType="1"/>
          </p:cNvCxnSpPr>
          <p:nvPr/>
        </p:nvCxnSpPr>
        <p:spPr bwMode="auto">
          <a:xfrm>
            <a:off x="3309099" y="1949162"/>
            <a:ext cx="276225" cy="1397000"/>
          </a:xfrm>
          <a:prstGeom prst="bentConnector3">
            <a:avLst>
              <a:gd name="adj1" fmla="val 49426"/>
            </a:avLst>
          </a:prstGeom>
          <a:noFill/>
          <a:ln w="9525">
            <a:solidFill>
              <a:srgbClr val="7F7F7F"/>
            </a:solidFill>
            <a:round/>
            <a:headEnd/>
            <a:tailEnd type="triangle" w="med" len="med"/>
          </a:ln>
        </p:spPr>
      </p:cxnSp>
      <p:sp>
        <p:nvSpPr>
          <p:cNvPr id="112" name="Pentagon 81"/>
          <p:cNvSpPr>
            <a:spLocks noChangeArrowheads="1"/>
          </p:cNvSpPr>
          <p:nvPr/>
        </p:nvSpPr>
        <p:spPr bwMode="auto">
          <a:xfrm>
            <a:off x="3535449" y="3109452"/>
            <a:ext cx="684213" cy="604837"/>
          </a:xfrm>
          <a:prstGeom prst="homePlate">
            <a:avLst>
              <a:gd name="adj" fmla="val 11276"/>
            </a:avLst>
          </a:prstGeom>
          <a:noFill/>
          <a:ln w="19050" cap="rnd" algn="ctr">
            <a:noFill/>
            <a:bevel/>
            <a:headEnd/>
            <a:tailEnd/>
          </a:ln>
        </p:spPr>
        <p:txBody>
          <a:bodyPr lIns="72000" tIns="36000" rIns="0" bIns="46800" anchor="b"/>
          <a:lstStyle/>
          <a:p>
            <a:r>
              <a:rPr lang="en-US" sz="600" dirty="0">
                <a:solidFill>
                  <a:srgbClr val="404040"/>
                </a:solidFill>
              </a:rPr>
              <a:t>Procure-to-Pay (Services)</a:t>
            </a:r>
          </a:p>
        </p:txBody>
      </p:sp>
      <p:pic>
        <p:nvPicPr>
          <p:cNvPr id="114"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3620049" y="3284280"/>
            <a:ext cx="160337" cy="119523"/>
          </a:xfrm>
          <a:prstGeom prst="rect">
            <a:avLst/>
          </a:prstGeom>
          <a:noFill/>
          <a:ln w="9525">
            <a:noFill/>
            <a:miter lim="800000"/>
            <a:headEnd/>
            <a:tailEnd/>
          </a:ln>
        </p:spPr>
      </p:pic>
      <p:grpSp>
        <p:nvGrpSpPr>
          <p:cNvPr id="136" name="Group 6"/>
          <p:cNvGrpSpPr>
            <a:grpSpLocks/>
          </p:cNvGrpSpPr>
          <p:nvPr/>
        </p:nvGrpSpPr>
        <p:grpSpPr bwMode="auto">
          <a:xfrm>
            <a:off x="5685588" y="2274022"/>
            <a:ext cx="719137" cy="530225"/>
            <a:chOff x="1836" y="3915"/>
            <a:chExt cx="453" cy="334"/>
          </a:xfrm>
        </p:grpSpPr>
        <p:sp>
          <p:nvSpPr>
            <p:cNvPr id="137"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38"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39"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using a service confirmation</a:t>
              </a:r>
            </a:p>
            <a:p>
              <a:pPr marL="57150" indent="-57150">
                <a:buFontTx/>
                <a:buChar char="•"/>
              </a:pPr>
              <a:r>
                <a:rPr lang="en-US" sz="600" dirty="0">
                  <a:solidFill>
                    <a:srgbClr val="404040"/>
                  </a:solidFill>
                </a:rPr>
                <a:t>within order</a:t>
              </a:r>
            </a:p>
          </p:txBody>
        </p:sp>
      </p:grpSp>
      <p:grpSp>
        <p:nvGrpSpPr>
          <p:cNvPr id="140" name="Group 10"/>
          <p:cNvGrpSpPr>
            <a:grpSpLocks/>
          </p:cNvGrpSpPr>
          <p:nvPr/>
        </p:nvGrpSpPr>
        <p:grpSpPr bwMode="auto">
          <a:xfrm>
            <a:off x="3708400" y="2274022"/>
            <a:ext cx="788988" cy="530225"/>
            <a:chOff x="1836" y="3915"/>
            <a:chExt cx="453" cy="334"/>
          </a:xfrm>
        </p:grpSpPr>
        <p:sp>
          <p:nvSpPr>
            <p:cNvPr id="141"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42"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43"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with central scheduling</a:t>
              </a:r>
            </a:p>
            <a:p>
              <a:pPr marL="57150" indent="-57150">
                <a:buFontTx/>
                <a:buChar char="•"/>
              </a:pPr>
              <a:r>
                <a:rPr lang="en-US" sz="600" dirty="0">
                  <a:solidFill>
                    <a:srgbClr val="404040"/>
                  </a:solidFill>
                </a:rPr>
                <a:t>with </a:t>
              </a:r>
              <a:r>
                <a:rPr lang="en-US" sz="600" dirty="0" err="1">
                  <a:solidFill>
                    <a:srgbClr val="404040"/>
                  </a:solidFill>
                </a:rPr>
                <a:t>decentral</a:t>
              </a:r>
              <a:r>
                <a:rPr lang="en-US" sz="600" dirty="0">
                  <a:solidFill>
                    <a:srgbClr val="404040"/>
                  </a:solidFill>
                </a:rPr>
                <a:t> scheduling</a:t>
              </a:r>
            </a:p>
          </p:txBody>
        </p:sp>
      </p:grpSp>
      <p:cxnSp>
        <p:nvCxnSpPr>
          <p:cNvPr id="144" name="Elbow Connector 1602"/>
          <p:cNvCxnSpPr>
            <a:cxnSpLocks noChangeShapeType="1"/>
          </p:cNvCxnSpPr>
          <p:nvPr/>
        </p:nvCxnSpPr>
        <p:spPr bwMode="auto">
          <a:xfrm>
            <a:off x="3292475" y="1943764"/>
            <a:ext cx="509588" cy="0"/>
          </a:xfrm>
          <a:prstGeom prst="straightConnector1">
            <a:avLst/>
          </a:prstGeom>
          <a:noFill/>
          <a:ln w="9525">
            <a:solidFill>
              <a:srgbClr val="7F7F7F"/>
            </a:solidFill>
            <a:round/>
            <a:headEnd/>
            <a:tailEnd type="triangle" w="med" len="med"/>
          </a:ln>
        </p:spPr>
      </p:cxnSp>
      <p:cxnSp>
        <p:nvCxnSpPr>
          <p:cNvPr id="145" name="Elbow Connector 1602"/>
          <p:cNvCxnSpPr>
            <a:cxnSpLocks noChangeShapeType="1"/>
          </p:cNvCxnSpPr>
          <p:nvPr/>
        </p:nvCxnSpPr>
        <p:spPr bwMode="auto">
          <a:xfrm>
            <a:off x="4370388" y="1943764"/>
            <a:ext cx="830262" cy="0"/>
          </a:xfrm>
          <a:prstGeom prst="straightConnector1">
            <a:avLst/>
          </a:prstGeom>
          <a:noFill/>
          <a:ln w="9525">
            <a:solidFill>
              <a:schemeClr val="accent2"/>
            </a:solidFill>
            <a:miter lim="800000"/>
            <a:headEnd/>
            <a:tailEnd type="triangle" w="med" len="med"/>
          </a:ln>
        </p:spPr>
      </p:cxnSp>
      <p:cxnSp>
        <p:nvCxnSpPr>
          <p:cNvPr id="146" name="Elbow Connector 1602"/>
          <p:cNvCxnSpPr>
            <a:cxnSpLocks noChangeShapeType="1"/>
          </p:cNvCxnSpPr>
          <p:nvPr/>
        </p:nvCxnSpPr>
        <p:spPr bwMode="auto">
          <a:xfrm flipV="1">
            <a:off x="2343150" y="1990725"/>
            <a:ext cx="414338" cy="1336675"/>
          </a:xfrm>
          <a:prstGeom prst="bentConnector3">
            <a:avLst>
              <a:gd name="adj1" fmla="val 68199"/>
            </a:avLst>
          </a:prstGeom>
          <a:noFill/>
          <a:ln w="9525">
            <a:solidFill>
              <a:srgbClr val="7F7F7F"/>
            </a:solidFill>
            <a:round/>
            <a:headEnd/>
            <a:tailEnd type="triangle" w="med" len="med"/>
          </a:ln>
        </p:spPr>
      </p:cxnSp>
      <p:cxnSp>
        <p:nvCxnSpPr>
          <p:cNvPr id="147" name="Elbow Connector 1602"/>
          <p:cNvCxnSpPr>
            <a:cxnSpLocks noChangeShapeType="1"/>
          </p:cNvCxnSpPr>
          <p:nvPr/>
        </p:nvCxnSpPr>
        <p:spPr bwMode="auto">
          <a:xfrm>
            <a:off x="5689600" y="1943764"/>
            <a:ext cx="138113" cy="0"/>
          </a:xfrm>
          <a:prstGeom prst="straightConnector1">
            <a:avLst/>
          </a:prstGeom>
          <a:noFill/>
          <a:ln w="9525">
            <a:solidFill>
              <a:srgbClr val="7F7F7F"/>
            </a:solidFill>
            <a:round/>
            <a:headEnd/>
            <a:tailEnd type="triangle" w="med" len="med"/>
          </a:ln>
        </p:spPr>
      </p:cxnSp>
      <p:cxnSp>
        <p:nvCxnSpPr>
          <p:cNvPr id="148" name="Elbow Connector 1602"/>
          <p:cNvCxnSpPr>
            <a:cxnSpLocks noChangeShapeType="1"/>
          </p:cNvCxnSpPr>
          <p:nvPr/>
        </p:nvCxnSpPr>
        <p:spPr bwMode="auto">
          <a:xfrm>
            <a:off x="6315075" y="1943764"/>
            <a:ext cx="1230313" cy="0"/>
          </a:xfrm>
          <a:prstGeom prst="straightConnector1">
            <a:avLst/>
          </a:prstGeom>
          <a:noFill/>
          <a:ln w="9525">
            <a:solidFill>
              <a:srgbClr val="7F7F7F"/>
            </a:solidFill>
            <a:round/>
            <a:headEnd/>
            <a:tailEnd type="triangle" w="med" len="med"/>
          </a:ln>
        </p:spPr>
      </p:cxnSp>
      <p:cxnSp>
        <p:nvCxnSpPr>
          <p:cNvPr id="149" name="Elbow Connector 1602"/>
          <p:cNvCxnSpPr>
            <a:cxnSpLocks noChangeShapeType="1"/>
          </p:cNvCxnSpPr>
          <p:nvPr/>
        </p:nvCxnSpPr>
        <p:spPr bwMode="auto">
          <a:xfrm>
            <a:off x="6315075" y="1990725"/>
            <a:ext cx="1249363" cy="681038"/>
          </a:xfrm>
          <a:prstGeom prst="bentConnector3">
            <a:avLst>
              <a:gd name="adj1" fmla="val 49935"/>
            </a:avLst>
          </a:prstGeom>
          <a:noFill/>
          <a:ln w="9525">
            <a:solidFill>
              <a:srgbClr val="7F7F7F"/>
            </a:solidFill>
            <a:round/>
            <a:headEnd/>
            <a:tailEnd type="triangle" w="med" len="med"/>
          </a:ln>
        </p:spPr>
      </p:cxnSp>
      <p:cxnSp>
        <p:nvCxnSpPr>
          <p:cNvPr id="150" name="Elbow Connector 1602"/>
          <p:cNvCxnSpPr>
            <a:cxnSpLocks noChangeShapeType="1"/>
          </p:cNvCxnSpPr>
          <p:nvPr/>
        </p:nvCxnSpPr>
        <p:spPr bwMode="auto">
          <a:xfrm>
            <a:off x="8032750" y="1943764"/>
            <a:ext cx="271463" cy="0"/>
          </a:xfrm>
          <a:prstGeom prst="straightConnector1">
            <a:avLst/>
          </a:prstGeom>
          <a:noFill/>
          <a:ln w="9525">
            <a:solidFill>
              <a:srgbClr val="7F7F7F"/>
            </a:solidFill>
            <a:round/>
            <a:headEnd/>
            <a:tailEnd type="triangle" w="med" len="med"/>
          </a:ln>
        </p:spPr>
      </p:cxnSp>
      <p:sp>
        <p:nvSpPr>
          <p:cNvPr id="151" name="Pentagon 94"/>
          <p:cNvSpPr>
            <a:spLocks noChangeArrowheads="1"/>
          </p:cNvSpPr>
          <p:nvPr/>
        </p:nvSpPr>
        <p:spPr bwMode="auto">
          <a:xfrm>
            <a:off x="2036763" y="3111500"/>
            <a:ext cx="633412" cy="604838"/>
          </a:xfrm>
          <a:prstGeom prst="homePlate">
            <a:avLst>
              <a:gd name="adj" fmla="val 11258"/>
            </a:avLst>
          </a:prstGeom>
          <a:noFill/>
          <a:ln w="19050" cap="rnd" algn="ctr">
            <a:noFill/>
            <a:bevel/>
            <a:headEnd/>
            <a:tailEnd/>
          </a:ln>
        </p:spPr>
        <p:txBody>
          <a:bodyPr lIns="36000" tIns="36000" rIns="0" bIns="46800" anchor="b"/>
          <a:lstStyle/>
          <a:p>
            <a:r>
              <a:rPr lang="en-US" sz="600">
                <a:solidFill>
                  <a:srgbClr val="404040"/>
                </a:solidFill>
              </a:rPr>
              <a:t>Request to Resolve</a:t>
            </a:r>
          </a:p>
        </p:txBody>
      </p:sp>
      <p:sp>
        <p:nvSpPr>
          <p:cNvPr id="152" name="Pentagon 81"/>
          <p:cNvSpPr>
            <a:spLocks noChangeArrowheads="1"/>
          </p:cNvSpPr>
          <p:nvPr/>
        </p:nvSpPr>
        <p:spPr bwMode="auto">
          <a:xfrm>
            <a:off x="7524750" y="2420938"/>
            <a:ext cx="684213" cy="604837"/>
          </a:xfrm>
          <a:prstGeom prst="homePlate">
            <a:avLst>
              <a:gd name="adj" fmla="val 11276"/>
            </a:avLst>
          </a:prstGeom>
          <a:noFill/>
          <a:ln w="19050" cap="rnd" algn="ctr">
            <a:noFill/>
            <a:bevel/>
            <a:headEnd/>
            <a:tailEnd/>
          </a:ln>
        </p:spPr>
        <p:txBody>
          <a:bodyPr lIns="36000" tIns="36000" rIns="0" bIns="46800" anchor="b"/>
          <a:lstStyle/>
          <a:p>
            <a:r>
              <a:rPr lang="en-US" sz="600">
                <a:solidFill>
                  <a:srgbClr val="404040"/>
                </a:solidFill>
              </a:rPr>
              <a:t>Expense Reimbursement</a:t>
            </a:r>
          </a:p>
        </p:txBody>
      </p:sp>
      <p:sp>
        <p:nvSpPr>
          <p:cNvPr id="153" name="Freeform 69">
            <a:hlinkClick r:id="rId10" action="ppaction://hlinksldjump" tooltip="Process is relevant for accounting"/>
          </p:cNvPr>
          <p:cNvSpPr>
            <a:spLocks noChangeAspect="1" noChangeArrowheads="1"/>
          </p:cNvSpPr>
          <p:nvPr/>
        </p:nvSpPr>
        <p:spPr bwMode="auto">
          <a:xfrm>
            <a:off x="6153150" y="1889789"/>
            <a:ext cx="127000" cy="107950"/>
          </a:xfrm>
          <a:custGeom>
            <a:avLst/>
            <a:gdLst>
              <a:gd name="T0" fmla="*/ 0 w 155643"/>
              <a:gd name="T1" fmla="*/ 11346 h 131323"/>
              <a:gd name="T2" fmla="*/ 14135 w 155643"/>
              <a:gd name="T3" fmla="*/ 11346 h 131323"/>
              <a:gd name="T4" fmla="*/ 17398 w 155643"/>
              <a:gd name="T5" fmla="*/ 0 h 131323"/>
              <a:gd name="T6" fmla="*/ 0 w 155643"/>
              <a:gd name="T7" fmla="*/ 1134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6F6F6F"/>
          </a:solidFill>
          <a:ln w="9525" algn="ctr">
            <a:noFill/>
            <a:round/>
            <a:headEnd/>
            <a:tailEnd/>
          </a:ln>
        </p:spPr>
        <p:txBody>
          <a:bodyPr wrap="none" lIns="73152" tIns="0" rIns="0" bIns="0" anchor="ctr"/>
          <a:lstStyle/>
          <a:p>
            <a:endParaRPr lang="de-DE"/>
          </a:p>
        </p:txBody>
      </p:sp>
      <p:sp>
        <p:nvSpPr>
          <p:cNvPr id="154" name="Freeform 69">
            <a:hlinkClick r:id="rId10" action="ppaction://hlinksldjump" tooltip="Process is relevant for accounting"/>
          </p:cNvPr>
          <p:cNvSpPr>
            <a:spLocks noChangeAspect="1" noChangeArrowheads="1"/>
          </p:cNvSpPr>
          <p:nvPr/>
        </p:nvSpPr>
        <p:spPr bwMode="auto">
          <a:xfrm>
            <a:off x="7886700" y="1889789"/>
            <a:ext cx="127000" cy="107950"/>
          </a:xfrm>
          <a:custGeom>
            <a:avLst/>
            <a:gdLst>
              <a:gd name="T0" fmla="*/ 0 w 155643"/>
              <a:gd name="T1" fmla="*/ 11346 h 131323"/>
              <a:gd name="T2" fmla="*/ 14135 w 155643"/>
              <a:gd name="T3" fmla="*/ 11346 h 131323"/>
              <a:gd name="T4" fmla="*/ 17398 w 155643"/>
              <a:gd name="T5" fmla="*/ 0 h 131323"/>
              <a:gd name="T6" fmla="*/ 0 w 155643"/>
              <a:gd name="T7" fmla="*/ 1134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6F6F6F"/>
          </a:solidFill>
          <a:ln w="9525" algn="ctr">
            <a:noFill/>
            <a:round/>
            <a:headEnd/>
            <a:tailEnd/>
          </a:ln>
        </p:spPr>
        <p:txBody>
          <a:bodyPr wrap="none" lIns="73152" tIns="0" rIns="0" bIns="0" anchor="ctr"/>
          <a:lstStyle/>
          <a:p>
            <a:endParaRPr lang="de-DE"/>
          </a:p>
        </p:txBody>
      </p:sp>
      <p:cxnSp>
        <p:nvCxnSpPr>
          <p:cNvPr id="155" name="AutoShape 482"/>
          <p:cNvCxnSpPr>
            <a:cxnSpLocks noChangeShapeType="1"/>
          </p:cNvCxnSpPr>
          <p:nvPr/>
        </p:nvCxnSpPr>
        <p:spPr bwMode="auto">
          <a:xfrm rot="5400000" flipH="1">
            <a:off x="3399631" y="1416714"/>
            <a:ext cx="214313" cy="1054100"/>
          </a:xfrm>
          <a:prstGeom prst="bentConnector3">
            <a:avLst>
              <a:gd name="adj1" fmla="val 50370"/>
            </a:avLst>
          </a:prstGeom>
          <a:noFill/>
          <a:ln w="9525">
            <a:solidFill>
              <a:srgbClr val="7D96A4"/>
            </a:solidFill>
            <a:prstDash val="sysDot"/>
            <a:miter lim="800000"/>
            <a:headEnd/>
            <a:tailEnd/>
          </a:ln>
        </p:spPr>
      </p:cxnSp>
      <p:cxnSp>
        <p:nvCxnSpPr>
          <p:cNvPr id="156" name="AutoShape 482"/>
          <p:cNvCxnSpPr>
            <a:cxnSpLocks noChangeShapeType="1"/>
          </p:cNvCxnSpPr>
          <p:nvPr/>
        </p:nvCxnSpPr>
        <p:spPr bwMode="auto">
          <a:xfrm flipV="1">
            <a:off x="2968625" y="1836608"/>
            <a:ext cx="11113" cy="214313"/>
          </a:xfrm>
          <a:prstGeom prst="straightConnector1">
            <a:avLst/>
          </a:prstGeom>
          <a:noFill/>
          <a:ln w="9525">
            <a:solidFill>
              <a:srgbClr val="7D96A4"/>
            </a:solidFill>
            <a:prstDash val="sysDot"/>
            <a:round/>
            <a:headEnd/>
            <a:tailEnd/>
          </a:ln>
        </p:spPr>
      </p:cxnSp>
      <p:cxnSp>
        <p:nvCxnSpPr>
          <p:cNvPr id="157" name="AutoShape 482"/>
          <p:cNvCxnSpPr>
            <a:cxnSpLocks noChangeShapeType="1"/>
          </p:cNvCxnSpPr>
          <p:nvPr/>
        </p:nvCxnSpPr>
        <p:spPr bwMode="auto">
          <a:xfrm flipH="1" flipV="1">
            <a:off x="7734300" y="1836608"/>
            <a:ext cx="3175" cy="214313"/>
          </a:xfrm>
          <a:prstGeom prst="straightConnector1">
            <a:avLst/>
          </a:prstGeom>
          <a:noFill/>
          <a:ln w="9525">
            <a:solidFill>
              <a:srgbClr val="7D96A4"/>
            </a:solidFill>
            <a:prstDash val="sysDot"/>
            <a:round/>
            <a:headEnd/>
            <a:tailEnd/>
          </a:ln>
        </p:spPr>
      </p:cxnSp>
      <p:cxnSp>
        <p:nvCxnSpPr>
          <p:cNvPr id="158" name="AutoShape 482"/>
          <p:cNvCxnSpPr>
            <a:cxnSpLocks noChangeShapeType="1"/>
          </p:cNvCxnSpPr>
          <p:nvPr/>
        </p:nvCxnSpPr>
        <p:spPr bwMode="auto">
          <a:xfrm rot="16200000" flipV="1">
            <a:off x="5910262" y="1942970"/>
            <a:ext cx="214313" cy="1588"/>
          </a:xfrm>
          <a:prstGeom prst="straightConnector1">
            <a:avLst/>
          </a:prstGeom>
          <a:noFill/>
          <a:ln w="9525">
            <a:solidFill>
              <a:srgbClr val="7D96A4"/>
            </a:solidFill>
            <a:prstDash val="sysDot"/>
            <a:round/>
            <a:headEnd/>
            <a:tailEnd/>
          </a:ln>
        </p:spPr>
      </p:cxnSp>
      <p:cxnSp>
        <p:nvCxnSpPr>
          <p:cNvPr id="159" name="AutoShape 482"/>
          <p:cNvCxnSpPr>
            <a:cxnSpLocks noChangeShapeType="1"/>
          </p:cNvCxnSpPr>
          <p:nvPr/>
        </p:nvCxnSpPr>
        <p:spPr bwMode="auto">
          <a:xfrm flipH="1" flipV="1">
            <a:off x="8510588" y="1836608"/>
            <a:ext cx="4762" cy="214313"/>
          </a:xfrm>
          <a:prstGeom prst="straightConnector1">
            <a:avLst/>
          </a:prstGeom>
          <a:noFill/>
          <a:ln w="9525">
            <a:solidFill>
              <a:srgbClr val="7D96A4"/>
            </a:solidFill>
            <a:prstDash val="sysDot"/>
            <a:round/>
            <a:headEnd/>
            <a:tailEnd/>
          </a:ln>
        </p:spPr>
      </p:cxnSp>
      <p:cxnSp>
        <p:nvCxnSpPr>
          <p:cNvPr id="160" name="AutoShape 482"/>
          <p:cNvCxnSpPr>
            <a:cxnSpLocks noChangeShapeType="1"/>
          </p:cNvCxnSpPr>
          <p:nvPr/>
        </p:nvCxnSpPr>
        <p:spPr bwMode="auto">
          <a:xfrm rot="-5400000">
            <a:off x="4918075" y="952370"/>
            <a:ext cx="214313" cy="1982787"/>
          </a:xfrm>
          <a:prstGeom prst="bentConnector3">
            <a:avLst>
              <a:gd name="adj1" fmla="val 50370"/>
            </a:avLst>
          </a:prstGeom>
          <a:noFill/>
          <a:ln w="9525">
            <a:solidFill>
              <a:srgbClr val="7D96A4"/>
            </a:solidFill>
            <a:prstDash val="sysDot"/>
            <a:miter lim="800000"/>
            <a:headEnd/>
            <a:tailEnd/>
          </a:ln>
        </p:spPr>
      </p:cxnSp>
      <p:grpSp>
        <p:nvGrpSpPr>
          <p:cNvPr id="161" name="Group 95"/>
          <p:cNvGrpSpPr>
            <a:grpSpLocks/>
          </p:cNvGrpSpPr>
          <p:nvPr/>
        </p:nvGrpSpPr>
        <p:grpSpPr bwMode="auto">
          <a:xfrm>
            <a:off x="1896687" y="2274022"/>
            <a:ext cx="661988" cy="530225"/>
            <a:chOff x="1836" y="3915"/>
            <a:chExt cx="453" cy="334"/>
          </a:xfrm>
        </p:grpSpPr>
        <p:sp>
          <p:nvSpPr>
            <p:cNvPr id="162"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63"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64"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telephony channel</a:t>
              </a:r>
            </a:p>
            <a:p>
              <a:pPr marL="57150" indent="-57150">
                <a:buFontTx/>
                <a:buChar char="•"/>
              </a:pPr>
              <a:r>
                <a:rPr lang="en-US" sz="600" dirty="0">
                  <a:solidFill>
                    <a:srgbClr val="404040"/>
                  </a:solidFill>
                </a:rPr>
                <a:t>fax-/e-mail channel</a:t>
              </a:r>
            </a:p>
          </p:txBody>
        </p:sp>
      </p:grpSp>
      <p:cxnSp>
        <p:nvCxnSpPr>
          <p:cNvPr id="165" name="AutoShape 482"/>
          <p:cNvCxnSpPr>
            <a:cxnSpLocks noChangeShapeType="1"/>
          </p:cNvCxnSpPr>
          <p:nvPr/>
        </p:nvCxnSpPr>
        <p:spPr bwMode="auto">
          <a:xfrm flipH="1" flipV="1">
            <a:off x="2198688" y="1836608"/>
            <a:ext cx="1587" cy="214313"/>
          </a:xfrm>
          <a:prstGeom prst="straightConnector1">
            <a:avLst/>
          </a:prstGeom>
          <a:noFill/>
          <a:ln w="9525">
            <a:solidFill>
              <a:srgbClr val="7D96A4"/>
            </a:solidFill>
            <a:prstDash val="sysDot"/>
            <a:round/>
            <a:headEnd/>
            <a:tailEnd/>
          </a:ln>
        </p:spPr>
      </p:cxnSp>
      <p:cxnSp>
        <p:nvCxnSpPr>
          <p:cNvPr id="166" name="AutoShape 102"/>
          <p:cNvCxnSpPr>
            <a:cxnSpLocks noChangeShapeType="1"/>
          </p:cNvCxnSpPr>
          <p:nvPr/>
        </p:nvCxnSpPr>
        <p:spPr bwMode="gray">
          <a:xfrm flipV="1">
            <a:off x="2527300" y="1942970"/>
            <a:ext cx="230188" cy="1588"/>
          </a:xfrm>
          <a:prstGeom prst="straightConnector1">
            <a:avLst/>
          </a:prstGeom>
          <a:noFill/>
          <a:ln w="9525">
            <a:solidFill>
              <a:schemeClr val="accent2"/>
            </a:solidFill>
            <a:round/>
            <a:headEnd/>
            <a:tailEnd/>
          </a:ln>
        </p:spPr>
      </p:cxnSp>
      <p:pic>
        <p:nvPicPr>
          <p:cNvPr id="168"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7587991" y="2622031"/>
            <a:ext cx="160337" cy="119523"/>
          </a:xfrm>
          <a:prstGeom prst="rect">
            <a:avLst/>
          </a:prstGeom>
          <a:noFill/>
          <a:ln w="9525">
            <a:noFill/>
            <a:miter lim="800000"/>
            <a:headEnd/>
            <a:tailEnd/>
          </a:ln>
        </p:spPr>
      </p:pic>
      <p:pic>
        <p:nvPicPr>
          <p:cNvPr id="169"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2170864" y="3264883"/>
            <a:ext cx="160337" cy="119523"/>
          </a:xfrm>
          <a:prstGeom prst="rect">
            <a:avLst/>
          </a:prstGeom>
          <a:noFill/>
          <a:ln w="9525">
            <a:noFill/>
            <a:miter lim="800000"/>
            <a:headEnd/>
            <a:tailEnd/>
          </a:ln>
        </p:spPr>
      </p:pic>
      <p:sp>
        <p:nvSpPr>
          <p:cNvPr id="170" name="Freeform 69">
            <a:hlinkClick r:id="rId4" action="ppaction://hlinksldjump" tooltip="Process is relevant for accounting"/>
          </p:cNvPr>
          <p:cNvSpPr>
            <a:spLocks noChangeAspect="1" noChangeArrowheads="1"/>
          </p:cNvSpPr>
          <p:nvPr/>
        </p:nvSpPr>
        <p:spPr bwMode="auto">
          <a:xfrm>
            <a:off x="6183138" y="1888202"/>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171" name="Freeform 69">
            <a:hlinkClick r:id="rId4" action="ppaction://hlinksldjump" tooltip="Process is relevant for accounting"/>
          </p:cNvPr>
          <p:cNvSpPr>
            <a:spLocks noChangeAspect="1" noChangeArrowheads="1"/>
          </p:cNvSpPr>
          <p:nvPr/>
        </p:nvSpPr>
        <p:spPr bwMode="auto">
          <a:xfrm>
            <a:off x="7914958" y="1888202"/>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cxnSp>
        <p:nvCxnSpPr>
          <p:cNvPr id="182" name="AutoShape 482"/>
          <p:cNvCxnSpPr>
            <a:cxnSpLocks noChangeShapeType="1"/>
          </p:cNvCxnSpPr>
          <p:nvPr/>
        </p:nvCxnSpPr>
        <p:spPr bwMode="auto">
          <a:xfrm rot="5400000" flipH="1">
            <a:off x="3407944" y="1007529"/>
            <a:ext cx="214313" cy="1054100"/>
          </a:xfrm>
          <a:prstGeom prst="bentConnector3">
            <a:avLst>
              <a:gd name="adj1" fmla="val 50370"/>
            </a:avLst>
          </a:prstGeom>
          <a:noFill/>
          <a:ln w="9525">
            <a:solidFill>
              <a:srgbClr val="7D96A4"/>
            </a:solidFill>
            <a:prstDash val="sysDot"/>
            <a:miter lim="800000"/>
            <a:headEnd/>
            <a:tailEnd/>
          </a:ln>
        </p:spPr>
      </p:cxnSp>
      <p:cxnSp>
        <p:nvCxnSpPr>
          <p:cNvPr id="183" name="AutoShape 482"/>
          <p:cNvCxnSpPr>
            <a:cxnSpLocks noChangeShapeType="1"/>
          </p:cNvCxnSpPr>
          <p:nvPr/>
        </p:nvCxnSpPr>
        <p:spPr bwMode="auto">
          <a:xfrm flipV="1">
            <a:off x="2976938" y="1427422"/>
            <a:ext cx="11113" cy="214313"/>
          </a:xfrm>
          <a:prstGeom prst="straightConnector1">
            <a:avLst/>
          </a:prstGeom>
          <a:noFill/>
          <a:ln w="9525">
            <a:solidFill>
              <a:srgbClr val="7D96A4"/>
            </a:solidFill>
            <a:prstDash val="sysDot"/>
            <a:round/>
            <a:headEnd/>
            <a:tailEnd/>
          </a:ln>
        </p:spPr>
      </p:cxnSp>
      <p:cxnSp>
        <p:nvCxnSpPr>
          <p:cNvPr id="184" name="AutoShape 482"/>
          <p:cNvCxnSpPr>
            <a:cxnSpLocks noChangeShapeType="1"/>
          </p:cNvCxnSpPr>
          <p:nvPr/>
        </p:nvCxnSpPr>
        <p:spPr bwMode="auto">
          <a:xfrm flipH="1" flipV="1">
            <a:off x="7742613" y="1427422"/>
            <a:ext cx="3175" cy="214313"/>
          </a:xfrm>
          <a:prstGeom prst="straightConnector1">
            <a:avLst/>
          </a:prstGeom>
          <a:noFill/>
          <a:ln w="9525">
            <a:solidFill>
              <a:srgbClr val="7D96A4"/>
            </a:solidFill>
            <a:prstDash val="sysDot"/>
            <a:round/>
            <a:headEnd/>
            <a:tailEnd/>
          </a:ln>
        </p:spPr>
      </p:cxnSp>
      <p:cxnSp>
        <p:nvCxnSpPr>
          <p:cNvPr id="185" name="AutoShape 482"/>
          <p:cNvCxnSpPr>
            <a:cxnSpLocks noChangeShapeType="1"/>
          </p:cNvCxnSpPr>
          <p:nvPr/>
        </p:nvCxnSpPr>
        <p:spPr bwMode="auto">
          <a:xfrm rot="16200000" flipV="1">
            <a:off x="5918575" y="1533785"/>
            <a:ext cx="214313" cy="1588"/>
          </a:xfrm>
          <a:prstGeom prst="straightConnector1">
            <a:avLst/>
          </a:prstGeom>
          <a:noFill/>
          <a:ln w="9525">
            <a:solidFill>
              <a:srgbClr val="7D96A4"/>
            </a:solidFill>
            <a:prstDash val="sysDot"/>
            <a:round/>
            <a:headEnd/>
            <a:tailEnd/>
          </a:ln>
        </p:spPr>
      </p:cxnSp>
      <p:cxnSp>
        <p:nvCxnSpPr>
          <p:cNvPr id="186" name="AutoShape 482"/>
          <p:cNvCxnSpPr>
            <a:cxnSpLocks noChangeShapeType="1"/>
          </p:cNvCxnSpPr>
          <p:nvPr/>
        </p:nvCxnSpPr>
        <p:spPr bwMode="auto">
          <a:xfrm flipH="1" flipV="1">
            <a:off x="8518901" y="1427422"/>
            <a:ext cx="4762" cy="214313"/>
          </a:xfrm>
          <a:prstGeom prst="straightConnector1">
            <a:avLst/>
          </a:prstGeom>
          <a:noFill/>
          <a:ln w="9525">
            <a:solidFill>
              <a:srgbClr val="7D96A4"/>
            </a:solidFill>
            <a:prstDash val="sysDot"/>
            <a:round/>
            <a:headEnd/>
            <a:tailEnd/>
          </a:ln>
        </p:spPr>
      </p:cxnSp>
      <p:cxnSp>
        <p:nvCxnSpPr>
          <p:cNvPr id="187" name="AutoShape 482"/>
          <p:cNvCxnSpPr>
            <a:cxnSpLocks noChangeShapeType="1"/>
          </p:cNvCxnSpPr>
          <p:nvPr/>
        </p:nvCxnSpPr>
        <p:spPr bwMode="auto">
          <a:xfrm flipH="1" flipV="1">
            <a:off x="2207001" y="1427422"/>
            <a:ext cx="1587" cy="214313"/>
          </a:xfrm>
          <a:prstGeom prst="straightConnector1">
            <a:avLst/>
          </a:prstGeom>
          <a:noFill/>
          <a:ln w="9525">
            <a:solidFill>
              <a:srgbClr val="7D96A4"/>
            </a:solidFill>
            <a:prstDash val="sysDot"/>
            <a:round/>
            <a:headEnd/>
            <a:tailEnd/>
          </a:ln>
        </p:spPr>
      </p:cxnSp>
      <p:cxnSp>
        <p:nvCxnSpPr>
          <p:cNvPr id="188" name="AutoShape 482"/>
          <p:cNvCxnSpPr>
            <a:cxnSpLocks noChangeShapeType="1"/>
          </p:cNvCxnSpPr>
          <p:nvPr/>
        </p:nvCxnSpPr>
        <p:spPr bwMode="auto">
          <a:xfrm rot="-5400000">
            <a:off x="4926388" y="543185"/>
            <a:ext cx="214313" cy="1982787"/>
          </a:xfrm>
          <a:prstGeom prst="bentConnector3">
            <a:avLst>
              <a:gd name="adj1" fmla="val 50370"/>
            </a:avLst>
          </a:prstGeom>
          <a:noFill/>
          <a:ln w="9525">
            <a:solidFill>
              <a:srgbClr val="7D96A4"/>
            </a:solidFill>
            <a:prstDash val="sysDot"/>
            <a:miter lim="800000"/>
            <a:headEnd/>
            <a:tailEnd/>
          </a:ln>
        </p:spPr>
      </p:cxnSp>
      <p:sp>
        <p:nvSpPr>
          <p:cNvPr id="195" name="Freeform 69">
            <a:hlinkClick r:id="rId4" action="ppaction://hlinksldjump" tooltip="Process is relevant for accounting"/>
          </p:cNvPr>
          <p:cNvSpPr>
            <a:spLocks noChangeAspect="1" noChangeArrowheads="1"/>
          </p:cNvSpPr>
          <p:nvPr/>
        </p:nvSpPr>
        <p:spPr bwMode="auto">
          <a:xfrm>
            <a:off x="8699125" y="2185774"/>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196" name="Freeform 69">
            <a:hlinkClick r:id="rId4" action="ppaction://hlinksldjump" tooltip="Process is relevant for accounting"/>
          </p:cNvPr>
          <p:cNvSpPr>
            <a:spLocks noChangeAspect="1" noChangeArrowheads="1"/>
          </p:cNvSpPr>
          <p:nvPr/>
        </p:nvSpPr>
        <p:spPr bwMode="auto">
          <a:xfrm>
            <a:off x="6183501" y="2193725"/>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197" name="Freeform 69">
            <a:hlinkClick r:id="rId4" action="ppaction://hlinksldjump" tooltip="Process is relevant for accounting"/>
          </p:cNvPr>
          <p:cNvSpPr>
            <a:spLocks noChangeAspect="1" noChangeArrowheads="1"/>
          </p:cNvSpPr>
          <p:nvPr/>
        </p:nvSpPr>
        <p:spPr bwMode="auto">
          <a:xfrm>
            <a:off x="7914958" y="2193725"/>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0" name="AutoShape 184">
            <a:hlinkClick r:id="rId11" action="ppaction://hlinksldjump"/>
          </p:cNvPr>
          <p:cNvSpPr>
            <a:spLocks noChangeArrowheads="1"/>
          </p:cNvSpPr>
          <p:nvPr/>
        </p:nvSpPr>
        <p:spPr bwMode="auto">
          <a:xfrm>
            <a:off x="5133744" y="1579433"/>
            <a:ext cx="585788" cy="728662"/>
          </a:xfrm>
          <a:prstGeom prst="chevron">
            <a:avLst>
              <a:gd name="adj" fmla="val 9560"/>
            </a:avLst>
          </a:prstGeom>
          <a:solidFill>
            <a:schemeClr val="bg1"/>
          </a:solidFill>
          <a:ln w="3175" cap="rnd" algn="ctr">
            <a:solidFill>
              <a:schemeClr val="bg2"/>
            </a:solidFill>
            <a:bevel/>
            <a:headEnd/>
            <a:tailEnd/>
          </a:ln>
        </p:spPr>
        <p:txBody>
          <a:bodyPr lIns="72000" tIns="36000" rIns="0" bIns="46800" anchor="ctr"/>
          <a:lstStyle/>
          <a:p>
            <a:pPr>
              <a:lnSpc>
                <a:spcPct val="90000"/>
              </a:lnSpc>
              <a:buClr>
                <a:schemeClr val="accent1"/>
              </a:buClr>
              <a:buSzPct val="80000"/>
            </a:pPr>
            <a:r>
              <a:rPr lang="en-US" sz="600" dirty="0">
                <a:solidFill>
                  <a:srgbClr val="404040"/>
                </a:solidFill>
              </a:rPr>
              <a:t>Executing Services</a:t>
            </a:r>
          </a:p>
        </p:txBody>
      </p:sp>
      <p:sp>
        <p:nvSpPr>
          <p:cNvPr id="111" name="AutoShape 184">
            <a:hlinkClick r:id="rId12" action="ppaction://hlinksldjump"/>
          </p:cNvPr>
          <p:cNvSpPr>
            <a:spLocks noChangeArrowheads="1"/>
          </p:cNvSpPr>
          <p:nvPr/>
        </p:nvSpPr>
        <p:spPr bwMode="auto">
          <a:xfrm>
            <a:off x="3749040" y="1579433"/>
            <a:ext cx="612747"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Dispatching and  Scheduling</a:t>
            </a:r>
            <a:br>
              <a:rPr lang="en-US" sz="600" dirty="0">
                <a:solidFill>
                  <a:srgbClr val="404040"/>
                </a:solidFill>
              </a:rPr>
            </a:br>
            <a:r>
              <a:rPr lang="en-US" sz="600" dirty="0">
                <a:solidFill>
                  <a:srgbClr val="404040"/>
                </a:solidFill>
              </a:rPr>
              <a:t>Orders</a:t>
            </a:r>
          </a:p>
        </p:txBody>
      </p:sp>
      <p:sp>
        <p:nvSpPr>
          <p:cNvPr id="113" name="AutoShape 184">
            <a:hlinkClick r:id="rId13" action="ppaction://hlinksldjump"/>
          </p:cNvPr>
          <p:cNvSpPr>
            <a:spLocks noChangeArrowheads="1"/>
          </p:cNvSpPr>
          <p:nvPr/>
        </p:nvSpPr>
        <p:spPr bwMode="auto">
          <a:xfrm>
            <a:off x="2711970" y="1579433"/>
            <a:ext cx="585788"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and Planning </a:t>
            </a:r>
            <a:br>
              <a:rPr lang="en-US" sz="600" dirty="0">
                <a:solidFill>
                  <a:srgbClr val="404040"/>
                </a:solidFill>
              </a:rPr>
            </a:br>
            <a:r>
              <a:rPr lang="en-US" sz="600" dirty="0">
                <a:solidFill>
                  <a:srgbClr val="404040"/>
                </a:solidFill>
              </a:rPr>
              <a:t>Service Orders</a:t>
            </a:r>
          </a:p>
        </p:txBody>
      </p:sp>
      <p:sp>
        <p:nvSpPr>
          <p:cNvPr id="115" name="AutoShape 184">
            <a:hlinkClick r:id="rId14" action="ppaction://hlinksldjump"/>
          </p:cNvPr>
          <p:cNvSpPr>
            <a:spLocks noChangeArrowheads="1"/>
          </p:cNvSpPr>
          <p:nvPr/>
        </p:nvSpPr>
        <p:spPr bwMode="auto">
          <a:xfrm>
            <a:off x="5768281" y="1579433"/>
            <a:ext cx="585788"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Confirming</a:t>
            </a:r>
            <a:br>
              <a:rPr lang="en-US" sz="600" dirty="0">
                <a:solidFill>
                  <a:srgbClr val="404040"/>
                </a:solidFill>
              </a:rPr>
            </a:br>
            <a:r>
              <a:rPr lang="en-US" sz="600" dirty="0">
                <a:solidFill>
                  <a:srgbClr val="404040"/>
                </a:solidFill>
              </a:rPr>
              <a:t>Service</a:t>
            </a:r>
            <a:br>
              <a:rPr lang="en-US" sz="600" dirty="0">
                <a:solidFill>
                  <a:srgbClr val="404040"/>
                </a:solidFill>
              </a:rPr>
            </a:br>
            <a:r>
              <a:rPr lang="en-US" sz="600" dirty="0">
                <a:solidFill>
                  <a:srgbClr val="404040"/>
                </a:solidFill>
              </a:rPr>
              <a:t>Execution</a:t>
            </a:r>
          </a:p>
        </p:txBody>
      </p:sp>
      <p:sp>
        <p:nvSpPr>
          <p:cNvPr id="116" name="AutoShape 184">
            <a:hlinkClick r:id="rId15" action="ppaction://hlinksldjump"/>
          </p:cNvPr>
          <p:cNvSpPr>
            <a:spLocks noChangeArrowheads="1"/>
          </p:cNvSpPr>
          <p:nvPr/>
        </p:nvSpPr>
        <p:spPr bwMode="auto">
          <a:xfrm>
            <a:off x="7494559" y="1579433"/>
            <a:ext cx="585788" cy="728662"/>
          </a:xfrm>
          <a:prstGeom prst="chevron">
            <a:avLst>
              <a:gd name="adj" fmla="val 9560"/>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Customer Invoice</a:t>
            </a:r>
          </a:p>
        </p:txBody>
      </p:sp>
      <p:sp>
        <p:nvSpPr>
          <p:cNvPr id="117" name="AutoShape 184">
            <a:hlinkClick r:id="rId16" action="ppaction://hlinksldjump"/>
          </p:cNvPr>
          <p:cNvSpPr>
            <a:spLocks noChangeArrowheads="1"/>
          </p:cNvSpPr>
          <p:nvPr/>
        </p:nvSpPr>
        <p:spPr bwMode="auto">
          <a:xfrm>
            <a:off x="8254537" y="1571120"/>
            <a:ext cx="618290"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a:t>
            </a:r>
            <a:br>
              <a:rPr lang="en-US" sz="600" dirty="0">
                <a:solidFill>
                  <a:srgbClr val="404040"/>
                </a:solidFill>
              </a:rPr>
            </a:br>
            <a:r>
              <a:rPr lang="en-US" sz="600" dirty="0">
                <a:solidFill>
                  <a:srgbClr val="404040"/>
                </a:solidFill>
              </a:rPr>
              <a:t>Receivables and Payments</a:t>
            </a:r>
          </a:p>
        </p:txBody>
      </p:sp>
      <p:sp>
        <p:nvSpPr>
          <p:cNvPr id="118" name="AutoShape 184">
            <a:hlinkClick r:id="rId17" action="ppaction://hlinksldjump"/>
          </p:cNvPr>
          <p:cNvSpPr>
            <a:spLocks noChangeArrowheads="1"/>
          </p:cNvSpPr>
          <p:nvPr/>
        </p:nvSpPr>
        <p:spPr bwMode="auto">
          <a:xfrm>
            <a:off x="1944428" y="1579433"/>
            <a:ext cx="585788" cy="728662"/>
          </a:xfrm>
          <a:prstGeom prst="chevron">
            <a:avLst>
              <a:gd name="adj" fmla="val 9560"/>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Handling an Incoming Customer Inquiry</a:t>
            </a:r>
          </a:p>
        </p:txBody>
      </p:sp>
      <p:sp>
        <p:nvSpPr>
          <p:cNvPr id="119" name="Freeform 69"/>
          <p:cNvSpPr>
            <a:spLocks noChangeAspect="1" noChangeArrowheads="1"/>
          </p:cNvSpPr>
          <p:nvPr/>
        </p:nvSpPr>
        <p:spPr bwMode="auto">
          <a:xfrm>
            <a:off x="8698016" y="2187105"/>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0" name="Freeform 69"/>
          <p:cNvSpPr>
            <a:spLocks noChangeAspect="1" noChangeArrowheads="1"/>
          </p:cNvSpPr>
          <p:nvPr/>
        </p:nvSpPr>
        <p:spPr bwMode="auto">
          <a:xfrm>
            <a:off x="6183067" y="2193291"/>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1" name="Freeform 69"/>
          <p:cNvSpPr>
            <a:spLocks noChangeAspect="1" noChangeArrowheads="1"/>
          </p:cNvSpPr>
          <p:nvPr/>
        </p:nvSpPr>
        <p:spPr bwMode="auto">
          <a:xfrm>
            <a:off x="7916289" y="2195056"/>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217" name="Picture 216" descr="scenario_60pxgrün.png"/>
          <p:cNvPicPr>
            <a:picLocks noChangeAspect="1"/>
          </p:cNvPicPr>
          <p:nvPr/>
        </p:nvPicPr>
        <p:blipFill>
          <a:blip r:embed="rId18" cstate="print"/>
          <a:stretch>
            <a:fillRect/>
          </a:stretch>
        </p:blipFill>
        <p:spPr>
          <a:xfrm>
            <a:off x="361522" y="4846253"/>
            <a:ext cx="180000" cy="180000"/>
          </a:xfrm>
          <a:prstGeom prst="rect">
            <a:avLst/>
          </a:prstGeom>
        </p:spPr>
      </p:pic>
      <p:sp>
        <p:nvSpPr>
          <p:cNvPr id="21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219" name="TextBox 218"/>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220"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221" name="Picture 220" descr="Calculator_2_60px.png"/>
          <p:cNvPicPr>
            <a:picLocks noChangeAspect="1"/>
          </p:cNvPicPr>
          <p:nvPr/>
        </p:nvPicPr>
        <p:blipFill>
          <a:blip r:embed="rId19" cstate="print"/>
          <a:stretch>
            <a:fillRect/>
          </a:stretch>
        </p:blipFill>
        <p:spPr>
          <a:xfrm>
            <a:off x="366739" y="5245467"/>
            <a:ext cx="180000" cy="180000"/>
          </a:xfrm>
          <a:prstGeom prst="rect">
            <a:avLst/>
          </a:prstGeom>
        </p:spPr>
      </p:pic>
      <p:sp>
        <p:nvSpPr>
          <p:cNvPr id="222"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3" name="Rectangle 55">
            <a:hlinkClick r:id="rId4"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4" name="Rectangle 57">
            <a:hlinkClick r:id="rId9"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225" name="Picture 224" descr="Monitor_60px.png"/>
          <p:cNvPicPr>
            <a:picLocks noChangeAspect="1"/>
          </p:cNvPicPr>
          <p:nvPr/>
        </p:nvPicPr>
        <p:blipFill>
          <a:blip r:embed="rId20" cstate="print"/>
          <a:stretch>
            <a:fillRect/>
          </a:stretch>
        </p:blipFill>
        <p:spPr>
          <a:xfrm>
            <a:off x="361854" y="5605004"/>
            <a:ext cx="180000" cy="180000"/>
          </a:xfrm>
          <a:prstGeom prst="rect">
            <a:avLst/>
          </a:prstGeom>
        </p:spPr>
      </p:pic>
      <p:sp>
        <p:nvSpPr>
          <p:cNvPr id="22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228"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22" name="Picture 121"/>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1858466" y="1025493"/>
            <a:ext cx="697069" cy="452734"/>
          </a:xfrm>
          <a:prstGeom prst="rect">
            <a:avLst/>
          </a:prstGeom>
        </p:spPr>
      </p:pic>
      <p:sp>
        <p:nvSpPr>
          <p:cNvPr id="123" name="Rectangle 74"/>
          <p:cNvSpPr>
            <a:spLocks noChangeArrowheads="1"/>
          </p:cNvSpPr>
          <p:nvPr/>
        </p:nvSpPr>
        <p:spPr bwMode="auto">
          <a:xfrm>
            <a:off x="1940164" y="1097689"/>
            <a:ext cx="574675" cy="461665"/>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Collaboration</a:t>
            </a:r>
          </a:p>
          <a:p>
            <a:pPr algn="ctr"/>
            <a:r>
              <a:rPr lang="en-US" sz="600" dirty="0">
                <a:solidFill>
                  <a:schemeClr val="bg1"/>
                </a:solidFill>
                <a:latin typeface="BentonSans Book" pitchFamily="2" charset="0"/>
              </a:rPr>
              <a:t>Window/</a:t>
            </a:r>
          </a:p>
          <a:p>
            <a:pPr algn="ctr"/>
            <a:r>
              <a:rPr lang="en-US" sz="600" dirty="0">
                <a:solidFill>
                  <a:schemeClr val="bg1"/>
                </a:solidFill>
                <a:latin typeface="BentonSans Book" pitchFamily="2" charset="0"/>
              </a:rPr>
              <a:t>Groupware</a:t>
            </a:r>
          </a:p>
          <a:p>
            <a:pPr algn="ctr"/>
            <a:r>
              <a:rPr lang="en-US" sz="600" dirty="0">
                <a:solidFill>
                  <a:schemeClr val="bg1"/>
                </a:solidFill>
                <a:latin typeface="BentonSans Book" pitchFamily="2" charset="0"/>
              </a:rPr>
              <a:t>Client</a:t>
            </a:r>
          </a:p>
          <a:p>
            <a:pPr algn="ctr"/>
            <a:endParaRPr lang="en-US" sz="600" b="1" dirty="0">
              <a:solidFill>
                <a:schemeClr val="bg1"/>
              </a:solidFill>
              <a:latin typeface="+mj-lt"/>
            </a:endParaRPr>
          </a:p>
        </p:txBody>
      </p:sp>
      <p:pic>
        <p:nvPicPr>
          <p:cNvPr id="124" name="Picture 123"/>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2708494" y="1047790"/>
            <a:ext cx="589295" cy="382737"/>
          </a:xfrm>
          <a:prstGeom prst="rect">
            <a:avLst/>
          </a:prstGeom>
        </p:spPr>
      </p:pic>
      <p:sp>
        <p:nvSpPr>
          <p:cNvPr id="125" name="Rectangle 74"/>
          <p:cNvSpPr>
            <a:spLocks noChangeArrowheads="1"/>
          </p:cNvSpPr>
          <p:nvPr/>
        </p:nvSpPr>
        <p:spPr bwMode="auto">
          <a:xfrm>
            <a:off x="2715804" y="1136435"/>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Service Orders</a:t>
            </a:r>
          </a:p>
        </p:txBody>
      </p:sp>
      <p:pic>
        <p:nvPicPr>
          <p:cNvPr id="126" name="Picture 125"/>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7463374" y="1047790"/>
            <a:ext cx="589295" cy="382737"/>
          </a:xfrm>
          <a:prstGeom prst="rect">
            <a:avLst/>
          </a:prstGeom>
        </p:spPr>
      </p:pic>
      <p:pic>
        <p:nvPicPr>
          <p:cNvPr id="127" name="Picture 126"/>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8135196" y="950811"/>
            <a:ext cx="755545" cy="490714"/>
          </a:xfrm>
          <a:prstGeom prst="rect">
            <a:avLst/>
          </a:prstGeom>
        </p:spPr>
      </p:pic>
      <p:pic>
        <p:nvPicPr>
          <p:cNvPr id="128" name="Picture 127"/>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5756495" y="1047790"/>
            <a:ext cx="589295" cy="382737"/>
          </a:xfrm>
          <a:prstGeom prst="rect">
            <a:avLst/>
          </a:prstGeom>
        </p:spPr>
      </p:pic>
      <p:sp>
        <p:nvSpPr>
          <p:cNvPr id="129" name="Rectangle 74"/>
          <p:cNvSpPr>
            <a:spLocks noChangeArrowheads="1"/>
          </p:cNvSpPr>
          <p:nvPr/>
        </p:nvSpPr>
        <p:spPr bwMode="auto">
          <a:xfrm>
            <a:off x="5749950" y="114682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Service and Repair</a:t>
            </a:r>
          </a:p>
        </p:txBody>
      </p:sp>
      <p:sp>
        <p:nvSpPr>
          <p:cNvPr id="130" name="Rectangle 74"/>
          <p:cNvSpPr>
            <a:spLocks noChangeArrowheads="1"/>
          </p:cNvSpPr>
          <p:nvPr/>
        </p:nvSpPr>
        <p:spPr bwMode="auto">
          <a:xfrm>
            <a:off x="7470685" y="114682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Customer Invoicing</a:t>
            </a:r>
          </a:p>
        </p:txBody>
      </p:sp>
      <p:sp>
        <p:nvSpPr>
          <p:cNvPr id="131" name="Rectangle 74"/>
          <p:cNvSpPr>
            <a:spLocks noChangeArrowheads="1"/>
          </p:cNvSpPr>
          <p:nvPr/>
        </p:nvSpPr>
        <p:spPr bwMode="auto">
          <a:xfrm>
            <a:off x="8233944" y="1027938"/>
            <a:ext cx="574675"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Receivables/</a:t>
            </a:r>
          </a:p>
          <a:p>
            <a:pPr algn="ctr"/>
            <a:r>
              <a:rPr lang="en-US" sz="700" dirty="0">
                <a:solidFill>
                  <a:schemeClr val="bg1"/>
                </a:solidFill>
                <a:latin typeface="BentonSans Book" pitchFamily="2" charset="0"/>
              </a:rPr>
              <a:t>Cash &amp; Liquidity Mgt</a:t>
            </a:r>
          </a:p>
        </p:txBody>
      </p:sp>
      <p:pic>
        <p:nvPicPr>
          <p:cNvPr id="132" name="Picture 131"/>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177076" y="6344369"/>
            <a:ext cx="589295" cy="382737"/>
          </a:xfrm>
          <a:prstGeom prst="rect">
            <a:avLst/>
          </a:prstGeom>
        </p:spPr>
      </p:pic>
      <p:pic>
        <p:nvPicPr>
          <p:cNvPr id="133" name="Picture 132"/>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4826767" y="6344369"/>
            <a:ext cx="589295" cy="382737"/>
          </a:xfrm>
          <a:prstGeom prst="rect">
            <a:avLst/>
          </a:prstGeom>
          <a:solidFill>
            <a:schemeClr val="bg1">
              <a:lumMod val="65000"/>
            </a:schemeClr>
          </a:solidFill>
          <a:ln w="6350" algn="ctr">
            <a:noFill/>
            <a:miter lim="800000"/>
            <a:headEnd/>
            <a:tailEnd/>
          </a:ln>
        </p:spPr>
      </p:pic>
      <p:sp>
        <p:nvSpPr>
          <p:cNvPr id="134" name="Rectangle 74"/>
          <p:cNvSpPr>
            <a:spLocks noChangeArrowheads="1"/>
          </p:cNvSpPr>
          <p:nvPr/>
        </p:nvSpPr>
        <p:spPr bwMode="auto">
          <a:xfrm>
            <a:off x="4193852" y="641639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Work </a:t>
            </a:r>
          </a:p>
          <a:p>
            <a:pPr algn="ctr"/>
            <a:r>
              <a:rPr lang="en-US" sz="700" dirty="0">
                <a:solidFill>
                  <a:schemeClr val="bg1"/>
                </a:solidFill>
                <a:latin typeface="BentonSans Book" pitchFamily="2" charset="0"/>
              </a:rPr>
              <a:t>Center</a:t>
            </a:r>
          </a:p>
        </p:txBody>
      </p:sp>
      <p:sp>
        <p:nvSpPr>
          <p:cNvPr id="135" name="Rectangle 74"/>
          <p:cNvSpPr>
            <a:spLocks noChangeArrowheads="1"/>
          </p:cNvSpPr>
          <p:nvPr/>
        </p:nvSpPr>
        <p:spPr bwMode="auto">
          <a:xfrm>
            <a:off x="4838534" y="6479466"/>
            <a:ext cx="574675" cy="184666"/>
          </a:xfrm>
          <a:prstGeom prst="rect">
            <a:avLst/>
          </a:prstGeom>
          <a:solidFill>
            <a:schemeClr val="bg1">
              <a:lumMod val="65000"/>
            </a:schemeClr>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en-US" sz="600" kern="0" dirty="0">
                <a:solidFill>
                  <a:schemeClr val="bg1"/>
                </a:solidFill>
                <a:latin typeface="BentonSans Book "/>
                <a:ea typeface="Arial Unicode MS" pitchFamily="34" charset="-128"/>
                <a:cs typeface="BentonSans Book "/>
              </a:rPr>
              <a:t>Additional Application</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 name="Picture 119"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2" name="Title 1"/>
          <p:cNvSpPr>
            <a:spLocks noGrp="1"/>
          </p:cNvSpPr>
          <p:nvPr>
            <p:ph type="title"/>
          </p:nvPr>
        </p:nvSpPr>
        <p:spPr/>
        <p:txBody>
          <a:bodyPr/>
          <a:lstStyle/>
          <a:p>
            <a:r>
              <a:rPr lang="de-DE"/>
              <a:t>Service and Repair</a:t>
            </a:r>
            <a:br>
              <a:rPr lang="en-US" dirty="0"/>
            </a:br>
            <a:r>
              <a:rPr lang="en-US" sz="2000" b="0" dirty="0"/>
              <a:t>Scenario Flow Variant: </a:t>
            </a:r>
            <a:r>
              <a:rPr lang="de-DE" sz="2000" b="0" dirty="0"/>
              <a:t>With</a:t>
            </a:r>
            <a:r>
              <a:rPr lang="de-DE" sz="2000" dirty="0">
                <a:solidFill>
                  <a:schemeClr val="tx2"/>
                </a:solidFill>
              </a:rPr>
              <a:t> </a:t>
            </a:r>
            <a:r>
              <a:rPr lang="de-DE" sz="2000" b="0" dirty="0"/>
              <a:t>Down Payments</a:t>
            </a:r>
            <a:endParaRPr lang="en-US" sz="2000" b="0" dirty="0"/>
          </a:p>
        </p:txBody>
      </p:sp>
      <p:sp>
        <p:nvSpPr>
          <p:cNvPr id="3" name="Rectangle 122"/>
          <p:cNvSpPr>
            <a:spLocks noChangeArrowheads="1"/>
          </p:cNvSpPr>
          <p:nvPr/>
        </p:nvSpPr>
        <p:spPr bwMode="auto">
          <a:xfrm>
            <a:off x="1763713" y="5540558"/>
            <a:ext cx="7380287" cy="1310408"/>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845175"/>
            <a:ext cx="164465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Legend &amp; Variants</a:t>
            </a:r>
          </a:p>
        </p:txBody>
      </p:sp>
      <p:cxnSp>
        <p:nvCxnSpPr>
          <p:cNvPr id="6" name="AutoShape 482"/>
          <p:cNvCxnSpPr>
            <a:cxnSpLocks noChangeShapeType="1"/>
          </p:cNvCxnSpPr>
          <p:nvPr/>
        </p:nvCxnSpPr>
        <p:spPr bwMode="auto">
          <a:xfrm rot="5400000" flipH="1" flipV="1">
            <a:off x="6316663" y="6307138"/>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6472238" y="6210300"/>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6472238" y="6550025"/>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6316663" y="6654800"/>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0" name="Rectangle 74"/>
          <p:cNvSpPr>
            <a:spLocks noChangeArrowheads="1"/>
          </p:cNvSpPr>
          <p:nvPr/>
        </p:nvSpPr>
        <p:spPr bwMode="auto">
          <a:xfrm>
            <a:off x="5694363" y="6218238"/>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1" name="Freeform 69">
            <a:hlinkClick r:id="rId4" action="ppaction://hlinksldjump" tooltip="Process is relevant for accounting"/>
          </p:cNvPr>
          <p:cNvSpPr>
            <a:spLocks noChangeAspect="1" noChangeArrowheads="1"/>
          </p:cNvSpPr>
          <p:nvPr/>
        </p:nvSpPr>
        <p:spPr bwMode="auto">
          <a:xfrm>
            <a:off x="5507038" y="623093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2"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5507038" y="6625995"/>
            <a:ext cx="160337" cy="119523"/>
          </a:xfrm>
          <a:prstGeom prst="rect">
            <a:avLst/>
          </a:prstGeom>
          <a:noFill/>
          <a:ln w="9525">
            <a:noFill/>
            <a:miter lim="800000"/>
            <a:headEnd/>
            <a:tailEnd/>
          </a:ln>
        </p:spPr>
      </p:pic>
      <p:sp>
        <p:nvSpPr>
          <p:cNvPr id="13" name="Rectangle 74"/>
          <p:cNvSpPr>
            <a:spLocks noChangeArrowheads="1"/>
          </p:cNvSpPr>
          <p:nvPr/>
        </p:nvSpPr>
        <p:spPr bwMode="auto">
          <a:xfrm>
            <a:off x="5694363" y="6583363"/>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14" name="Rectangle 13"/>
          <p:cNvSpPr/>
          <p:nvPr/>
        </p:nvSpPr>
        <p:spPr bwMode="auto">
          <a:xfrm>
            <a:off x="7400925" y="5910263"/>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800" dirty="0">
                <a:solidFill>
                  <a:schemeClr val="accent2"/>
                </a:solidFill>
              </a:rPr>
              <a:t>Variants of the Scenario:</a:t>
            </a:r>
          </a:p>
        </p:txBody>
      </p:sp>
      <p:sp>
        <p:nvSpPr>
          <p:cNvPr id="15" name="Rectangle 14"/>
          <p:cNvSpPr/>
          <p:nvPr/>
        </p:nvSpPr>
        <p:spPr bwMode="auto">
          <a:xfrm>
            <a:off x="7400925" y="6176963"/>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marL="85725" indent="-85725">
              <a:spcBef>
                <a:spcPts val="300"/>
              </a:spcBef>
              <a:buFont typeface="Wingdings" pitchFamily="2" charset="2"/>
              <a:buChar char="§"/>
              <a:defRPr/>
            </a:pPr>
            <a:r>
              <a:rPr lang="en-US" sz="700" dirty="0">
                <a:solidFill>
                  <a:schemeClr val="accent2"/>
                </a:solidFill>
                <a:hlinkClick r:id="rId6" action="ppaction://hlinksldjump"/>
              </a:rPr>
              <a:t>With services and expenses</a:t>
            </a:r>
            <a:endParaRPr lang="en-US" sz="700" dirty="0">
              <a:solidFill>
                <a:schemeClr val="accent2"/>
              </a:solidFill>
            </a:endParaRPr>
          </a:p>
          <a:p>
            <a:pPr marL="85725" indent="-85725">
              <a:spcBef>
                <a:spcPts val="300"/>
              </a:spcBef>
              <a:buFont typeface="Wingdings" pitchFamily="2" charset="2"/>
              <a:buChar char="§"/>
              <a:defRPr/>
            </a:pPr>
            <a:r>
              <a:rPr lang="en-US" sz="700" dirty="0">
                <a:solidFill>
                  <a:schemeClr val="accent2"/>
                </a:solidFill>
                <a:hlinkClick r:id="rId7" action="ppaction://hlinksldjump"/>
              </a:rPr>
              <a:t>With spare parts</a:t>
            </a:r>
            <a:endParaRPr lang="en-US" sz="700" dirty="0">
              <a:solidFill>
                <a:schemeClr val="accent2"/>
              </a:solidFill>
            </a:endParaRPr>
          </a:p>
          <a:p>
            <a:pPr marL="85725" indent="-85725">
              <a:spcBef>
                <a:spcPts val="300"/>
              </a:spcBef>
              <a:buFont typeface="Wingdings" pitchFamily="2" charset="2"/>
              <a:buChar char="§"/>
              <a:defRPr/>
            </a:pPr>
            <a:r>
              <a:rPr lang="en-US" sz="700" dirty="0">
                <a:solidFill>
                  <a:schemeClr val="accent2"/>
                </a:solidFill>
                <a:hlinkClick r:id="rId8" action="ppaction://hlinksldjump"/>
              </a:rPr>
              <a:t>With 3</a:t>
            </a:r>
            <a:r>
              <a:rPr lang="en-US" sz="700" baseline="30000" dirty="0">
                <a:solidFill>
                  <a:schemeClr val="accent2"/>
                </a:solidFill>
                <a:hlinkClick r:id="rId8" action="ppaction://hlinksldjump"/>
              </a:rPr>
              <a:t>rd</a:t>
            </a:r>
            <a:r>
              <a:rPr lang="en-US" sz="700" dirty="0">
                <a:solidFill>
                  <a:schemeClr val="accent2"/>
                </a:solidFill>
                <a:hlinkClick r:id="rId8" action="ppaction://hlinksldjump"/>
              </a:rPr>
              <a:t> party</a:t>
            </a:r>
            <a:endParaRPr lang="en-US" sz="700" dirty="0">
              <a:solidFill>
                <a:schemeClr val="accent2"/>
              </a:solidFill>
            </a:endParaRPr>
          </a:p>
          <a:p>
            <a:pPr marL="85725" indent="-85725">
              <a:spcBef>
                <a:spcPts val="300"/>
              </a:spcBef>
              <a:buFont typeface="Wingdings" pitchFamily="2" charset="2"/>
              <a:buChar char="§"/>
              <a:defRPr/>
            </a:pPr>
            <a:r>
              <a:rPr lang="en-US" sz="700" b="1" dirty="0">
                <a:solidFill>
                  <a:schemeClr val="accent2"/>
                </a:solidFill>
              </a:rPr>
              <a:t>With down payments</a:t>
            </a:r>
          </a:p>
          <a:p>
            <a:pPr marL="85725" indent="-85725">
              <a:spcBef>
                <a:spcPts val="300"/>
              </a:spcBef>
              <a:buFont typeface="Wingdings" pitchFamily="2" charset="2"/>
              <a:buChar char="§"/>
              <a:defRPr/>
            </a:pPr>
            <a:endParaRPr lang="en-US" sz="700" dirty="0">
              <a:solidFill>
                <a:schemeClr val="accent2"/>
              </a:solidFill>
            </a:endParaRPr>
          </a:p>
        </p:txBody>
      </p:sp>
      <p:sp>
        <p:nvSpPr>
          <p:cNvPr id="22" name="Chevron 426">
            <a:hlinkClick r:id="rId9" action="ppaction://hlinksldjump"/>
          </p:cNvPr>
          <p:cNvSpPr>
            <a:spLocks noChangeArrowheads="1"/>
          </p:cNvSpPr>
          <p:nvPr/>
        </p:nvSpPr>
        <p:spPr bwMode="auto">
          <a:xfrm>
            <a:off x="1911350" y="6113463"/>
            <a:ext cx="490538" cy="534987"/>
          </a:xfrm>
          <a:prstGeom prst="chevron">
            <a:avLst>
              <a:gd name="adj" fmla="val 10375"/>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Dotted line = optional</a:t>
            </a: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p:txBody>
      </p:sp>
      <p:sp>
        <p:nvSpPr>
          <p:cNvPr id="24" name="Chevron 362">
            <a:hlinkClick r:id="rId9" action="ppaction://hlinksldjump"/>
          </p:cNvPr>
          <p:cNvSpPr>
            <a:spLocks noChangeArrowheads="1"/>
          </p:cNvSpPr>
          <p:nvPr/>
        </p:nvSpPr>
        <p:spPr bwMode="auto">
          <a:xfrm>
            <a:off x="3632200" y="6211888"/>
            <a:ext cx="490538" cy="534987"/>
          </a:xfrm>
          <a:prstGeom prst="chevron">
            <a:avLst>
              <a:gd name="adj" fmla="val 10375"/>
            </a:avLst>
          </a:prstGeom>
          <a:solidFill>
            <a:schemeClr val="bg1"/>
          </a:solidFill>
          <a:ln w="3175" cap="rnd" algn="ctr">
            <a:solidFill>
              <a:schemeClr val="bg2"/>
            </a:solidFill>
            <a:bevel/>
            <a:headEnd/>
            <a:tailEnd/>
          </a:ln>
        </p:spPr>
        <p:txBody>
          <a:bodyPr lIns="73152" tIns="36000" rIns="0" bIns="46800" anchor="ctr"/>
          <a:lstStyle/>
          <a:p>
            <a:pPr>
              <a:lnSpc>
                <a:spcPct val="90000"/>
              </a:lnSpc>
            </a:pPr>
            <a:r>
              <a:rPr lang="en-US" sz="600">
                <a:solidFill>
                  <a:srgbClr val="404040"/>
                </a:solidFill>
              </a:rPr>
              <a:t>Process mainly driven by the system</a:t>
            </a:r>
          </a:p>
        </p:txBody>
      </p:sp>
      <p:sp>
        <p:nvSpPr>
          <p:cNvPr id="25" name="Chevron 426">
            <a:hlinkClick r:id="rId9" action="ppaction://hlinksldjump"/>
          </p:cNvPr>
          <p:cNvSpPr>
            <a:spLocks noChangeArrowheads="1"/>
          </p:cNvSpPr>
          <p:nvPr/>
        </p:nvSpPr>
        <p:spPr bwMode="auto">
          <a:xfrm>
            <a:off x="1812925" y="6284913"/>
            <a:ext cx="490538"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user</a:t>
            </a:r>
          </a:p>
        </p:txBody>
      </p:sp>
      <p:sp>
        <p:nvSpPr>
          <p:cNvPr id="26" name="Chevron 362">
            <a:hlinkClick r:id="rId9" action="ppaction://hlinksldjump"/>
          </p:cNvPr>
          <p:cNvSpPr>
            <a:spLocks noChangeArrowheads="1"/>
          </p:cNvSpPr>
          <p:nvPr/>
        </p:nvSpPr>
        <p:spPr bwMode="auto">
          <a:xfrm>
            <a:off x="2311400" y="6284913"/>
            <a:ext cx="490538" cy="534987"/>
          </a:xfrm>
          <a:prstGeom prst="chevron">
            <a:avLst>
              <a:gd name="adj" fmla="val 10375"/>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system</a:t>
            </a:r>
          </a:p>
        </p:txBody>
      </p:sp>
      <p:grpSp>
        <p:nvGrpSpPr>
          <p:cNvPr id="5" name="Group 70"/>
          <p:cNvGrpSpPr>
            <a:grpSpLocks/>
          </p:cNvGrpSpPr>
          <p:nvPr/>
        </p:nvGrpSpPr>
        <p:grpSpPr bwMode="auto">
          <a:xfrm>
            <a:off x="2914650" y="6215063"/>
            <a:ext cx="719138" cy="530225"/>
            <a:chOff x="1836" y="3915"/>
            <a:chExt cx="453" cy="334"/>
          </a:xfrm>
        </p:grpSpPr>
        <p:sp>
          <p:nvSpPr>
            <p:cNvPr id="2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2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3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sp>
        <p:nvSpPr>
          <p:cNvPr id="31" name="TextBox 30"/>
          <p:cNvSpPr txBox="1"/>
          <p:nvPr/>
        </p:nvSpPr>
        <p:spPr>
          <a:xfrm>
            <a:off x="218636" y="4119098"/>
            <a:ext cx="1647825" cy="27622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Explorer</a:t>
            </a:r>
          </a:p>
        </p:txBody>
      </p:sp>
      <p:pic>
        <p:nvPicPr>
          <p:cNvPr id="45" name="Picture 4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177076" y="6344369"/>
            <a:ext cx="589295" cy="382737"/>
          </a:xfrm>
          <a:prstGeom prst="rect">
            <a:avLst/>
          </a:prstGeom>
        </p:spPr>
      </p:pic>
      <p:pic>
        <p:nvPicPr>
          <p:cNvPr id="46" name="Picture 4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826767" y="6344369"/>
            <a:ext cx="589295" cy="382737"/>
          </a:xfrm>
          <a:prstGeom prst="rect">
            <a:avLst/>
          </a:prstGeom>
          <a:solidFill>
            <a:schemeClr val="bg1">
              <a:lumMod val="65000"/>
            </a:schemeClr>
          </a:solidFill>
          <a:ln w="6350" algn="ctr">
            <a:noFill/>
            <a:miter lim="800000"/>
            <a:headEnd/>
            <a:tailEnd/>
          </a:ln>
        </p:spPr>
      </p:pic>
      <p:sp>
        <p:nvSpPr>
          <p:cNvPr id="47" name="Rectangle 74"/>
          <p:cNvSpPr>
            <a:spLocks noChangeArrowheads="1"/>
          </p:cNvSpPr>
          <p:nvPr/>
        </p:nvSpPr>
        <p:spPr bwMode="auto">
          <a:xfrm>
            <a:off x="4193852" y="641639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Work </a:t>
            </a:r>
          </a:p>
          <a:p>
            <a:pPr algn="ctr"/>
            <a:r>
              <a:rPr lang="en-US" sz="700" dirty="0">
                <a:solidFill>
                  <a:schemeClr val="bg1"/>
                </a:solidFill>
                <a:latin typeface="BentonSans Book" pitchFamily="2" charset="0"/>
              </a:rPr>
              <a:t>Center</a:t>
            </a:r>
          </a:p>
        </p:txBody>
      </p:sp>
      <p:sp>
        <p:nvSpPr>
          <p:cNvPr id="49" name="Rectangle 74"/>
          <p:cNvSpPr>
            <a:spLocks noChangeArrowheads="1"/>
          </p:cNvSpPr>
          <p:nvPr/>
        </p:nvSpPr>
        <p:spPr bwMode="auto">
          <a:xfrm>
            <a:off x="4838534" y="6479466"/>
            <a:ext cx="574675" cy="184666"/>
          </a:xfrm>
          <a:prstGeom prst="rect">
            <a:avLst/>
          </a:prstGeom>
          <a:solidFill>
            <a:schemeClr val="bg1">
              <a:lumMod val="65000"/>
            </a:schemeClr>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en-US" sz="600" kern="0" dirty="0">
                <a:solidFill>
                  <a:schemeClr val="bg1"/>
                </a:solidFill>
                <a:latin typeface="BentonSans Book "/>
                <a:ea typeface="Arial Unicode MS" pitchFamily="34" charset="-128"/>
                <a:cs typeface="BentonSans Book "/>
              </a:rPr>
              <a:t>Additional Application</a:t>
            </a:r>
          </a:p>
        </p:txBody>
      </p:sp>
      <p:cxnSp>
        <p:nvCxnSpPr>
          <p:cNvPr id="156" name="Elbow Connector 1602"/>
          <p:cNvCxnSpPr>
            <a:cxnSpLocks noChangeShapeType="1"/>
          </p:cNvCxnSpPr>
          <p:nvPr/>
        </p:nvCxnSpPr>
        <p:spPr bwMode="auto">
          <a:xfrm>
            <a:off x="3861638" y="4020762"/>
            <a:ext cx="569912" cy="1588"/>
          </a:xfrm>
          <a:prstGeom prst="bentConnector3">
            <a:avLst>
              <a:gd name="adj1" fmla="val 45125"/>
            </a:avLst>
          </a:prstGeom>
          <a:noFill/>
          <a:ln w="9525">
            <a:solidFill>
              <a:schemeClr val="accent2"/>
            </a:solidFill>
            <a:miter lim="800000"/>
            <a:headEnd/>
            <a:tailEnd type="triangle" w="med" len="med"/>
          </a:ln>
        </p:spPr>
      </p:cxnSp>
      <p:cxnSp>
        <p:nvCxnSpPr>
          <p:cNvPr id="168" name="AutoShape 482"/>
          <p:cNvCxnSpPr>
            <a:cxnSpLocks noChangeShapeType="1"/>
          </p:cNvCxnSpPr>
          <p:nvPr/>
        </p:nvCxnSpPr>
        <p:spPr bwMode="auto">
          <a:xfrm flipH="1" flipV="1">
            <a:off x="4618875" y="3549275"/>
            <a:ext cx="4763" cy="223837"/>
          </a:xfrm>
          <a:prstGeom prst="straightConnector1">
            <a:avLst/>
          </a:prstGeom>
          <a:noFill/>
          <a:ln w="9525">
            <a:solidFill>
              <a:srgbClr val="7D96A4"/>
            </a:solidFill>
            <a:prstDash val="sysDot"/>
            <a:round/>
            <a:headEnd/>
            <a:tailEnd/>
          </a:ln>
        </p:spPr>
      </p:cxnSp>
      <p:cxnSp>
        <p:nvCxnSpPr>
          <p:cNvPr id="169" name="AutoShape 482"/>
          <p:cNvCxnSpPr>
            <a:cxnSpLocks noChangeShapeType="1"/>
          </p:cNvCxnSpPr>
          <p:nvPr/>
        </p:nvCxnSpPr>
        <p:spPr bwMode="auto">
          <a:xfrm flipH="1" flipV="1">
            <a:off x="3561600" y="3565150"/>
            <a:ext cx="3175" cy="206375"/>
          </a:xfrm>
          <a:prstGeom prst="straightConnector1">
            <a:avLst/>
          </a:prstGeom>
          <a:noFill/>
          <a:ln w="9525">
            <a:solidFill>
              <a:srgbClr val="7D96A4"/>
            </a:solidFill>
            <a:prstDash val="sysDot"/>
            <a:round/>
            <a:headEnd/>
            <a:tailEnd/>
          </a:ln>
        </p:spPr>
      </p:cxnSp>
      <p:pic>
        <p:nvPicPr>
          <p:cNvPr id="189" name="Picture 18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73759" y="3171679"/>
            <a:ext cx="589295" cy="382737"/>
          </a:xfrm>
          <a:prstGeom prst="rect">
            <a:avLst/>
          </a:prstGeom>
        </p:spPr>
      </p:pic>
      <p:sp>
        <p:nvSpPr>
          <p:cNvPr id="190" name="Rectangle 74"/>
          <p:cNvSpPr>
            <a:spLocks noChangeArrowheads="1"/>
          </p:cNvSpPr>
          <p:nvPr/>
        </p:nvSpPr>
        <p:spPr bwMode="auto">
          <a:xfrm>
            <a:off x="3272757" y="3255325"/>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Customer Invoicing</a:t>
            </a:r>
          </a:p>
        </p:txBody>
      </p:sp>
      <p:sp>
        <p:nvSpPr>
          <p:cNvPr id="197" name="AutoShape 184">
            <a:hlinkClick r:id="rId12" action="ppaction://hlinksldjump"/>
          </p:cNvPr>
          <p:cNvSpPr>
            <a:spLocks noChangeArrowheads="1"/>
          </p:cNvSpPr>
          <p:nvPr/>
        </p:nvSpPr>
        <p:spPr bwMode="auto">
          <a:xfrm>
            <a:off x="3324341" y="3662767"/>
            <a:ext cx="585788"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a:t>
            </a:r>
            <a:br>
              <a:rPr lang="en-US" sz="600" dirty="0">
                <a:solidFill>
                  <a:srgbClr val="404040"/>
                </a:solidFill>
              </a:rPr>
            </a:br>
            <a:r>
              <a:rPr lang="en-US" sz="600" dirty="0">
                <a:solidFill>
                  <a:srgbClr val="404040"/>
                </a:solidFill>
              </a:rPr>
              <a:t>Down Payment Request</a:t>
            </a:r>
          </a:p>
        </p:txBody>
      </p:sp>
      <p:sp>
        <p:nvSpPr>
          <p:cNvPr id="198" name="AutoShape 184">
            <a:hlinkClick r:id="rId13" action="ppaction://hlinksldjump"/>
          </p:cNvPr>
          <p:cNvSpPr>
            <a:spLocks noChangeArrowheads="1"/>
          </p:cNvSpPr>
          <p:nvPr/>
        </p:nvSpPr>
        <p:spPr bwMode="auto">
          <a:xfrm>
            <a:off x="4383579" y="3659996"/>
            <a:ext cx="612747"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a:t>
            </a:r>
            <a:br>
              <a:rPr lang="en-US" sz="600" dirty="0">
                <a:solidFill>
                  <a:srgbClr val="404040"/>
                </a:solidFill>
              </a:rPr>
            </a:br>
            <a:r>
              <a:rPr lang="en-US" sz="600" dirty="0">
                <a:solidFill>
                  <a:srgbClr val="404040"/>
                </a:solidFill>
              </a:rPr>
              <a:t>Receivables and Payments</a:t>
            </a:r>
          </a:p>
        </p:txBody>
      </p:sp>
      <p:sp>
        <p:nvSpPr>
          <p:cNvPr id="203" name="Freeform 69"/>
          <p:cNvSpPr>
            <a:spLocks noChangeArrowheads="1"/>
          </p:cNvSpPr>
          <p:nvPr/>
        </p:nvSpPr>
        <p:spPr bwMode="auto">
          <a:xfrm>
            <a:off x="4816046" y="425052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grpSp>
        <p:nvGrpSpPr>
          <p:cNvPr id="152" name="Group 6"/>
          <p:cNvGrpSpPr>
            <a:grpSpLocks/>
          </p:cNvGrpSpPr>
          <p:nvPr/>
        </p:nvGrpSpPr>
        <p:grpSpPr bwMode="auto">
          <a:xfrm>
            <a:off x="5685588" y="2274022"/>
            <a:ext cx="719137" cy="530225"/>
            <a:chOff x="1836" y="3915"/>
            <a:chExt cx="453" cy="334"/>
          </a:xfrm>
        </p:grpSpPr>
        <p:sp>
          <p:nvSpPr>
            <p:cNvPr id="153"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54"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55"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using a service confirmation</a:t>
              </a:r>
            </a:p>
            <a:p>
              <a:pPr marL="57150" indent="-57150">
                <a:buFontTx/>
                <a:buChar char="•"/>
              </a:pPr>
              <a:r>
                <a:rPr lang="en-US" sz="600" dirty="0">
                  <a:solidFill>
                    <a:srgbClr val="404040"/>
                  </a:solidFill>
                </a:rPr>
                <a:t>within order</a:t>
              </a:r>
            </a:p>
          </p:txBody>
        </p:sp>
      </p:grpSp>
      <p:grpSp>
        <p:nvGrpSpPr>
          <p:cNvPr id="161" name="Group 10"/>
          <p:cNvGrpSpPr>
            <a:grpSpLocks/>
          </p:cNvGrpSpPr>
          <p:nvPr/>
        </p:nvGrpSpPr>
        <p:grpSpPr bwMode="auto">
          <a:xfrm>
            <a:off x="3708400" y="2274022"/>
            <a:ext cx="788988" cy="530225"/>
            <a:chOff x="1836" y="3915"/>
            <a:chExt cx="453" cy="334"/>
          </a:xfrm>
        </p:grpSpPr>
        <p:sp>
          <p:nvSpPr>
            <p:cNvPr id="163"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64"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65"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with central scheduling</a:t>
              </a:r>
            </a:p>
            <a:p>
              <a:pPr marL="57150" indent="-57150">
                <a:buFontTx/>
                <a:buChar char="•"/>
              </a:pPr>
              <a:r>
                <a:rPr lang="en-US" sz="600" dirty="0">
                  <a:solidFill>
                    <a:srgbClr val="404040"/>
                  </a:solidFill>
                </a:rPr>
                <a:t>with </a:t>
              </a:r>
              <a:r>
                <a:rPr lang="en-US" sz="600" dirty="0" err="1">
                  <a:solidFill>
                    <a:srgbClr val="404040"/>
                  </a:solidFill>
                </a:rPr>
                <a:t>decentral</a:t>
              </a:r>
              <a:r>
                <a:rPr lang="en-US" sz="600" dirty="0">
                  <a:solidFill>
                    <a:srgbClr val="404040"/>
                  </a:solidFill>
                </a:rPr>
                <a:t> scheduling</a:t>
              </a:r>
            </a:p>
          </p:txBody>
        </p:sp>
      </p:grpSp>
      <p:cxnSp>
        <p:nvCxnSpPr>
          <p:cNvPr id="166" name="Elbow Connector 1602"/>
          <p:cNvCxnSpPr>
            <a:cxnSpLocks noChangeShapeType="1"/>
          </p:cNvCxnSpPr>
          <p:nvPr/>
        </p:nvCxnSpPr>
        <p:spPr bwMode="auto">
          <a:xfrm>
            <a:off x="3292475" y="1943764"/>
            <a:ext cx="509588" cy="0"/>
          </a:xfrm>
          <a:prstGeom prst="straightConnector1">
            <a:avLst/>
          </a:prstGeom>
          <a:noFill/>
          <a:ln w="9525">
            <a:solidFill>
              <a:srgbClr val="7F7F7F"/>
            </a:solidFill>
            <a:round/>
            <a:headEnd/>
            <a:tailEnd type="triangle" w="med" len="med"/>
          </a:ln>
        </p:spPr>
      </p:cxnSp>
      <p:cxnSp>
        <p:nvCxnSpPr>
          <p:cNvPr id="167" name="Elbow Connector 1602"/>
          <p:cNvCxnSpPr>
            <a:cxnSpLocks noChangeShapeType="1"/>
          </p:cNvCxnSpPr>
          <p:nvPr/>
        </p:nvCxnSpPr>
        <p:spPr bwMode="auto">
          <a:xfrm>
            <a:off x="4370388" y="1943764"/>
            <a:ext cx="830262" cy="0"/>
          </a:xfrm>
          <a:prstGeom prst="straightConnector1">
            <a:avLst/>
          </a:prstGeom>
          <a:noFill/>
          <a:ln w="9525">
            <a:solidFill>
              <a:schemeClr val="accent2"/>
            </a:solidFill>
            <a:miter lim="800000"/>
            <a:headEnd/>
            <a:tailEnd type="triangle" w="med" len="med"/>
          </a:ln>
        </p:spPr>
      </p:cxnSp>
      <p:cxnSp>
        <p:nvCxnSpPr>
          <p:cNvPr id="170" name="Elbow Connector 1602"/>
          <p:cNvCxnSpPr>
            <a:cxnSpLocks noChangeShapeType="1"/>
          </p:cNvCxnSpPr>
          <p:nvPr/>
        </p:nvCxnSpPr>
        <p:spPr bwMode="auto">
          <a:xfrm flipV="1">
            <a:off x="2343150" y="1990725"/>
            <a:ext cx="414338" cy="1336675"/>
          </a:xfrm>
          <a:prstGeom prst="bentConnector3">
            <a:avLst>
              <a:gd name="adj1" fmla="val 68199"/>
            </a:avLst>
          </a:prstGeom>
          <a:noFill/>
          <a:ln w="9525">
            <a:solidFill>
              <a:srgbClr val="7F7F7F"/>
            </a:solidFill>
            <a:round/>
            <a:headEnd/>
            <a:tailEnd type="triangle" w="med" len="med"/>
          </a:ln>
        </p:spPr>
      </p:cxnSp>
      <p:cxnSp>
        <p:nvCxnSpPr>
          <p:cNvPr id="171" name="Elbow Connector 1602"/>
          <p:cNvCxnSpPr>
            <a:cxnSpLocks noChangeShapeType="1"/>
          </p:cNvCxnSpPr>
          <p:nvPr/>
        </p:nvCxnSpPr>
        <p:spPr bwMode="auto">
          <a:xfrm>
            <a:off x="5689600" y="1943764"/>
            <a:ext cx="138113" cy="0"/>
          </a:xfrm>
          <a:prstGeom prst="straightConnector1">
            <a:avLst/>
          </a:prstGeom>
          <a:noFill/>
          <a:ln w="9525">
            <a:solidFill>
              <a:srgbClr val="7F7F7F"/>
            </a:solidFill>
            <a:round/>
            <a:headEnd/>
            <a:tailEnd type="triangle" w="med" len="med"/>
          </a:ln>
        </p:spPr>
      </p:cxnSp>
      <p:cxnSp>
        <p:nvCxnSpPr>
          <p:cNvPr id="172" name="Elbow Connector 1602"/>
          <p:cNvCxnSpPr>
            <a:cxnSpLocks noChangeShapeType="1"/>
          </p:cNvCxnSpPr>
          <p:nvPr/>
        </p:nvCxnSpPr>
        <p:spPr bwMode="auto">
          <a:xfrm>
            <a:off x="6315075" y="1943764"/>
            <a:ext cx="1230313" cy="0"/>
          </a:xfrm>
          <a:prstGeom prst="straightConnector1">
            <a:avLst/>
          </a:prstGeom>
          <a:noFill/>
          <a:ln w="9525">
            <a:solidFill>
              <a:srgbClr val="7F7F7F"/>
            </a:solidFill>
            <a:round/>
            <a:headEnd/>
            <a:tailEnd type="triangle" w="med" len="med"/>
          </a:ln>
        </p:spPr>
      </p:cxnSp>
      <p:cxnSp>
        <p:nvCxnSpPr>
          <p:cNvPr id="174" name="Elbow Connector 1602"/>
          <p:cNvCxnSpPr>
            <a:cxnSpLocks noChangeShapeType="1"/>
          </p:cNvCxnSpPr>
          <p:nvPr/>
        </p:nvCxnSpPr>
        <p:spPr bwMode="auto">
          <a:xfrm>
            <a:off x="6315075" y="1990725"/>
            <a:ext cx="1249363" cy="681038"/>
          </a:xfrm>
          <a:prstGeom prst="bentConnector3">
            <a:avLst>
              <a:gd name="adj1" fmla="val 49935"/>
            </a:avLst>
          </a:prstGeom>
          <a:noFill/>
          <a:ln w="9525">
            <a:solidFill>
              <a:srgbClr val="7F7F7F"/>
            </a:solidFill>
            <a:round/>
            <a:headEnd/>
            <a:tailEnd type="triangle" w="med" len="med"/>
          </a:ln>
        </p:spPr>
      </p:cxnSp>
      <p:cxnSp>
        <p:nvCxnSpPr>
          <p:cNvPr id="178" name="Elbow Connector 1602"/>
          <p:cNvCxnSpPr>
            <a:cxnSpLocks noChangeShapeType="1"/>
          </p:cNvCxnSpPr>
          <p:nvPr/>
        </p:nvCxnSpPr>
        <p:spPr bwMode="auto">
          <a:xfrm>
            <a:off x="8032750" y="1943764"/>
            <a:ext cx="271463" cy="0"/>
          </a:xfrm>
          <a:prstGeom prst="straightConnector1">
            <a:avLst/>
          </a:prstGeom>
          <a:noFill/>
          <a:ln w="9525">
            <a:solidFill>
              <a:srgbClr val="7F7F7F"/>
            </a:solidFill>
            <a:round/>
            <a:headEnd/>
            <a:tailEnd type="triangle" w="med" len="med"/>
          </a:ln>
        </p:spPr>
      </p:cxnSp>
      <p:sp>
        <p:nvSpPr>
          <p:cNvPr id="182" name="Pentagon 94"/>
          <p:cNvSpPr>
            <a:spLocks noChangeArrowheads="1"/>
          </p:cNvSpPr>
          <p:nvPr/>
        </p:nvSpPr>
        <p:spPr bwMode="auto">
          <a:xfrm>
            <a:off x="2036763" y="3111500"/>
            <a:ext cx="633412" cy="604838"/>
          </a:xfrm>
          <a:prstGeom prst="homePlate">
            <a:avLst>
              <a:gd name="adj" fmla="val 11258"/>
            </a:avLst>
          </a:prstGeom>
          <a:noFill/>
          <a:ln w="19050" cap="rnd" algn="ctr">
            <a:noFill/>
            <a:bevel/>
            <a:headEnd/>
            <a:tailEnd/>
          </a:ln>
        </p:spPr>
        <p:txBody>
          <a:bodyPr lIns="36000" tIns="36000" rIns="0" bIns="46800" anchor="b"/>
          <a:lstStyle/>
          <a:p>
            <a:r>
              <a:rPr lang="en-US" sz="600">
                <a:solidFill>
                  <a:srgbClr val="404040"/>
                </a:solidFill>
              </a:rPr>
              <a:t>Request to Resolve</a:t>
            </a:r>
          </a:p>
        </p:txBody>
      </p:sp>
      <p:sp>
        <p:nvSpPr>
          <p:cNvPr id="183" name="Pentagon 81"/>
          <p:cNvSpPr>
            <a:spLocks noChangeArrowheads="1"/>
          </p:cNvSpPr>
          <p:nvPr/>
        </p:nvSpPr>
        <p:spPr bwMode="auto">
          <a:xfrm>
            <a:off x="7524750" y="2420938"/>
            <a:ext cx="684213" cy="604837"/>
          </a:xfrm>
          <a:prstGeom prst="homePlate">
            <a:avLst>
              <a:gd name="adj" fmla="val 11276"/>
            </a:avLst>
          </a:prstGeom>
          <a:noFill/>
          <a:ln w="19050" cap="rnd" algn="ctr">
            <a:noFill/>
            <a:bevel/>
            <a:headEnd/>
            <a:tailEnd/>
          </a:ln>
        </p:spPr>
        <p:txBody>
          <a:bodyPr lIns="36000" tIns="36000" rIns="0" bIns="46800" anchor="b"/>
          <a:lstStyle/>
          <a:p>
            <a:r>
              <a:rPr lang="en-US" sz="600">
                <a:solidFill>
                  <a:srgbClr val="404040"/>
                </a:solidFill>
              </a:rPr>
              <a:t>Expense Reimbursement</a:t>
            </a:r>
          </a:p>
        </p:txBody>
      </p:sp>
      <p:sp>
        <p:nvSpPr>
          <p:cNvPr id="185" name="Freeform 69">
            <a:hlinkClick r:id="rId14" action="ppaction://hlinksldjump" tooltip="Process is relevant for accounting"/>
          </p:cNvPr>
          <p:cNvSpPr>
            <a:spLocks noChangeAspect="1" noChangeArrowheads="1"/>
          </p:cNvSpPr>
          <p:nvPr/>
        </p:nvSpPr>
        <p:spPr bwMode="auto">
          <a:xfrm>
            <a:off x="6153150" y="1889789"/>
            <a:ext cx="127000" cy="107950"/>
          </a:xfrm>
          <a:custGeom>
            <a:avLst/>
            <a:gdLst>
              <a:gd name="T0" fmla="*/ 0 w 155643"/>
              <a:gd name="T1" fmla="*/ 11346 h 131323"/>
              <a:gd name="T2" fmla="*/ 14135 w 155643"/>
              <a:gd name="T3" fmla="*/ 11346 h 131323"/>
              <a:gd name="T4" fmla="*/ 17398 w 155643"/>
              <a:gd name="T5" fmla="*/ 0 h 131323"/>
              <a:gd name="T6" fmla="*/ 0 w 155643"/>
              <a:gd name="T7" fmla="*/ 1134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6F6F6F"/>
          </a:solidFill>
          <a:ln w="9525" algn="ctr">
            <a:noFill/>
            <a:round/>
            <a:headEnd/>
            <a:tailEnd/>
          </a:ln>
        </p:spPr>
        <p:txBody>
          <a:bodyPr wrap="none" lIns="73152" tIns="0" rIns="0" bIns="0" anchor="ctr"/>
          <a:lstStyle/>
          <a:p>
            <a:endParaRPr lang="de-DE"/>
          </a:p>
        </p:txBody>
      </p:sp>
      <p:sp>
        <p:nvSpPr>
          <p:cNvPr id="186" name="Freeform 69">
            <a:hlinkClick r:id="rId14" action="ppaction://hlinksldjump" tooltip="Process is relevant for accounting"/>
          </p:cNvPr>
          <p:cNvSpPr>
            <a:spLocks noChangeAspect="1" noChangeArrowheads="1"/>
          </p:cNvSpPr>
          <p:nvPr/>
        </p:nvSpPr>
        <p:spPr bwMode="auto">
          <a:xfrm>
            <a:off x="7886700" y="1889789"/>
            <a:ext cx="127000" cy="107950"/>
          </a:xfrm>
          <a:custGeom>
            <a:avLst/>
            <a:gdLst>
              <a:gd name="T0" fmla="*/ 0 w 155643"/>
              <a:gd name="T1" fmla="*/ 11346 h 131323"/>
              <a:gd name="T2" fmla="*/ 14135 w 155643"/>
              <a:gd name="T3" fmla="*/ 11346 h 131323"/>
              <a:gd name="T4" fmla="*/ 17398 w 155643"/>
              <a:gd name="T5" fmla="*/ 0 h 131323"/>
              <a:gd name="T6" fmla="*/ 0 w 155643"/>
              <a:gd name="T7" fmla="*/ 1134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6F6F6F"/>
          </a:solidFill>
          <a:ln w="9525" algn="ctr">
            <a:noFill/>
            <a:round/>
            <a:headEnd/>
            <a:tailEnd/>
          </a:ln>
        </p:spPr>
        <p:txBody>
          <a:bodyPr wrap="none" lIns="73152" tIns="0" rIns="0" bIns="0" anchor="ctr"/>
          <a:lstStyle/>
          <a:p>
            <a:endParaRPr lang="de-DE"/>
          </a:p>
        </p:txBody>
      </p:sp>
      <p:cxnSp>
        <p:nvCxnSpPr>
          <p:cNvPr id="187" name="AutoShape 482"/>
          <p:cNvCxnSpPr>
            <a:cxnSpLocks noChangeShapeType="1"/>
          </p:cNvCxnSpPr>
          <p:nvPr/>
        </p:nvCxnSpPr>
        <p:spPr bwMode="auto">
          <a:xfrm rot="5400000" flipH="1">
            <a:off x="3399631" y="1416714"/>
            <a:ext cx="214313" cy="1054100"/>
          </a:xfrm>
          <a:prstGeom prst="bentConnector3">
            <a:avLst>
              <a:gd name="adj1" fmla="val 50370"/>
            </a:avLst>
          </a:prstGeom>
          <a:noFill/>
          <a:ln w="9525">
            <a:solidFill>
              <a:srgbClr val="7D96A4"/>
            </a:solidFill>
            <a:prstDash val="sysDot"/>
            <a:miter lim="800000"/>
            <a:headEnd/>
            <a:tailEnd/>
          </a:ln>
        </p:spPr>
      </p:cxnSp>
      <p:cxnSp>
        <p:nvCxnSpPr>
          <p:cNvPr id="188" name="AutoShape 482"/>
          <p:cNvCxnSpPr>
            <a:cxnSpLocks noChangeShapeType="1"/>
          </p:cNvCxnSpPr>
          <p:nvPr/>
        </p:nvCxnSpPr>
        <p:spPr bwMode="auto">
          <a:xfrm flipV="1">
            <a:off x="2968625" y="1836608"/>
            <a:ext cx="11113" cy="214313"/>
          </a:xfrm>
          <a:prstGeom prst="straightConnector1">
            <a:avLst/>
          </a:prstGeom>
          <a:noFill/>
          <a:ln w="9525">
            <a:solidFill>
              <a:srgbClr val="7D96A4"/>
            </a:solidFill>
            <a:prstDash val="sysDot"/>
            <a:round/>
            <a:headEnd/>
            <a:tailEnd/>
          </a:ln>
        </p:spPr>
      </p:cxnSp>
      <p:cxnSp>
        <p:nvCxnSpPr>
          <p:cNvPr id="199" name="AutoShape 482"/>
          <p:cNvCxnSpPr>
            <a:cxnSpLocks noChangeShapeType="1"/>
          </p:cNvCxnSpPr>
          <p:nvPr/>
        </p:nvCxnSpPr>
        <p:spPr bwMode="auto">
          <a:xfrm flipH="1" flipV="1">
            <a:off x="7734300" y="1836608"/>
            <a:ext cx="3175" cy="214313"/>
          </a:xfrm>
          <a:prstGeom prst="straightConnector1">
            <a:avLst/>
          </a:prstGeom>
          <a:noFill/>
          <a:ln w="9525">
            <a:solidFill>
              <a:srgbClr val="7D96A4"/>
            </a:solidFill>
            <a:prstDash val="sysDot"/>
            <a:round/>
            <a:headEnd/>
            <a:tailEnd/>
          </a:ln>
        </p:spPr>
      </p:cxnSp>
      <p:cxnSp>
        <p:nvCxnSpPr>
          <p:cNvPr id="207" name="AutoShape 482"/>
          <p:cNvCxnSpPr>
            <a:cxnSpLocks noChangeShapeType="1"/>
          </p:cNvCxnSpPr>
          <p:nvPr/>
        </p:nvCxnSpPr>
        <p:spPr bwMode="auto">
          <a:xfrm rot="16200000" flipV="1">
            <a:off x="5910262" y="1942970"/>
            <a:ext cx="214313" cy="1588"/>
          </a:xfrm>
          <a:prstGeom prst="straightConnector1">
            <a:avLst/>
          </a:prstGeom>
          <a:noFill/>
          <a:ln w="9525">
            <a:solidFill>
              <a:srgbClr val="7D96A4"/>
            </a:solidFill>
            <a:prstDash val="sysDot"/>
            <a:round/>
            <a:headEnd/>
            <a:tailEnd/>
          </a:ln>
        </p:spPr>
      </p:cxnSp>
      <p:cxnSp>
        <p:nvCxnSpPr>
          <p:cNvPr id="208" name="AutoShape 482"/>
          <p:cNvCxnSpPr>
            <a:cxnSpLocks noChangeShapeType="1"/>
          </p:cNvCxnSpPr>
          <p:nvPr/>
        </p:nvCxnSpPr>
        <p:spPr bwMode="auto">
          <a:xfrm flipH="1" flipV="1">
            <a:off x="8510588" y="1836608"/>
            <a:ext cx="4762" cy="214313"/>
          </a:xfrm>
          <a:prstGeom prst="straightConnector1">
            <a:avLst/>
          </a:prstGeom>
          <a:noFill/>
          <a:ln w="9525">
            <a:solidFill>
              <a:srgbClr val="7D96A4"/>
            </a:solidFill>
            <a:prstDash val="sysDot"/>
            <a:round/>
            <a:headEnd/>
            <a:tailEnd/>
          </a:ln>
        </p:spPr>
      </p:cxnSp>
      <p:cxnSp>
        <p:nvCxnSpPr>
          <p:cNvPr id="209" name="AutoShape 482"/>
          <p:cNvCxnSpPr>
            <a:cxnSpLocks noChangeShapeType="1"/>
          </p:cNvCxnSpPr>
          <p:nvPr/>
        </p:nvCxnSpPr>
        <p:spPr bwMode="auto">
          <a:xfrm rot="-5400000">
            <a:off x="4918075" y="952370"/>
            <a:ext cx="214313" cy="1982787"/>
          </a:xfrm>
          <a:prstGeom prst="bentConnector3">
            <a:avLst>
              <a:gd name="adj1" fmla="val 50370"/>
            </a:avLst>
          </a:prstGeom>
          <a:noFill/>
          <a:ln w="9525">
            <a:solidFill>
              <a:srgbClr val="7D96A4"/>
            </a:solidFill>
            <a:prstDash val="sysDot"/>
            <a:miter lim="800000"/>
            <a:headEnd/>
            <a:tailEnd/>
          </a:ln>
        </p:spPr>
      </p:cxnSp>
      <p:grpSp>
        <p:nvGrpSpPr>
          <p:cNvPr id="210" name="Group 95"/>
          <p:cNvGrpSpPr>
            <a:grpSpLocks/>
          </p:cNvGrpSpPr>
          <p:nvPr/>
        </p:nvGrpSpPr>
        <p:grpSpPr bwMode="auto">
          <a:xfrm>
            <a:off x="1896687" y="2274022"/>
            <a:ext cx="661988" cy="530225"/>
            <a:chOff x="1836" y="3915"/>
            <a:chExt cx="453" cy="334"/>
          </a:xfrm>
        </p:grpSpPr>
        <p:sp>
          <p:nvSpPr>
            <p:cNvPr id="211"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212"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213"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telephony channel</a:t>
              </a:r>
            </a:p>
            <a:p>
              <a:pPr marL="57150" indent="-57150">
                <a:buFontTx/>
                <a:buChar char="•"/>
              </a:pPr>
              <a:r>
                <a:rPr lang="en-US" sz="600" dirty="0">
                  <a:solidFill>
                    <a:srgbClr val="404040"/>
                  </a:solidFill>
                </a:rPr>
                <a:t>fax-/e-mail channel</a:t>
              </a:r>
            </a:p>
          </p:txBody>
        </p:sp>
      </p:grpSp>
      <p:cxnSp>
        <p:nvCxnSpPr>
          <p:cNvPr id="214" name="AutoShape 482"/>
          <p:cNvCxnSpPr>
            <a:cxnSpLocks noChangeShapeType="1"/>
          </p:cNvCxnSpPr>
          <p:nvPr/>
        </p:nvCxnSpPr>
        <p:spPr bwMode="auto">
          <a:xfrm flipH="1" flipV="1">
            <a:off x="2198688" y="1836608"/>
            <a:ext cx="1587" cy="214313"/>
          </a:xfrm>
          <a:prstGeom prst="straightConnector1">
            <a:avLst/>
          </a:prstGeom>
          <a:noFill/>
          <a:ln w="9525">
            <a:solidFill>
              <a:srgbClr val="7D96A4"/>
            </a:solidFill>
            <a:prstDash val="sysDot"/>
            <a:round/>
            <a:headEnd/>
            <a:tailEnd/>
          </a:ln>
        </p:spPr>
      </p:cxnSp>
      <p:cxnSp>
        <p:nvCxnSpPr>
          <p:cNvPr id="215" name="AutoShape 102"/>
          <p:cNvCxnSpPr>
            <a:cxnSpLocks noChangeShapeType="1"/>
          </p:cNvCxnSpPr>
          <p:nvPr/>
        </p:nvCxnSpPr>
        <p:spPr bwMode="gray">
          <a:xfrm flipV="1">
            <a:off x="2527300" y="1942970"/>
            <a:ext cx="230188" cy="1588"/>
          </a:xfrm>
          <a:prstGeom prst="straightConnector1">
            <a:avLst/>
          </a:prstGeom>
          <a:noFill/>
          <a:ln w="9525">
            <a:solidFill>
              <a:schemeClr val="accent2"/>
            </a:solidFill>
            <a:round/>
            <a:headEnd/>
            <a:tailEnd/>
          </a:ln>
        </p:spPr>
      </p:cxnSp>
      <p:pic>
        <p:nvPicPr>
          <p:cNvPr id="216" name="Picture 21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858466" y="1025493"/>
            <a:ext cx="697069" cy="452734"/>
          </a:xfrm>
          <a:prstGeom prst="rect">
            <a:avLst/>
          </a:prstGeom>
        </p:spPr>
      </p:pic>
      <p:sp>
        <p:nvSpPr>
          <p:cNvPr id="217" name="Rectangle 74"/>
          <p:cNvSpPr>
            <a:spLocks noChangeArrowheads="1"/>
          </p:cNvSpPr>
          <p:nvPr/>
        </p:nvSpPr>
        <p:spPr bwMode="auto">
          <a:xfrm>
            <a:off x="1940164" y="1097689"/>
            <a:ext cx="574675" cy="461665"/>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Collaboration</a:t>
            </a:r>
          </a:p>
          <a:p>
            <a:pPr algn="ctr"/>
            <a:r>
              <a:rPr lang="en-US" sz="600" dirty="0">
                <a:solidFill>
                  <a:schemeClr val="bg1"/>
                </a:solidFill>
                <a:latin typeface="BentonSans Book" pitchFamily="2" charset="0"/>
              </a:rPr>
              <a:t>Window/</a:t>
            </a:r>
          </a:p>
          <a:p>
            <a:pPr algn="ctr"/>
            <a:r>
              <a:rPr lang="en-US" sz="600" dirty="0">
                <a:solidFill>
                  <a:schemeClr val="bg1"/>
                </a:solidFill>
                <a:latin typeface="BentonSans Book" pitchFamily="2" charset="0"/>
              </a:rPr>
              <a:t>Groupware</a:t>
            </a:r>
          </a:p>
          <a:p>
            <a:pPr algn="ctr"/>
            <a:r>
              <a:rPr lang="en-US" sz="600" dirty="0">
                <a:solidFill>
                  <a:schemeClr val="bg1"/>
                </a:solidFill>
                <a:latin typeface="BentonSans Book" pitchFamily="2" charset="0"/>
              </a:rPr>
              <a:t>Client</a:t>
            </a:r>
          </a:p>
          <a:p>
            <a:pPr algn="ctr"/>
            <a:endParaRPr lang="en-US" sz="600" b="1" dirty="0">
              <a:solidFill>
                <a:schemeClr val="bg1"/>
              </a:solidFill>
              <a:latin typeface="+mj-lt"/>
            </a:endParaRPr>
          </a:p>
        </p:txBody>
      </p:sp>
      <p:pic>
        <p:nvPicPr>
          <p:cNvPr id="218" name="Picture 21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463374" y="1047790"/>
            <a:ext cx="589295" cy="382737"/>
          </a:xfrm>
          <a:prstGeom prst="rect">
            <a:avLst/>
          </a:prstGeom>
        </p:spPr>
      </p:pic>
      <p:pic>
        <p:nvPicPr>
          <p:cNvPr id="219" name="Picture 21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135196" y="950811"/>
            <a:ext cx="755545" cy="490714"/>
          </a:xfrm>
          <a:prstGeom prst="rect">
            <a:avLst/>
          </a:prstGeom>
        </p:spPr>
      </p:pic>
      <p:pic>
        <p:nvPicPr>
          <p:cNvPr id="220" name="Picture 21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756495" y="1047790"/>
            <a:ext cx="589295" cy="382737"/>
          </a:xfrm>
          <a:prstGeom prst="rect">
            <a:avLst/>
          </a:prstGeom>
        </p:spPr>
      </p:pic>
      <p:pic>
        <p:nvPicPr>
          <p:cNvPr id="221" name="Picture 22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708494" y="1047790"/>
            <a:ext cx="589295" cy="382737"/>
          </a:xfrm>
          <a:prstGeom prst="rect">
            <a:avLst/>
          </a:prstGeom>
        </p:spPr>
      </p:pic>
      <p:sp>
        <p:nvSpPr>
          <p:cNvPr id="222" name="Rectangle 74"/>
          <p:cNvSpPr>
            <a:spLocks noChangeArrowheads="1"/>
          </p:cNvSpPr>
          <p:nvPr/>
        </p:nvSpPr>
        <p:spPr bwMode="auto">
          <a:xfrm>
            <a:off x="2715804" y="1136435"/>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Service Orders</a:t>
            </a:r>
          </a:p>
        </p:txBody>
      </p:sp>
      <p:sp>
        <p:nvSpPr>
          <p:cNvPr id="223" name="Rectangle 74"/>
          <p:cNvSpPr>
            <a:spLocks noChangeArrowheads="1"/>
          </p:cNvSpPr>
          <p:nvPr/>
        </p:nvSpPr>
        <p:spPr bwMode="auto">
          <a:xfrm>
            <a:off x="5749950" y="114682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Service and Repair</a:t>
            </a:r>
          </a:p>
        </p:txBody>
      </p:sp>
      <p:sp>
        <p:nvSpPr>
          <p:cNvPr id="224" name="Rectangle 74"/>
          <p:cNvSpPr>
            <a:spLocks noChangeArrowheads="1"/>
          </p:cNvSpPr>
          <p:nvPr/>
        </p:nvSpPr>
        <p:spPr bwMode="auto">
          <a:xfrm>
            <a:off x="7470685" y="114682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Customer Invoicing</a:t>
            </a:r>
          </a:p>
        </p:txBody>
      </p:sp>
      <p:sp>
        <p:nvSpPr>
          <p:cNvPr id="225" name="Rectangle 74"/>
          <p:cNvSpPr>
            <a:spLocks noChangeArrowheads="1"/>
          </p:cNvSpPr>
          <p:nvPr/>
        </p:nvSpPr>
        <p:spPr bwMode="auto">
          <a:xfrm>
            <a:off x="8233944" y="1027938"/>
            <a:ext cx="574675"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Receivables/</a:t>
            </a:r>
          </a:p>
          <a:p>
            <a:pPr algn="ctr"/>
            <a:r>
              <a:rPr lang="en-US" sz="700" dirty="0">
                <a:solidFill>
                  <a:schemeClr val="bg1"/>
                </a:solidFill>
                <a:latin typeface="BentonSans Book" pitchFamily="2" charset="0"/>
              </a:rPr>
              <a:t>Cash &amp; Liquidity Mgt</a:t>
            </a:r>
          </a:p>
        </p:txBody>
      </p:sp>
      <p:sp>
        <p:nvSpPr>
          <p:cNvPr id="226" name="AutoShape 184">
            <a:hlinkClick r:id="rId15" action="ppaction://hlinksldjump" tooltip="Click here for process details"/>
          </p:cNvPr>
          <p:cNvSpPr>
            <a:spLocks noChangeArrowheads="1"/>
          </p:cNvSpPr>
          <p:nvPr/>
        </p:nvSpPr>
        <p:spPr bwMode="auto">
          <a:xfrm>
            <a:off x="5133744" y="1579433"/>
            <a:ext cx="585788" cy="728662"/>
          </a:xfrm>
          <a:prstGeom prst="chevron">
            <a:avLst>
              <a:gd name="adj" fmla="val 9560"/>
            </a:avLst>
          </a:prstGeom>
          <a:solidFill>
            <a:schemeClr val="bg1"/>
          </a:solidFill>
          <a:ln w="3175" cap="rnd" algn="ctr">
            <a:solidFill>
              <a:schemeClr val="bg2"/>
            </a:solidFill>
            <a:bevel/>
            <a:headEnd/>
            <a:tailEnd/>
          </a:ln>
        </p:spPr>
        <p:txBody>
          <a:bodyPr lIns="72000" tIns="36000" rIns="0" bIns="46800" anchor="ctr"/>
          <a:lstStyle/>
          <a:p>
            <a:pPr>
              <a:lnSpc>
                <a:spcPct val="90000"/>
              </a:lnSpc>
              <a:buClr>
                <a:schemeClr val="accent1"/>
              </a:buClr>
              <a:buSzPct val="80000"/>
            </a:pPr>
            <a:r>
              <a:rPr lang="en-US" sz="600" dirty="0">
                <a:solidFill>
                  <a:srgbClr val="404040"/>
                </a:solidFill>
              </a:rPr>
              <a:t>Executing Services</a:t>
            </a:r>
          </a:p>
        </p:txBody>
      </p:sp>
      <p:pic>
        <p:nvPicPr>
          <p:cNvPr id="227"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7587991" y="2622031"/>
            <a:ext cx="160337" cy="119523"/>
          </a:xfrm>
          <a:prstGeom prst="rect">
            <a:avLst/>
          </a:prstGeom>
          <a:noFill/>
          <a:ln w="9525">
            <a:noFill/>
            <a:miter lim="800000"/>
            <a:headEnd/>
            <a:tailEnd/>
          </a:ln>
        </p:spPr>
      </p:pic>
      <p:pic>
        <p:nvPicPr>
          <p:cNvPr id="228"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2170864" y="3264883"/>
            <a:ext cx="160337" cy="119523"/>
          </a:xfrm>
          <a:prstGeom prst="rect">
            <a:avLst/>
          </a:prstGeom>
          <a:noFill/>
          <a:ln w="9525">
            <a:noFill/>
            <a:miter lim="800000"/>
            <a:headEnd/>
            <a:tailEnd/>
          </a:ln>
        </p:spPr>
      </p:pic>
      <p:sp>
        <p:nvSpPr>
          <p:cNvPr id="229" name="Freeform 69">
            <a:hlinkClick r:id="rId4" action="ppaction://hlinksldjump" tooltip="Process is relevant for accounting"/>
          </p:cNvPr>
          <p:cNvSpPr>
            <a:spLocks noChangeAspect="1" noChangeArrowheads="1"/>
          </p:cNvSpPr>
          <p:nvPr/>
        </p:nvSpPr>
        <p:spPr bwMode="auto">
          <a:xfrm>
            <a:off x="6183138" y="1888202"/>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230" name="Freeform 69">
            <a:hlinkClick r:id="rId4" action="ppaction://hlinksldjump" tooltip="Process is relevant for accounting"/>
          </p:cNvPr>
          <p:cNvSpPr>
            <a:spLocks noChangeAspect="1" noChangeArrowheads="1"/>
          </p:cNvSpPr>
          <p:nvPr/>
        </p:nvSpPr>
        <p:spPr bwMode="auto">
          <a:xfrm>
            <a:off x="7914958" y="1888202"/>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231" name="Freeform 69">
            <a:hlinkClick r:id="rId4" action="ppaction://hlinksldjump" tooltip="Process is relevant for accounting"/>
          </p:cNvPr>
          <p:cNvSpPr>
            <a:spLocks noChangeAspect="1" noChangeArrowheads="1"/>
          </p:cNvSpPr>
          <p:nvPr/>
        </p:nvSpPr>
        <p:spPr bwMode="auto">
          <a:xfrm>
            <a:off x="8707438" y="1888202"/>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cxnSp>
        <p:nvCxnSpPr>
          <p:cNvPr id="263" name="AutoShape 123"/>
          <p:cNvCxnSpPr>
            <a:cxnSpLocks noChangeShapeType="1"/>
          </p:cNvCxnSpPr>
          <p:nvPr/>
        </p:nvCxnSpPr>
        <p:spPr bwMode="gray">
          <a:xfrm flipV="1">
            <a:off x="4937125" y="1990725"/>
            <a:ext cx="263525" cy="2039938"/>
          </a:xfrm>
          <a:prstGeom prst="bentConnector3">
            <a:avLst>
              <a:gd name="adj1" fmla="val 39759"/>
            </a:avLst>
          </a:prstGeom>
          <a:noFill/>
          <a:ln w="9525">
            <a:solidFill>
              <a:schemeClr val="accent2"/>
            </a:solidFill>
            <a:miter lim="800000"/>
            <a:headEnd/>
            <a:tailEnd type="triangle" w="med" len="med"/>
          </a:ln>
        </p:spPr>
      </p:cxnSp>
      <p:cxnSp>
        <p:nvCxnSpPr>
          <p:cNvPr id="264" name="AutoShape 124"/>
          <p:cNvCxnSpPr>
            <a:cxnSpLocks noChangeShapeType="1"/>
          </p:cNvCxnSpPr>
          <p:nvPr/>
        </p:nvCxnSpPr>
        <p:spPr bwMode="gray">
          <a:xfrm rot="16200000" flipH="1">
            <a:off x="2284413" y="2924175"/>
            <a:ext cx="1789112" cy="420688"/>
          </a:xfrm>
          <a:prstGeom prst="bentConnector2">
            <a:avLst/>
          </a:prstGeom>
          <a:noFill/>
          <a:ln w="9525">
            <a:solidFill>
              <a:schemeClr val="accent2"/>
            </a:solidFill>
            <a:miter lim="800000"/>
            <a:headEnd/>
            <a:tailEnd type="triangle" w="med" len="med"/>
          </a:ln>
        </p:spPr>
      </p:cxnSp>
      <p:grpSp>
        <p:nvGrpSpPr>
          <p:cNvPr id="267" name="Group 110"/>
          <p:cNvGrpSpPr>
            <a:grpSpLocks/>
          </p:cNvGrpSpPr>
          <p:nvPr/>
        </p:nvGrpSpPr>
        <p:grpSpPr bwMode="auto">
          <a:xfrm>
            <a:off x="8077200" y="2183476"/>
            <a:ext cx="1066800" cy="1379538"/>
            <a:chOff x="1836" y="3915"/>
            <a:chExt cx="453" cy="334"/>
          </a:xfrm>
        </p:grpSpPr>
        <p:sp>
          <p:nvSpPr>
            <p:cNvPr id="26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26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27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Processing externally-initiated payments by incoming bank transfer</a:t>
              </a:r>
            </a:p>
            <a:p>
              <a:pPr marL="57150" indent="-57150">
                <a:buFontTx/>
                <a:buChar char="•"/>
              </a:pPr>
              <a:r>
                <a:rPr lang="en-US" sz="600" dirty="0">
                  <a:solidFill>
                    <a:srgbClr val="404040"/>
                  </a:solidFill>
                </a:rPr>
                <a:t>Processing externally-initiated payments by incoming check</a:t>
              </a:r>
              <a:endParaRPr lang="sv-SE" sz="600" dirty="0">
                <a:solidFill>
                  <a:srgbClr val="404040"/>
                </a:solidFill>
              </a:endParaRPr>
            </a:p>
            <a:p>
              <a:pPr marL="57150" indent="-57150">
                <a:buFontTx/>
                <a:buChar char="•"/>
              </a:pPr>
              <a:r>
                <a:rPr lang="en-US" sz="600" dirty="0">
                  <a:solidFill>
                    <a:srgbClr val="404040"/>
                  </a:solidFill>
                </a:rPr>
                <a:t>… (7 more variants)</a:t>
              </a:r>
            </a:p>
          </p:txBody>
        </p:sp>
      </p:grpSp>
      <p:cxnSp>
        <p:nvCxnSpPr>
          <p:cNvPr id="276" name="AutoShape 482"/>
          <p:cNvCxnSpPr>
            <a:cxnSpLocks noChangeShapeType="1"/>
          </p:cNvCxnSpPr>
          <p:nvPr/>
        </p:nvCxnSpPr>
        <p:spPr bwMode="auto">
          <a:xfrm rot="5400000" flipH="1">
            <a:off x="3407944" y="1007529"/>
            <a:ext cx="214313" cy="1054100"/>
          </a:xfrm>
          <a:prstGeom prst="bentConnector3">
            <a:avLst>
              <a:gd name="adj1" fmla="val 50370"/>
            </a:avLst>
          </a:prstGeom>
          <a:noFill/>
          <a:ln w="9525">
            <a:solidFill>
              <a:srgbClr val="7D96A4"/>
            </a:solidFill>
            <a:prstDash val="sysDot"/>
            <a:miter lim="800000"/>
            <a:headEnd/>
            <a:tailEnd/>
          </a:ln>
        </p:spPr>
      </p:cxnSp>
      <p:cxnSp>
        <p:nvCxnSpPr>
          <p:cNvPr id="277" name="AutoShape 482"/>
          <p:cNvCxnSpPr>
            <a:cxnSpLocks noChangeShapeType="1"/>
          </p:cNvCxnSpPr>
          <p:nvPr/>
        </p:nvCxnSpPr>
        <p:spPr bwMode="auto">
          <a:xfrm flipV="1">
            <a:off x="2976938" y="1427422"/>
            <a:ext cx="11113" cy="214313"/>
          </a:xfrm>
          <a:prstGeom prst="straightConnector1">
            <a:avLst/>
          </a:prstGeom>
          <a:noFill/>
          <a:ln w="9525">
            <a:solidFill>
              <a:srgbClr val="7D96A4"/>
            </a:solidFill>
            <a:prstDash val="sysDot"/>
            <a:round/>
            <a:headEnd/>
            <a:tailEnd/>
          </a:ln>
        </p:spPr>
      </p:cxnSp>
      <p:cxnSp>
        <p:nvCxnSpPr>
          <p:cNvPr id="278" name="AutoShape 482"/>
          <p:cNvCxnSpPr>
            <a:cxnSpLocks noChangeShapeType="1"/>
          </p:cNvCxnSpPr>
          <p:nvPr/>
        </p:nvCxnSpPr>
        <p:spPr bwMode="auto">
          <a:xfrm flipH="1" flipV="1">
            <a:off x="7742613" y="1427422"/>
            <a:ext cx="3175" cy="214313"/>
          </a:xfrm>
          <a:prstGeom prst="straightConnector1">
            <a:avLst/>
          </a:prstGeom>
          <a:noFill/>
          <a:ln w="9525">
            <a:solidFill>
              <a:srgbClr val="7D96A4"/>
            </a:solidFill>
            <a:prstDash val="sysDot"/>
            <a:round/>
            <a:headEnd/>
            <a:tailEnd/>
          </a:ln>
        </p:spPr>
      </p:cxnSp>
      <p:cxnSp>
        <p:nvCxnSpPr>
          <p:cNvPr id="279" name="AutoShape 482"/>
          <p:cNvCxnSpPr>
            <a:cxnSpLocks noChangeShapeType="1"/>
          </p:cNvCxnSpPr>
          <p:nvPr/>
        </p:nvCxnSpPr>
        <p:spPr bwMode="auto">
          <a:xfrm rot="16200000" flipV="1">
            <a:off x="5918575" y="1533785"/>
            <a:ext cx="214313" cy="1588"/>
          </a:xfrm>
          <a:prstGeom prst="straightConnector1">
            <a:avLst/>
          </a:prstGeom>
          <a:noFill/>
          <a:ln w="9525">
            <a:solidFill>
              <a:srgbClr val="7D96A4"/>
            </a:solidFill>
            <a:prstDash val="sysDot"/>
            <a:round/>
            <a:headEnd/>
            <a:tailEnd/>
          </a:ln>
        </p:spPr>
      </p:cxnSp>
      <p:cxnSp>
        <p:nvCxnSpPr>
          <p:cNvPr id="280" name="AutoShape 482"/>
          <p:cNvCxnSpPr>
            <a:cxnSpLocks noChangeShapeType="1"/>
          </p:cNvCxnSpPr>
          <p:nvPr/>
        </p:nvCxnSpPr>
        <p:spPr bwMode="auto">
          <a:xfrm flipH="1" flipV="1">
            <a:off x="8518901" y="1427422"/>
            <a:ext cx="4762" cy="214313"/>
          </a:xfrm>
          <a:prstGeom prst="straightConnector1">
            <a:avLst/>
          </a:prstGeom>
          <a:noFill/>
          <a:ln w="9525">
            <a:solidFill>
              <a:srgbClr val="7D96A4"/>
            </a:solidFill>
            <a:prstDash val="sysDot"/>
            <a:round/>
            <a:headEnd/>
            <a:tailEnd/>
          </a:ln>
        </p:spPr>
      </p:cxnSp>
      <p:cxnSp>
        <p:nvCxnSpPr>
          <p:cNvPr id="281" name="AutoShape 482"/>
          <p:cNvCxnSpPr>
            <a:cxnSpLocks noChangeShapeType="1"/>
          </p:cNvCxnSpPr>
          <p:nvPr/>
        </p:nvCxnSpPr>
        <p:spPr bwMode="auto">
          <a:xfrm rot="-5400000">
            <a:off x="4926388" y="543185"/>
            <a:ext cx="214313" cy="1982787"/>
          </a:xfrm>
          <a:prstGeom prst="bentConnector3">
            <a:avLst>
              <a:gd name="adj1" fmla="val 50370"/>
            </a:avLst>
          </a:prstGeom>
          <a:noFill/>
          <a:ln w="9525">
            <a:solidFill>
              <a:srgbClr val="7D96A4"/>
            </a:solidFill>
            <a:prstDash val="sysDot"/>
            <a:miter lim="800000"/>
            <a:headEnd/>
            <a:tailEnd/>
          </a:ln>
        </p:spPr>
      </p:cxnSp>
      <p:cxnSp>
        <p:nvCxnSpPr>
          <p:cNvPr id="282" name="AutoShape 482"/>
          <p:cNvCxnSpPr>
            <a:cxnSpLocks noChangeShapeType="1"/>
          </p:cNvCxnSpPr>
          <p:nvPr/>
        </p:nvCxnSpPr>
        <p:spPr bwMode="auto">
          <a:xfrm flipH="1" flipV="1">
            <a:off x="2207001" y="1427422"/>
            <a:ext cx="1587" cy="214313"/>
          </a:xfrm>
          <a:prstGeom prst="straightConnector1">
            <a:avLst/>
          </a:prstGeom>
          <a:noFill/>
          <a:ln w="9525">
            <a:solidFill>
              <a:srgbClr val="7D96A4"/>
            </a:solidFill>
            <a:prstDash val="sysDot"/>
            <a:round/>
            <a:headEnd/>
            <a:tailEnd/>
          </a:ln>
        </p:spPr>
      </p:cxnSp>
      <p:sp>
        <p:nvSpPr>
          <p:cNvPr id="124" name="AutoShape 184">
            <a:hlinkClick r:id="rId15" action="ppaction://hlinksldjump"/>
          </p:cNvPr>
          <p:cNvSpPr>
            <a:spLocks noChangeArrowheads="1"/>
          </p:cNvSpPr>
          <p:nvPr/>
        </p:nvSpPr>
        <p:spPr bwMode="auto">
          <a:xfrm>
            <a:off x="5133744" y="1579433"/>
            <a:ext cx="585788" cy="728662"/>
          </a:xfrm>
          <a:prstGeom prst="chevron">
            <a:avLst>
              <a:gd name="adj" fmla="val 9560"/>
            </a:avLst>
          </a:prstGeom>
          <a:solidFill>
            <a:schemeClr val="bg1"/>
          </a:solidFill>
          <a:ln w="3175" cap="rnd" algn="ctr">
            <a:solidFill>
              <a:schemeClr val="bg2"/>
            </a:solidFill>
            <a:bevel/>
            <a:headEnd/>
            <a:tailEnd/>
          </a:ln>
        </p:spPr>
        <p:txBody>
          <a:bodyPr lIns="72000" tIns="36000" rIns="0" bIns="46800" anchor="ctr"/>
          <a:lstStyle/>
          <a:p>
            <a:pPr>
              <a:lnSpc>
                <a:spcPct val="90000"/>
              </a:lnSpc>
              <a:buClr>
                <a:schemeClr val="accent1"/>
              </a:buClr>
              <a:buSzPct val="80000"/>
            </a:pPr>
            <a:r>
              <a:rPr lang="en-US" sz="600" dirty="0">
                <a:solidFill>
                  <a:srgbClr val="404040"/>
                </a:solidFill>
              </a:rPr>
              <a:t>Executing Services</a:t>
            </a:r>
          </a:p>
        </p:txBody>
      </p:sp>
      <p:sp>
        <p:nvSpPr>
          <p:cNvPr id="125" name="AutoShape 184">
            <a:hlinkClick r:id="rId16" action="ppaction://hlinksldjump"/>
          </p:cNvPr>
          <p:cNvSpPr>
            <a:spLocks noChangeArrowheads="1"/>
          </p:cNvSpPr>
          <p:nvPr/>
        </p:nvSpPr>
        <p:spPr bwMode="auto">
          <a:xfrm>
            <a:off x="3749040" y="1579433"/>
            <a:ext cx="612747"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Dispatching and  Scheduling</a:t>
            </a:r>
            <a:br>
              <a:rPr lang="en-US" sz="600" dirty="0">
                <a:solidFill>
                  <a:srgbClr val="404040"/>
                </a:solidFill>
              </a:rPr>
            </a:br>
            <a:r>
              <a:rPr lang="en-US" sz="600" dirty="0">
                <a:solidFill>
                  <a:srgbClr val="404040"/>
                </a:solidFill>
              </a:rPr>
              <a:t>Orders</a:t>
            </a:r>
          </a:p>
        </p:txBody>
      </p:sp>
      <p:sp>
        <p:nvSpPr>
          <p:cNvPr id="126" name="AutoShape 184">
            <a:hlinkClick r:id="rId17" action="ppaction://hlinksldjump"/>
          </p:cNvPr>
          <p:cNvSpPr>
            <a:spLocks noChangeArrowheads="1"/>
          </p:cNvSpPr>
          <p:nvPr/>
        </p:nvSpPr>
        <p:spPr bwMode="auto">
          <a:xfrm>
            <a:off x="2711970" y="1579433"/>
            <a:ext cx="585788"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and Planning </a:t>
            </a:r>
            <a:br>
              <a:rPr lang="en-US" sz="600" dirty="0">
                <a:solidFill>
                  <a:srgbClr val="404040"/>
                </a:solidFill>
              </a:rPr>
            </a:br>
            <a:r>
              <a:rPr lang="en-US" sz="600" dirty="0">
                <a:solidFill>
                  <a:srgbClr val="404040"/>
                </a:solidFill>
              </a:rPr>
              <a:t>Service Orders</a:t>
            </a:r>
          </a:p>
        </p:txBody>
      </p:sp>
      <p:sp>
        <p:nvSpPr>
          <p:cNvPr id="127" name="AutoShape 184">
            <a:hlinkClick r:id="rId18" action="ppaction://hlinksldjump"/>
          </p:cNvPr>
          <p:cNvSpPr>
            <a:spLocks noChangeArrowheads="1"/>
          </p:cNvSpPr>
          <p:nvPr/>
        </p:nvSpPr>
        <p:spPr bwMode="auto">
          <a:xfrm>
            <a:off x="5768281" y="1579433"/>
            <a:ext cx="585788"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Confirming</a:t>
            </a:r>
            <a:br>
              <a:rPr lang="en-US" sz="600" dirty="0">
                <a:solidFill>
                  <a:srgbClr val="404040"/>
                </a:solidFill>
              </a:rPr>
            </a:br>
            <a:r>
              <a:rPr lang="en-US" sz="600" dirty="0">
                <a:solidFill>
                  <a:srgbClr val="404040"/>
                </a:solidFill>
              </a:rPr>
              <a:t>Service</a:t>
            </a:r>
            <a:br>
              <a:rPr lang="en-US" sz="600" dirty="0">
                <a:solidFill>
                  <a:srgbClr val="404040"/>
                </a:solidFill>
              </a:rPr>
            </a:br>
            <a:r>
              <a:rPr lang="en-US" sz="600" dirty="0">
                <a:solidFill>
                  <a:srgbClr val="404040"/>
                </a:solidFill>
              </a:rPr>
              <a:t>Execution</a:t>
            </a:r>
          </a:p>
        </p:txBody>
      </p:sp>
      <p:sp>
        <p:nvSpPr>
          <p:cNvPr id="128" name="AutoShape 184">
            <a:hlinkClick r:id="rId19" action="ppaction://hlinksldjump"/>
          </p:cNvPr>
          <p:cNvSpPr>
            <a:spLocks noChangeArrowheads="1"/>
          </p:cNvSpPr>
          <p:nvPr/>
        </p:nvSpPr>
        <p:spPr bwMode="auto">
          <a:xfrm>
            <a:off x="7494559" y="1579433"/>
            <a:ext cx="585788" cy="728662"/>
          </a:xfrm>
          <a:prstGeom prst="chevron">
            <a:avLst>
              <a:gd name="adj" fmla="val 9560"/>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Customer Invoice</a:t>
            </a:r>
          </a:p>
        </p:txBody>
      </p:sp>
      <p:sp>
        <p:nvSpPr>
          <p:cNvPr id="129" name="AutoShape 184">
            <a:hlinkClick r:id="rId20" action="ppaction://hlinksldjump"/>
          </p:cNvPr>
          <p:cNvSpPr>
            <a:spLocks noChangeArrowheads="1"/>
          </p:cNvSpPr>
          <p:nvPr/>
        </p:nvSpPr>
        <p:spPr bwMode="auto">
          <a:xfrm>
            <a:off x="8254537" y="1571120"/>
            <a:ext cx="618290" cy="728662"/>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a:t>
            </a:r>
            <a:br>
              <a:rPr lang="en-US" sz="600" dirty="0">
                <a:solidFill>
                  <a:srgbClr val="404040"/>
                </a:solidFill>
              </a:rPr>
            </a:br>
            <a:r>
              <a:rPr lang="en-US" sz="600" dirty="0">
                <a:solidFill>
                  <a:srgbClr val="404040"/>
                </a:solidFill>
              </a:rPr>
              <a:t>Receivables and Payments</a:t>
            </a:r>
          </a:p>
        </p:txBody>
      </p:sp>
      <p:sp>
        <p:nvSpPr>
          <p:cNvPr id="130" name="AutoShape 184">
            <a:hlinkClick r:id="rId21" action="ppaction://hlinksldjump"/>
          </p:cNvPr>
          <p:cNvSpPr>
            <a:spLocks noChangeArrowheads="1"/>
          </p:cNvSpPr>
          <p:nvPr/>
        </p:nvSpPr>
        <p:spPr bwMode="auto">
          <a:xfrm>
            <a:off x="1944428" y="1579433"/>
            <a:ext cx="585788" cy="728662"/>
          </a:xfrm>
          <a:prstGeom prst="chevron">
            <a:avLst>
              <a:gd name="adj" fmla="val 9560"/>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Handling an Incoming Customer Inquiry</a:t>
            </a:r>
          </a:p>
        </p:txBody>
      </p:sp>
      <p:sp>
        <p:nvSpPr>
          <p:cNvPr id="131" name="Freeform 69"/>
          <p:cNvSpPr>
            <a:spLocks noChangeAspect="1" noChangeArrowheads="1"/>
          </p:cNvSpPr>
          <p:nvPr/>
        </p:nvSpPr>
        <p:spPr bwMode="auto">
          <a:xfrm>
            <a:off x="8708407" y="2195731"/>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2" name="Freeform 69"/>
          <p:cNvSpPr>
            <a:spLocks noChangeAspect="1" noChangeArrowheads="1"/>
          </p:cNvSpPr>
          <p:nvPr/>
        </p:nvSpPr>
        <p:spPr bwMode="auto">
          <a:xfrm>
            <a:off x="6183067" y="2193291"/>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3" name="Freeform 69"/>
          <p:cNvSpPr>
            <a:spLocks noChangeAspect="1" noChangeArrowheads="1"/>
          </p:cNvSpPr>
          <p:nvPr/>
        </p:nvSpPr>
        <p:spPr bwMode="auto">
          <a:xfrm>
            <a:off x="7916289" y="2195056"/>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50" name="Picture 149" descr="scenario_60pxgrün.png"/>
          <p:cNvPicPr>
            <a:picLocks noChangeAspect="1"/>
          </p:cNvPicPr>
          <p:nvPr/>
        </p:nvPicPr>
        <p:blipFill>
          <a:blip r:embed="rId22" cstate="print"/>
          <a:stretch>
            <a:fillRect/>
          </a:stretch>
        </p:blipFill>
        <p:spPr>
          <a:xfrm>
            <a:off x="361522" y="4846253"/>
            <a:ext cx="180000" cy="180000"/>
          </a:xfrm>
          <a:prstGeom prst="rect">
            <a:avLst/>
          </a:prstGeom>
        </p:spPr>
      </p:pic>
      <p:sp>
        <p:nvSpPr>
          <p:cNvPr id="151"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57" name="TextBox 156"/>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158"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159" name="Picture 158" descr="Calculator_2_60px.png"/>
          <p:cNvPicPr>
            <a:picLocks noChangeAspect="1"/>
          </p:cNvPicPr>
          <p:nvPr/>
        </p:nvPicPr>
        <p:blipFill>
          <a:blip r:embed="rId23" cstate="print"/>
          <a:stretch>
            <a:fillRect/>
          </a:stretch>
        </p:blipFill>
        <p:spPr>
          <a:xfrm>
            <a:off x="366739" y="5245467"/>
            <a:ext cx="180000" cy="180000"/>
          </a:xfrm>
          <a:prstGeom prst="rect">
            <a:avLst/>
          </a:prstGeom>
        </p:spPr>
      </p:pic>
      <p:sp>
        <p:nvSpPr>
          <p:cNvPr id="160"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62" name="Rectangle 55">
            <a:hlinkClick r:id="rId4"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73" name="Rectangle 57">
            <a:hlinkClick r:id="rId9"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75" name="Picture 174" descr="Monitor_60px.png"/>
          <p:cNvPicPr>
            <a:picLocks noChangeAspect="1"/>
          </p:cNvPicPr>
          <p:nvPr/>
        </p:nvPicPr>
        <p:blipFill>
          <a:blip r:embed="rId24" cstate="print"/>
          <a:stretch>
            <a:fillRect/>
          </a:stretch>
        </p:blipFill>
        <p:spPr>
          <a:xfrm>
            <a:off x="361854" y="5605004"/>
            <a:ext cx="180000" cy="180000"/>
          </a:xfrm>
          <a:prstGeom prst="rect">
            <a:avLst/>
          </a:prstGeom>
        </p:spPr>
      </p:pic>
      <p:sp>
        <p:nvSpPr>
          <p:cNvPr id="17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79"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21" name="Picture 12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258073" y="3079287"/>
            <a:ext cx="755545" cy="490714"/>
          </a:xfrm>
          <a:prstGeom prst="rect">
            <a:avLst/>
          </a:prstGeom>
        </p:spPr>
      </p:pic>
      <p:sp>
        <p:nvSpPr>
          <p:cNvPr id="122" name="Rectangle 74"/>
          <p:cNvSpPr>
            <a:spLocks noChangeArrowheads="1"/>
          </p:cNvSpPr>
          <p:nvPr/>
        </p:nvSpPr>
        <p:spPr bwMode="auto">
          <a:xfrm>
            <a:off x="4356821" y="3156414"/>
            <a:ext cx="574675"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Receivables/</a:t>
            </a:r>
          </a:p>
          <a:p>
            <a:pPr algn="ctr"/>
            <a:r>
              <a:rPr lang="en-US" sz="700" dirty="0">
                <a:solidFill>
                  <a:schemeClr val="bg1"/>
                </a:solidFill>
                <a:latin typeface="BentonSans Book" pitchFamily="2" charset="0"/>
              </a:rPr>
              <a:t>Cash &amp; Liquidity Mgt</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Service and Repair</a:t>
            </a:r>
            <a:br>
              <a:rPr lang="en-US"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a:t>
            </a:r>
            <a:r>
              <a:rPr lang="en-US" sz="900">
                <a:latin typeface="+mn-lt"/>
                <a:hlinkClick r:id="rId3"/>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pic>
        <p:nvPicPr>
          <p:cNvPr id="57" name="Picture 56" descr="scenario_60pxgrün.png"/>
          <p:cNvPicPr>
            <a:picLocks noChangeAspect="1"/>
          </p:cNvPicPr>
          <p:nvPr/>
        </p:nvPicPr>
        <p:blipFill>
          <a:blip r:embed="rId11" cstate="print"/>
          <a:stretch>
            <a:fillRect/>
          </a:stretch>
        </p:blipFill>
        <p:spPr>
          <a:xfrm>
            <a:off x="361522" y="4846253"/>
            <a:ext cx="180000" cy="180000"/>
          </a:xfrm>
          <a:prstGeom prst="rect">
            <a:avLst/>
          </a:prstGeom>
        </p:spPr>
      </p:pic>
      <p:sp>
        <p:nvSpPr>
          <p:cNvPr id="5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9" name="TextBox 58"/>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60" name="Picture 59" descr="Calculator_2_60px.png"/>
          <p:cNvPicPr>
            <a:picLocks noChangeAspect="1"/>
          </p:cNvPicPr>
          <p:nvPr/>
        </p:nvPicPr>
        <p:blipFill>
          <a:blip r:embed="rId12" cstate="print"/>
          <a:stretch>
            <a:fillRect/>
          </a:stretch>
        </p:blipFill>
        <p:spPr>
          <a:xfrm>
            <a:off x="366739" y="5245467"/>
            <a:ext cx="180000" cy="180000"/>
          </a:xfrm>
          <a:prstGeom prst="rect">
            <a:avLst/>
          </a:prstGeom>
        </p:spPr>
      </p:pic>
      <p:sp>
        <p:nvSpPr>
          <p:cNvPr id="64" name="Rectangle 55">
            <a:hlinkClick r:id="rId13"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Rectangle 57">
            <a:hlinkClick r:id="rId14"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72"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2" name="Picture 61"/>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63" name="Picture 62"/>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Tree>
    <p:extLst>
      <p:ext uri="{BB962C8B-B14F-4D97-AF65-F5344CB8AC3E}">
        <p14:creationId xmlns:p14="http://schemas.microsoft.com/office/powerpoint/2010/main" val="126164565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icture 68"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71" name="TextBox 7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de-DE"/>
              <a:t>Service and Repair</a:t>
            </a:r>
            <a:br>
              <a:rPr lang="en-US" dirty="0"/>
            </a:br>
            <a:r>
              <a:rPr lang="en-US" sz="2000" b="0" dirty="0"/>
              <a:t>Process Details: Handling an Incoming Customer Inquiry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Process Description</a:t>
            </a:r>
            <a:endParaRPr lang="en-US" sz="900" dirty="0">
              <a:solidFill>
                <a:srgbClr val="666666"/>
              </a:solidFill>
              <a:latin typeface="BentonSans Light" pitchFamily="2" charset="0"/>
            </a:endParaRP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Sales/Customer Service Representative</a:t>
            </a:r>
            <a:endParaRPr lang="en-US" sz="800" dirty="0">
              <a:solidFill>
                <a:srgbClr val="404040"/>
              </a:solidFill>
            </a:endParaRPr>
          </a:p>
        </p:txBody>
      </p:sp>
      <p:sp>
        <p:nvSpPr>
          <p:cNvPr id="81" name="Chevron 102"/>
          <p:cNvSpPr>
            <a:spLocks noChangeArrowheads="1"/>
          </p:cNvSpPr>
          <p:nvPr/>
        </p:nvSpPr>
        <p:spPr bwMode="auto">
          <a:xfrm>
            <a:off x="7613870" y="528417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Account Management  </a:t>
            </a:r>
            <a:br>
              <a:rPr lang="en-US" sz="800" dirty="0">
                <a:solidFill>
                  <a:srgbClr val="404040"/>
                </a:solidFill>
              </a:rPr>
            </a:br>
            <a:r>
              <a:rPr lang="en-US" sz="800" dirty="0">
                <a:solidFill>
                  <a:srgbClr val="404040"/>
                </a:solidFill>
              </a:rPr>
              <a:t>Groupware (Outlook)  </a:t>
            </a:r>
          </a:p>
          <a:p>
            <a:pPr>
              <a:buClr>
                <a:schemeClr val="accent1"/>
              </a:buClr>
              <a:buSzPct val="80000"/>
              <a:buFont typeface="Wingdings" pitchFamily="2" charset="2"/>
              <a:buNone/>
            </a:pPr>
            <a:r>
              <a:rPr lang="de-DE" sz="800" dirty="0">
                <a:solidFill>
                  <a:srgbClr val="404040"/>
                </a:solidFill>
              </a:rPr>
              <a:t>Collaboration Window</a:t>
            </a:r>
            <a:endParaRPr lang="en-US" sz="800"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1" name="Chevron 123">
            <a:hlinkClick r:id="rId5" action="ppaction://hlinksldjump"/>
          </p:cNvPr>
          <p:cNvSpPr>
            <a:spLocks noChangeArrowheads="1"/>
          </p:cNvSpPr>
          <p:nvPr/>
        </p:nvSpPr>
        <p:spPr bwMode="auto">
          <a:xfrm>
            <a:off x="4876225" y="1374911"/>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a:p>
            <a:pPr>
              <a:lnSpc>
                <a:spcPct val="90000"/>
              </a:lnSpc>
              <a:buClr>
                <a:schemeClr val="accent1"/>
              </a:buClr>
              <a:buSzPct val="80000"/>
            </a:pPr>
            <a:endParaRPr lang="en-US" sz="800" dirty="0">
              <a:solidFill>
                <a:srgbClr val="404040"/>
              </a:solidFill>
            </a:endParaRPr>
          </a:p>
        </p:txBody>
      </p:sp>
      <p:sp>
        <p:nvSpPr>
          <p:cNvPr id="62" name="Chevron 123">
            <a:hlinkClick r:id="rId6" action="ppaction://hlinksldjump"/>
          </p:cNvPr>
          <p:cNvSpPr>
            <a:spLocks noChangeArrowheads="1"/>
          </p:cNvSpPr>
          <p:nvPr/>
        </p:nvSpPr>
        <p:spPr bwMode="auto">
          <a:xfrm>
            <a:off x="6535538" y="1374911"/>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3" name="Chevron 123">
            <a:hlinkClick r:id="rId7" action="ppaction://hlinksldjump"/>
          </p:cNvPr>
          <p:cNvSpPr>
            <a:spLocks noChangeArrowheads="1"/>
          </p:cNvSpPr>
          <p:nvPr/>
        </p:nvSpPr>
        <p:spPr bwMode="auto">
          <a:xfrm>
            <a:off x="2492321" y="137491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Planning Service Orders</a:t>
            </a:r>
          </a:p>
        </p:txBody>
      </p:sp>
      <p:sp>
        <p:nvSpPr>
          <p:cNvPr id="64" name="Chevron 123">
            <a:hlinkClick r:id="rId8" action="ppaction://hlinksldjump"/>
          </p:cNvPr>
          <p:cNvSpPr>
            <a:spLocks noChangeArrowheads="1"/>
          </p:cNvSpPr>
          <p:nvPr/>
        </p:nvSpPr>
        <p:spPr bwMode="auto">
          <a:xfrm>
            <a:off x="3245549" y="3217566"/>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65" name="Chevron 123">
            <a:hlinkClick r:id="rId9" action="ppaction://hlinksldjump"/>
          </p:cNvPr>
          <p:cNvSpPr>
            <a:spLocks noChangeArrowheads="1"/>
          </p:cNvSpPr>
          <p:nvPr/>
        </p:nvSpPr>
        <p:spPr bwMode="auto">
          <a:xfrm>
            <a:off x="5704405" y="137491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66" name="Chevron 123">
            <a:hlinkClick r:id="rId6" action="ppaction://hlinksldjump"/>
          </p:cNvPr>
          <p:cNvSpPr>
            <a:spLocks noChangeArrowheads="1"/>
          </p:cNvSpPr>
          <p:nvPr/>
        </p:nvSpPr>
        <p:spPr bwMode="auto">
          <a:xfrm>
            <a:off x="7302158" y="1374910"/>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8" name="Chevron 123">
            <a:hlinkClick r:id="rId10" action="ppaction://hlinksldjump"/>
          </p:cNvPr>
          <p:cNvSpPr>
            <a:spLocks noChangeArrowheads="1"/>
          </p:cNvSpPr>
          <p:nvPr/>
        </p:nvSpPr>
        <p:spPr bwMode="auto">
          <a:xfrm>
            <a:off x="3315281" y="1374910"/>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grpSp>
        <p:nvGrpSpPr>
          <p:cNvPr id="70" name="Group 69"/>
          <p:cNvGrpSpPr/>
          <p:nvPr/>
        </p:nvGrpSpPr>
        <p:grpSpPr>
          <a:xfrm>
            <a:off x="7842050" y="3679740"/>
            <a:ext cx="1174410" cy="309466"/>
            <a:chOff x="7269479" y="1173773"/>
            <a:chExt cx="1174410" cy="309466"/>
          </a:xfrm>
        </p:grpSpPr>
        <p:pic>
          <p:nvPicPr>
            <p:cNvPr id="73" name="Picture 2" descr="\\dwdfkps\KPS\100_Public\Graphics\Pictogram-Library\2011-Visual-Style\60X60-PNGs\SelfService_60px.png"/>
            <p:cNvPicPr>
              <a:picLocks noChangeAspect="1" noChangeArrowheads="1"/>
            </p:cNvPicPr>
            <p:nvPr/>
          </p:nvPicPr>
          <p:blipFill>
            <a:blip r:embed="rId11" cstate="print"/>
            <a:srcRect/>
            <a:stretch>
              <a:fillRect/>
            </a:stretch>
          </p:blipFill>
          <p:spPr bwMode="auto">
            <a:xfrm>
              <a:off x="7269479" y="1173773"/>
              <a:ext cx="282233" cy="282233"/>
            </a:xfrm>
            <a:prstGeom prst="rect">
              <a:avLst/>
            </a:prstGeom>
            <a:noFill/>
          </p:spPr>
        </p:pic>
        <p:sp>
          <p:nvSpPr>
            <p:cNvPr id="7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7" name="Chevron 123">
            <a:hlinkClick r:id="rId10" action="ppaction://hlinksldjump"/>
          </p:cNvPr>
          <p:cNvSpPr>
            <a:spLocks noChangeArrowheads="1"/>
          </p:cNvSpPr>
          <p:nvPr/>
        </p:nvSpPr>
        <p:spPr bwMode="auto">
          <a:xfrm>
            <a:off x="4049572" y="1374910"/>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79" name="Freeform 69"/>
          <p:cNvSpPr>
            <a:spLocks noChangeArrowheads="1"/>
          </p:cNvSpPr>
          <p:nvPr/>
        </p:nvSpPr>
        <p:spPr bwMode="auto">
          <a:xfrm>
            <a:off x="6371942" y="21245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5" name="Chevron 123">
            <a:hlinkClick r:id="rId12" action="ppaction://hlinksldjump"/>
          </p:cNvPr>
          <p:cNvSpPr>
            <a:spLocks noChangeArrowheads="1"/>
          </p:cNvSpPr>
          <p:nvPr/>
        </p:nvSpPr>
        <p:spPr bwMode="auto">
          <a:xfrm>
            <a:off x="8109553" y="137491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6" name="Freeform 85"/>
          <p:cNvSpPr>
            <a:spLocks noChangeArrowheads="1"/>
          </p:cNvSpPr>
          <p:nvPr/>
        </p:nvSpPr>
        <p:spPr bwMode="auto">
          <a:xfrm>
            <a:off x="8776730" y="21245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7" name="Chevron 123">
            <a:hlinkClick r:id="rId13" action="ppaction://hlinksldjump"/>
          </p:cNvPr>
          <p:cNvSpPr>
            <a:spLocks noChangeArrowheads="1"/>
          </p:cNvSpPr>
          <p:nvPr/>
        </p:nvSpPr>
        <p:spPr bwMode="auto">
          <a:xfrm>
            <a:off x="3229845" y="2304099"/>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92" name="Chevron 123">
            <a:hlinkClick r:id="rId14" action="ppaction://hlinksldjump"/>
          </p:cNvPr>
          <p:cNvSpPr>
            <a:spLocks noChangeArrowheads="1"/>
          </p:cNvSpPr>
          <p:nvPr/>
        </p:nvSpPr>
        <p:spPr bwMode="auto">
          <a:xfrm>
            <a:off x="4060488" y="230409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93" name="Freeform 69"/>
          <p:cNvSpPr>
            <a:spLocks noChangeArrowheads="1"/>
          </p:cNvSpPr>
          <p:nvPr/>
        </p:nvSpPr>
        <p:spPr bwMode="auto">
          <a:xfrm>
            <a:off x="4725600" y="305373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4" name="Chevron 123">
            <a:hlinkClick r:id="rId15" action="ppaction://hlinksldjump"/>
          </p:cNvPr>
          <p:cNvSpPr>
            <a:spLocks noChangeArrowheads="1"/>
          </p:cNvSpPr>
          <p:nvPr/>
        </p:nvSpPr>
        <p:spPr bwMode="auto">
          <a:xfrm>
            <a:off x="4069569" y="3217566"/>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95" name="Freeform 69"/>
          <p:cNvSpPr>
            <a:spLocks noChangeArrowheads="1"/>
          </p:cNvSpPr>
          <p:nvPr/>
        </p:nvSpPr>
        <p:spPr bwMode="auto">
          <a:xfrm>
            <a:off x="4736746" y="396720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6" name="Chevron 123">
            <a:hlinkClick r:id="rId16" action="ppaction://hlinksldjump"/>
          </p:cNvPr>
          <p:cNvSpPr>
            <a:spLocks noChangeArrowheads="1"/>
          </p:cNvSpPr>
          <p:nvPr/>
        </p:nvSpPr>
        <p:spPr bwMode="auto">
          <a:xfrm>
            <a:off x="7313959" y="229485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a:t>
            </a:r>
          </a:p>
        </p:txBody>
      </p:sp>
      <p:sp>
        <p:nvSpPr>
          <p:cNvPr id="97" name="Freeform 69"/>
          <p:cNvSpPr>
            <a:spLocks noChangeArrowheads="1"/>
          </p:cNvSpPr>
          <p:nvPr/>
        </p:nvSpPr>
        <p:spPr bwMode="auto">
          <a:xfrm>
            <a:off x="7978708" y="304448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8" name="Chevron 123">
            <a:hlinkClick r:id="rId17" action="ppaction://hlinksldjump"/>
          </p:cNvPr>
          <p:cNvSpPr>
            <a:spLocks noChangeArrowheads="1"/>
          </p:cNvSpPr>
          <p:nvPr/>
        </p:nvSpPr>
        <p:spPr bwMode="auto">
          <a:xfrm>
            <a:off x="6481089" y="229485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a:t>
            </a:r>
          </a:p>
        </p:txBody>
      </p:sp>
      <p:sp>
        <p:nvSpPr>
          <p:cNvPr id="99" name="Freeform 69"/>
          <p:cNvSpPr>
            <a:spLocks noChangeArrowheads="1"/>
          </p:cNvSpPr>
          <p:nvPr/>
        </p:nvSpPr>
        <p:spPr bwMode="auto">
          <a:xfrm>
            <a:off x="7146200" y="304448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0" name="Chevron 123">
            <a:hlinkClick r:id="rId18" action="ppaction://hlinksldjump"/>
          </p:cNvPr>
          <p:cNvSpPr>
            <a:spLocks noChangeArrowheads="1"/>
          </p:cNvSpPr>
          <p:nvPr/>
        </p:nvSpPr>
        <p:spPr bwMode="auto">
          <a:xfrm>
            <a:off x="6496885" y="3217566"/>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Goods Movement</a:t>
            </a:r>
          </a:p>
        </p:txBody>
      </p:sp>
      <p:sp>
        <p:nvSpPr>
          <p:cNvPr id="101" name="Freeform 69"/>
          <p:cNvSpPr>
            <a:spLocks noChangeArrowheads="1"/>
          </p:cNvSpPr>
          <p:nvPr/>
        </p:nvSpPr>
        <p:spPr bwMode="auto">
          <a:xfrm>
            <a:off x="7156111" y="396720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02" name="Picture 101"/>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679086" y="1717630"/>
            <a:ext cx="180000" cy="134181"/>
          </a:xfrm>
          <a:prstGeom prst="rect">
            <a:avLst/>
          </a:prstGeom>
        </p:spPr>
      </p:pic>
      <p:pic>
        <p:nvPicPr>
          <p:cNvPr id="103" name="Picture 102"/>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081465" y="2681906"/>
            <a:ext cx="180000" cy="134181"/>
          </a:xfrm>
          <a:prstGeom prst="rect">
            <a:avLst/>
          </a:prstGeom>
        </p:spPr>
      </p:pic>
      <p:pic>
        <p:nvPicPr>
          <p:cNvPr id="104" name="Picture 103"/>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6348367" y="2665282"/>
            <a:ext cx="180000" cy="134181"/>
          </a:xfrm>
          <a:prstGeom prst="rect">
            <a:avLst/>
          </a:prstGeom>
        </p:spPr>
      </p:pic>
      <p:sp>
        <p:nvSpPr>
          <p:cNvPr id="105" name="Rectangle 104"/>
          <p:cNvSpPr/>
          <p:nvPr/>
        </p:nvSpPr>
        <p:spPr>
          <a:xfrm>
            <a:off x="0" y="1598415"/>
            <a:ext cx="705642" cy="400110"/>
          </a:xfrm>
          <a:prstGeom prst="rect">
            <a:avLst/>
          </a:prstGeom>
        </p:spPr>
        <p:txBody>
          <a:bodyPr wrap="none">
            <a:spAutoFit/>
          </a:bodyPr>
          <a:lstStyle/>
          <a:p>
            <a:pPr>
              <a:spcBef>
                <a:spcPct val="50000"/>
              </a:spcBef>
              <a:defRPr/>
            </a:pPr>
            <a:r>
              <a:rPr lang="de-DE" sz="800" dirty="0"/>
              <a:t>Request-</a:t>
            </a:r>
          </a:p>
          <a:p>
            <a:pPr>
              <a:spcBef>
                <a:spcPct val="50000"/>
              </a:spcBef>
              <a:defRPr/>
            </a:pPr>
            <a:r>
              <a:rPr lang="de-DE" sz="800" dirty="0"/>
              <a:t>to-Resolve</a:t>
            </a:r>
            <a:r>
              <a:rPr lang="en-US" sz="800" dirty="0"/>
              <a:t> </a:t>
            </a:r>
          </a:p>
        </p:txBody>
      </p:sp>
      <p:sp>
        <p:nvSpPr>
          <p:cNvPr id="106" name="Rectangle 105"/>
          <p:cNvSpPr/>
          <p:nvPr/>
        </p:nvSpPr>
        <p:spPr>
          <a:xfrm>
            <a:off x="2294314" y="2529439"/>
            <a:ext cx="853119" cy="400110"/>
          </a:xfrm>
          <a:prstGeom prst="rect">
            <a:avLst/>
          </a:prstGeom>
        </p:spPr>
        <p:txBody>
          <a:bodyPr wrap="none">
            <a:spAutoFit/>
          </a:bodyPr>
          <a:lstStyle/>
          <a:p>
            <a:pPr>
              <a:spcBef>
                <a:spcPct val="50000"/>
              </a:spcBef>
              <a:defRPr/>
            </a:pPr>
            <a:r>
              <a:rPr lang="de-DE" sz="800" dirty="0"/>
              <a:t>Procure-to-</a:t>
            </a:r>
          </a:p>
          <a:p>
            <a:pPr>
              <a:spcBef>
                <a:spcPct val="50000"/>
              </a:spcBef>
              <a:defRPr/>
            </a:pPr>
            <a:r>
              <a:rPr lang="de-DE" sz="800" dirty="0"/>
              <a:t>Pay (Services)</a:t>
            </a:r>
            <a:endParaRPr lang="en-US" sz="800" dirty="0"/>
          </a:p>
        </p:txBody>
      </p:sp>
      <p:sp>
        <p:nvSpPr>
          <p:cNvPr id="107" name="Rectangle 106"/>
          <p:cNvSpPr/>
          <p:nvPr/>
        </p:nvSpPr>
        <p:spPr>
          <a:xfrm>
            <a:off x="5670865" y="2438000"/>
            <a:ext cx="715260" cy="584775"/>
          </a:xfrm>
          <a:prstGeom prst="rect">
            <a:avLst/>
          </a:prstGeom>
        </p:spPr>
        <p:txBody>
          <a:bodyPr wrap="none">
            <a:spAutoFit/>
          </a:bodyPr>
          <a:lstStyle/>
          <a:p>
            <a:pPr>
              <a:spcBef>
                <a:spcPct val="50000"/>
              </a:spcBef>
              <a:defRPr/>
            </a:pPr>
            <a:r>
              <a:rPr lang="de-DE" sz="800" dirty="0"/>
              <a:t>Expense </a:t>
            </a:r>
          </a:p>
          <a:p>
            <a:pPr>
              <a:spcBef>
                <a:spcPct val="50000"/>
              </a:spcBef>
              <a:defRPr/>
            </a:pPr>
            <a:r>
              <a:rPr lang="de-DE" sz="800" dirty="0"/>
              <a:t>Reimburse-</a:t>
            </a:r>
          </a:p>
          <a:p>
            <a:pPr>
              <a:spcBef>
                <a:spcPct val="50000"/>
              </a:spcBef>
              <a:defRPr/>
            </a:pPr>
            <a:r>
              <a:rPr lang="de-DE" sz="800" dirty="0"/>
              <a:t>ment</a:t>
            </a:r>
            <a:r>
              <a:rPr lang="en-US" sz="800" dirty="0"/>
              <a:t> </a:t>
            </a:r>
          </a:p>
        </p:txBody>
      </p:sp>
      <p:sp>
        <p:nvSpPr>
          <p:cNvPr id="108" name="Rectangle 107"/>
          <p:cNvSpPr/>
          <p:nvPr/>
        </p:nvSpPr>
        <p:spPr>
          <a:xfrm>
            <a:off x="3637657" y="1683093"/>
            <a:ext cx="1039067" cy="313932"/>
          </a:xfrm>
          <a:prstGeom prst="rect">
            <a:avLst/>
          </a:prstGeom>
        </p:spPr>
        <p:txBody>
          <a:bodyPr wrap="none">
            <a:spAutoFit/>
          </a:bodyPr>
          <a:lstStyle/>
          <a:p>
            <a:pPr>
              <a:lnSpc>
                <a:spcPct val="90000"/>
              </a:lnSpc>
              <a:buClr>
                <a:schemeClr val="accent1"/>
              </a:buClr>
              <a:buSzPct val="80000"/>
            </a:pPr>
            <a:r>
              <a:rPr lang="en-US" sz="800" dirty="0">
                <a:solidFill>
                  <a:srgbClr val="404040"/>
                </a:solidFill>
              </a:rPr>
              <a:t>Dispatching and </a:t>
            </a:r>
          </a:p>
          <a:p>
            <a:pPr>
              <a:lnSpc>
                <a:spcPct val="90000"/>
              </a:lnSpc>
              <a:buClr>
                <a:schemeClr val="accent1"/>
              </a:buClr>
              <a:buSzPct val="80000"/>
            </a:pPr>
            <a:r>
              <a:rPr lang="en-US" sz="800" dirty="0">
                <a:solidFill>
                  <a:srgbClr val="404040"/>
                </a:solidFill>
              </a:rPr>
              <a:t>Scheduling Orders</a:t>
            </a:r>
          </a:p>
        </p:txBody>
      </p:sp>
      <p:sp>
        <p:nvSpPr>
          <p:cNvPr id="109" name="Rectangle 108"/>
          <p:cNvSpPr/>
          <p:nvPr/>
        </p:nvSpPr>
        <p:spPr>
          <a:xfrm>
            <a:off x="6647299" y="1710765"/>
            <a:ext cx="1455848" cy="203133"/>
          </a:xfrm>
          <a:prstGeom prst="rect">
            <a:avLst/>
          </a:prstGeom>
        </p:spPr>
        <p:txBody>
          <a:bodyPr wrap="none">
            <a:spAutoFit/>
          </a:bodyPr>
          <a:lstStyle/>
          <a:p>
            <a:pPr>
              <a:lnSpc>
                <a:spcPct val="90000"/>
              </a:lnSpc>
              <a:buClr>
                <a:schemeClr val="accent1"/>
              </a:buClr>
              <a:buSzPct val="80000"/>
            </a:pPr>
            <a:r>
              <a:rPr lang="en-US" sz="800" dirty="0">
                <a:solidFill>
                  <a:srgbClr val="404040"/>
                </a:solidFill>
              </a:rPr>
              <a:t>Creating Customer Invoices</a:t>
            </a:r>
          </a:p>
        </p:txBody>
      </p:sp>
      <p:sp>
        <p:nvSpPr>
          <p:cNvPr id="110" name="Freeform 109"/>
          <p:cNvSpPr>
            <a:spLocks noChangeArrowheads="1"/>
          </p:cNvSpPr>
          <p:nvPr/>
        </p:nvSpPr>
        <p:spPr bwMode="auto">
          <a:xfrm>
            <a:off x="7964491" y="21245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1" name="Chevron 83"/>
          <p:cNvSpPr>
            <a:spLocks noChangeArrowheads="1"/>
          </p:cNvSpPr>
          <p:nvPr/>
        </p:nvSpPr>
        <p:spPr bwMode="auto">
          <a:xfrm>
            <a:off x="786668" y="1139213"/>
            <a:ext cx="174716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Handling an Incoming Customer Inquiry via Telephony Channel</a:t>
            </a:r>
          </a:p>
        </p:txBody>
      </p:sp>
      <p:sp>
        <p:nvSpPr>
          <p:cNvPr id="112" name="Chevron 111"/>
          <p:cNvSpPr>
            <a:spLocks noChangeArrowheads="1"/>
          </p:cNvSpPr>
          <p:nvPr>
            <p:custDataLst>
              <p:tags r:id="rId1"/>
            </p:custDataLst>
          </p:nvPr>
        </p:nvSpPr>
        <p:spPr bwMode="auto">
          <a:xfrm>
            <a:off x="1274982" y="152453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Receive an incoming call and log an inquiry</a:t>
            </a:r>
          </a:p>
        </p:txBody>
      </p:sp>
      <p:pic>
        <p:nvPicPr>
          <p:cNvPr id="113" name="Picture 145"/>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bwMode="auto">
          <a:xfrm>
            <a:off x="6867525" y="4528487"/>
            <a:ext cx="411162" cy="402939"/>
          </a:xfrm>
          <a:prstGeom prst="rect">
            <a:avLst/>
          </a:prstGeom>
          <a:noFill/>
          <a:ln w="9525">
            <a:noFill/>
            <a:miter lim="800000"/>
            <a:headEnd/>
            <a:tailEnd/>
          </a:ln>
        </p:spPr>
      </p:pic>
      <p:sp>
        <p:nvSpPr>
          <p:cNvPr id="114" name="TextBox 59">
            <a:hlinkClick r:id="rId21" action="ppaction://hlinksldjump"/>
          </p:cNvPr>
          <p:cNvSpPr txBox="1">
            <a:spLocks noChangeArrowheads="1"/>
          </p:cNvSpPr>
          <p:nvPr/>
        </p:nvSpPr>
        <p:spPr bwMode="auto">
          <a:xfrm>
            <a:off x="2172211" y="1116940"/>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115" name="Oval 114">
            <a:hlinkClick r:id="rId22" action="ppaction://hlinksldjump" tooltip="The incoming call triggers a pop-up with information about the caller from which the system tries to identify the business partner. The representative enters details of the inquiry such as subject or description, which are stored as phone call activity."/>
          </p:cNvPr>
          <p:cNvSpPr>
            <a:spLocks noChangeAspect="1"/>
          </p:cNvSpPr>
          <p:nvPr/>
        </p:nvSpPr>
        <p:spPr bwMode="gray">
          <a:xfrm>
            <a:off x="1859632" y="2121555"/>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117" name="Rectangle 116"/>
          <p:cNvSpPr/>
          <p:nvPr/>
        </p:nvSpPr>
        <p:spPr>
          <a:xfrm>
            <a:off x="1064029" y="2221869"/>
            <a:ext cx="1135247" cy="338554"/>
          </a:xfrm>
          <a:prstGeom prst="rect">
            <a:avLst/>
          </a:prstGeom>
        </p:spPr>
        <p:txBody>
          <a:bodyPr wrap="none">
            <a:spAutoFit/>
          </a:bodyPr>
          <a:lstStyle/>
          <a:p>
            <a:pPr>
              <a:buClr>
                <a:schemeClr val="accent1"/>
              </a:buClr>
              <a:buSzPct val="80000"/>
            </a:pPr>
            <a:r>
              <a:rPr lang="en-US" sz="800" dirty="0">
                <a:solidFill>
                  <a:srgbClr val="44697D"/>
                </a:solidFill>
                <a:hlinkClick r:id="rId23" action="ppaction://hlinksldjump"/>
              </a:rPr>
              <a:t>Click here</a:t>
            </a:r>
            <a:r>
              <a:rPr lang="en-US" sz="800" dirty="0">
                <a:solidFill>
                  <a:srgbClr val="44697D"/>
                </a:solidFill>
              </a:rPr>
              <a:t> </a:t>
            </a:r>
            <a:r>
              <a:rPr lang="en-US" sz="800" dirty="0">
                <a:solidFill>
                  <a:schemeClr val="bg1"/>
                </a:solidFill>
              </a:rPr>
              <a:t>to display </a:t>
            </a:r>
          </a:p>
          <a:p>
            <a:pPr>
              <a:buClr>
                <a:schemeClr val="accent1"/>
              </a:buClr>
              <a:buSzPct val="80000"/>
            </a:pPr>
            <a:r>
              <a:rPr lang="en-US" sz="800" dirty="0">
                <a:solidFill>
                  <a:schemeClr val="bg1"/>
                </a:solidFill>
              </a:rPr>
              <a:t>process variants</a:t>
            </a:r>
          </a:p>
        </p:txBody>
      </p:sp>
      <p:sp>
        <p:nvSpPr>
          <p:cNvPr id="76" name="Freeform 70"/>
          <p:cNvSpPr>
            <a:spLocks noChangeArrowheads="1"/>
          </p:cNvSpPr>
          <p:nvPr/>
        </p:nvSpPr>
        <p:spPr bwMode="auto">
          <a:xfrm flipV="1">
            <a:off x="2256419" y="1140591"/>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54" name="TextBox 66"/>
          <p:cNvSpPr txBox="1">
            <a:spLocks noChangeArrowheads="1"/>
          </p:cNvSpPr>
          <p:nvPr/>
        </p:nvSpPr>
        <p:spPr bwMode="auto">
          <a:xfrm>
            <a:off x="1760926" y="4399866"/>
            <a:ext cx="4914194" cy="1225977"/>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Handling an Incoming Customer Inquiry</a:t>
            </a:r>
            <a:r>
              <a:rPr lang="en-US" sz="900" dirty="0"/>
              <a:t> business process enables you to manage the arrival of incoming customer inquiries via various input channels such as phone, e-mail, or the Internet.</a:t>
            </a:r>
          </a:p>
          <a:p>
            <a:pPr>
              <a:buClr>
                <a:schemeClr val="accent1"/>
              </a:buClr>
              <a:buSzPct val="80000"/>
              <a:buFont typeface="Wingdings" pitchFamily="2" charset="2"/>
              <a:buNone/>
            </a:pPr>
            <a:r>
              <a:rPr lang="en-US" sz="900" dirty="0"/>
              <a:t>During customer interactions, it is key to know who you are dealing with. To quickly identify the account and contact, there are several possibilities such as automatic identification based on the telephone number of an incoming call, or you can enter the name of a caller manually in a Google-like search.</a:t>
            </a:r>
          </a:p>
          <a:p>
            <a:pPr marL="228600" lvl="1" indent="-114300">
              <a:spcBef>
                <a:spcPts val="200"/>
              </a:spcBef>
              <a:buFont typeface="Arial" charset="0"/>
              <a:buChar char="•"/>
            </a:pPr>
            <a:endParaRPr lang="en-US" sz="900" dirty="0"/>
          </a:p>
        </p:txBody>
      </p:sp>
      <p:sp>
        <p:nvSpPr>
          <p:cNvPr id="7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27" name="Picture 126" descr="Calculator_2_60px.png"/>
          <p:cNvPicPr>
            <a:picLocks noChangeAspect="1"/>
          </p:cNvPicPr>
          <p:nvPr/>
        </p:nvPicPr>
        <p:blipFill>
          <a:blip r:embed="rId24" cstate="print"/>
          <a:stretch>
            <a:fillRect/>
          </a:stretch>
        </p:blipFill>
        <p:spPr>
          <a:xfrm>
            <a:off x="366739" y="5245467"/>
            <a:ext cx="180000" cy="180000"/>
          </a:xfrm>
          <a:prstGeom prst="rect">
            <a:avLst/>
          </a:prstGeom>
        </p:spPr>
      </p:pic>
      <p:pic>
        <p:nvPicPr>
          <p:cNvPr id="128" name="Picture 127" descr="Monitor_60px.png"/>
          <p:cNvPicPr>
            <a:picLocks noChangeAspect="1"/>
          </p:cNvPicPr>
          <p:nvPr/>
        </p:nvPicPr>
        <p:blipFill>
          <a:blip r:embed="rId25" cstate="print"/>
          <a:stretch>
            <a:fillRect/>
          </a:stretch>
        </p:blipFill>
        <p:spPr>
          <a:xfrm>
            <a:off x="366739" y="5604137"/>
            <a:ext cx="180000" cy="180000"/>
          </a:xfrm>
          <a:prstGeom prst="rect">
            <a:avLst/>
          </a:prstGeom>
        </p:spPr>
      </p:pic>
      <p:sp>
        <p:nvSpPr>
          <p:cNvPr id="129" name="Rectangle 57">
            <a:hlinkClick r:id="rId2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0"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1" name="Rectangle 57">
            <a:hlinkClick r:id="rId2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34" name="Rectangle 57">
            <a:hlinkClick r:id="rId2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8" name="Picture 77"/>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2" name="Picture 2"/>
          <p:cNvPicPr>
            <a:picLocks noChangeAspect="1" noChangeArrowheads="1"/>
          </p:cNvPicPr>
          <p:nvPr/>
        </p:nvPicPr>
        <p:blipFill>
          <a:blip r:embed="rId29">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70"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82" name="TextBox 8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de-DE"/>
              <a:t>Service and Repair</a:t>
            </a:r>
            <a:br>
              <a:rPr lang="en-US" dirty="0"/>
            </a:br>
            <a:r>
              <a:rPr lang="en-US" sz="2000" b="0" dirty="0"/>
              <a:t>Process Details: Handling an Incoming Customer Inquiry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Sales/Customer Service Representative</a:t>
            </a:r>
            <a:endParaRPr lang="en-US" sz="800" dirty="0">
              <a:solidFill>
                <a:srgbClr val="404040"/>
              </a:solidFill>
            </a:endParaRPr>
          </a:p>
        </p:txBody>
      </p:sp>
      <p:sp>
        <p:nvSpPr>
          <p:cNvPr id="81" name="Chevron 102"/>
          <p:cNvSpPr>
            <a:spLocks noChangeArrowheads="1"/>
          </p:cNvSpPr>
          <p:nvPr/>
        </p:nvSpPr>
        <p:spPr bwMode="auto">
          <a:xfrm>
            <a:off x="7613870" y="528417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Account Management  </a:t>
            </a:r>
            <a:br>
              <a:rPr lang="en-US" sz="800" dirty="0">
                <a:solidFill>
                  <a:srgbClr val="404040"/>
                </a:solidFill>
              </a:rPr>
            </a:br>
            <a:r>
              <a:rPr lang="en-US" sz="800" dirty="0">
                <a:solidFill>
                  <a:srgbClr val="404040"/>
                </a:solidFill>
              </a:rPr>
              <a:t>Groupware (Outlook)  </a:t>
            </a:r>
          </a:p>
          <a:p>
            <a:pPr>
              <a:buClr>
                <a:schemeClr val="accent1"/>
              </a:buClr>
              <a:buSzPct val="80000"/>
              <a:buFont typeface="Wingdings" pitchFamily="2" charset="2"/>
              <a:buNone/>
            </a:pPr>
            <a:r>
              <a:rPr lang="de-DE" sz="800" dirty="0">
                <a:solidFill>
                  <a:srgbClr val="404040"/>
                </a:solidFill>
              </a:rPr>
              <a:t>Collaboration Window</a:t>
            </a:r>
            <a:endParaRPr lang="en-US" sz="800"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pic>
        <p:nvPicPr>
          <p:cNvPr id="102" name="Picture 10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9086" y="1717630"/>
            <a:ext cx="180000" cy="134181"/>
          </a:xfrm>
          <a:prstGeom prst="rect">
            <a:avLst/>
          </a:prstGeom>
        </p:spPr>
      </p:pic>
      <p:sp>
        <p:nvSpPr>
          <p:cNvPr id="105" name="Rectangle 104"/>
          <p:cNvSpPr/>
          <p:nvPr/>
        </p:nvSpPr>
        <p:spPr>
          <a:xfrm>
            <a:off x="0" y="1598415"/>
            <a:ext cx="705642" cy="400110"/>
          </a:xfrm>
          <a:prstGeom prst="rect">
            <a:avLst/>
          </a:prstGeom>
        </p:spPr>
        <p:txBody>
          <a:bodyPr wrap="none">
            <a:spAutoFit/>
          </a:bodyPr>
          <a:lstStyle/>
          <a:p>
            <a:pPr>
              <a:spcBef>
                <a:spcPct val="50000"/>
              </a:spcBef>
              <a:defRPr/>
            </a:pPr>
            <a:r>
              <a:rPr lang="de-DE" sz="800" dirty="0"/>
              <a:t>Request-</a:t>
            </a:r>
          </a:p>
          <a:p>
            <a:pPr>
              <a:spcBef>
                <a:spcPct val="50000"/>
              </a:spcBef>
              <a:defRPr/>
            </a:pPr>
            <a:r>
              <a:rPr lang="de-DE" sz="800" dirty="0"/>
              <a:t>to-Resolve</a:t>
            </a:r>
            <a:r>
              <a:rPr lang="en-US" sz="800" dirty="0"/>
              <a:t> </a:t>
            </a:r>
          </a:p>
        </p:txBody>
      </p:sp>
      <p:sp>
        <p:nvSpPr>
          <p:cNvPr id="111" name="Chevron 83"/>
          <p:cNvSpPr>
            <a:spLocks noChangeArrowheads="1"/>
          </p:cNvSpPr>
          <p:nvPr/>
        </p:nvSpPr>
        <p:spPr bwMode="auto">
          <a:xfrm>
            <a:off x="786668" y="1139213"/>
            <a:ext cx="174716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Handling an Incoming Customer Inquiry via Telephony Channel</a:t>
            </a:r>
          </a:p>
        </p:txBody>
      </p:sp>
      <p:sp>
        <p:nvSpPr>
          <p:cNvPr id="112" name="Chevron 111"/>
          <p:cNvSpPr>
            <a:spLocks noChangeArrowheads="1"/>
          </p:cNvSpPr>
          <p:nvPr>
            <p:custDataLst>
              <p:tags r:id="rId1"/>
            </p:custDataLst>
          </p:nvPr>
        </p:nvSpPr>
        <p:spPr bwMode="auto">
          <a:xfrm>
            <a:off x="1274982" y="152453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Receive an incoming call and log an inquiry</a:t>
            </a:r>
          </a:p>
        </p:txBody>
      </p:sp>
      <p:sp>
        <p:nvSpPr>
          <p:cNvPr id="115" name="Oval 114">
            <a:hlinkClick r:id="rId6" action="ppaction://hlinksldjump" tooltip="The incoming call triggers a pop-up with information about the caller from which the system tries to identify the business partner. The representative enters details of the inquiry such as subject or description, which are stored as phone call activity."/>
          </p:cNvPr>
          <p:cNvSpPr>
            <a:spLocks noChangeAspect="1"/>
          </p:cNvSpPr>
          <p:nvPr/>
        </p:nvSpPr>
        <p:spPr bwMode="gray">
          <a:xfrm>
            <a:off x="1859632" y="212155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7" name="Rectangle 116"/>
          <p:cNvSpPr/>
          <p:nvPr/>
        </p:nvSpPr>
        <p:spPr>
          <a:xfrm>
            <a:off x="1113906" y="2221870"/>
            <a:ext cx="1010213" cy="338554"/>
          </a:xfrm>
          <a:prstGeom prst="rect">
            <a:avLst/>
          </a:prstGeom>
        </p:spPr>
        <p:txBody>
          <a:bodyPr wrap="none">
            <a:spAutoFit/>
          </a:bodyPr>
          <a:lstStyle/>
          <a:p>
            <a:pPr>
              <a:buClr>
                <a:schemeClr val="accent1"/>
              </a:buClr>
              <a:buSzPct val="80000"/>
            </a:pPr>
            <a:r>
              <a:rPr lang="en-US" sz="800" dirty="0">
                <a:solidFill>
                  <a:schemeClr val="bg1"/>
                </a:solidFill>
                <a:hlinkClick r:id="rId7" action="ppaction://hlinksldjump"/>
              </a:rPr>
              <a:t>Click here</a:t>
            </a:r>
            <a:r>
              <a:rPr lang="en-US" sz="800" dirty="0">
                <a:solidFill>
                  <a:schemeClr val="bg1"/>
                </a:solidFill>
              </a:rPr>
              <a:t> to hide </a:t>
            </a:r>
          </a:p>
          <a:p>
            <a:pPr>
              <a:buClr>
                <a:schemeClr val="accent1"/>
              </a:buClr>
              <a:buSzPct val="80000"/>
            </a:pPr>
            <a:r>
              <a:rPr lang="en-US" sz="800" dirty="0">
                <a:solidFill>
                  <a:schemeClr val="bg1"/>
                </a:solidFill>
              </a:rPr>
              <a:t>process variants</a:t>
            </a:r>
          </a:p>
        </p:txBody>
      </p:sp>
      <p:sp>
        <p:nvSpPr>
          <p:cNvPr id="69" name="Chevron 55"/>
          <p:cNvSpPr>
            <a:spLocks noChangeArrowheads="1"/>
          </p:cNvSpPr>
          <p:nvPr/>
        </p:nvSpPr>
        <p:spPr bwMode="auto">
          <a:xfrm>
            <a:off x="777956" y="2531100"/>
            <a:ext cx="1599483" cy="1059998"/>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216000">
              <a:spcBef>
                <a:spcPts val="300"/>
              </a:spcBef>
            </a:pPr>
            <a:r>
              <a:rPr lang="en-US" sz="900" dirty="0"/>
              <a:t>Handling an Incoming</a:t>
            </a:r>
          </a:p>
          <a:p>
            <a:pPr marL="216000">
              <a:spcBef>
                <a:spcPts val="300"/>
              </a:spcBef>
            </a:pPr>
            <a:r>
              <a:rPr lang="en-US" sz="900" dirty="0"/>
              <a:t>Customer Inquiry via Fax    </a:t>
            </a:r>
          </a:p>
          <a:p>
            <a:pPr marL="216000">
              <a:spcBef>
                <a:spcPts val="300"/>
              </a:spcBef>
            </a:pPr>
            <a:r>
              <a:rPr lang="en-US" sz="900" dirty="0"/>
              <a:t>or E-Mail Channel  </a:t>
            </a:r>
          </a:p>
          <a:p>
            <a:pPr marL="216000">
              <a:spcBef>
                <a:spcPts val="300"/>
              </a:spcBef>
            </a:pPr>
            <a:r>
              <a:rPr lang="en-US" sz="900" dirty="0"/>
              <a:t>Handling an Incoming </a:t>
            </a:r>
          </a:p>
          <a:p>
            <a:pPr marL="216000">
              <a:spcBef>
                <a:spcPts val="300"/>
              </a:spcBef>
            </a:pPr>
            <a:r>
              <a:rPr lang="en-US" sz="900" dirty="0"/>
              <a:t>Inquiry Manually via </a:t>
            </a:r>
          </a:p>
          <a:p>
            <a:pPr marL="216000">
              <a:spcBef>
                <a:spcPts val="300"/>
              </a:spcBef>
            </a:pPr>
            <a:r>
              <a:rPr lang="en-US" sz="900" dirty="0"/>
              <a:t>Activities</a:t>
            </a:r>
          </a:p>
        </p:txBody>
      </p:sp>
      <p:sp>
        <p:nvSpPr>
          <p:cNvPr id="76" name="Oval 75">
            <a:hlinkClick r:id="rId6" action="ppaction://hlinksldjump" tooltip="The Handling an Incoming Customer Inquiry via Activities process variant enables you to manually create an inquiry in the system using Activity Management."/>
          </p:cNvPr>
          <p:cNvSpPr>
            <a:spLocks noChangeAspect="1"/>
          </p:cNvSpPr>
          <p:nvPr/>
        </p:nvSpPr>
        <p:spPr bwMode="gray">
          <a:xfrm>
            <a:off x="844094" y="307031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8" name="Oval 77">
            <a:hlinkClick r:id="rId6" action="ppaction://hlinksldjump" tooltip="The Handling an Incoming Customer Inquiry via Fax or E-Mail Channel process variant enables you to log inquiries based on fax or e-mails received in Microsoft Outlook, and trigger follow-up activities."/>
          </p:cNvPr>
          <p:cNvSpPr>
            <a:spLocks noChangeAspect="1"/>
          </p:cNvSpPr>
          <p:nvPr/>
        </p:nvSpPr>
        <p:spPr bwMode="gray">
          <a:xfrm>
            <a:off x="844094" y="258727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9" name="Chevron 123">
            <a:hlinkClick r:id="rId8" action="ppaction://hlinksldjump"/>
          </p:cNvPr>
          <p:cNvSpPr>
            <a:spLocks noChangeArrowheads="1"/>
          </p:cNvSpPr>
          <p:nvPr/>
        </p:nvSpPr>
        <p:spPr bwMode="auto">
          <a:xfrm>
            <a:off x="4876225" y="1374911"/>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a:p>
            <a:pPr>
              <a:lnSpc>
                <a:spcPct val="90000"/>
              </a:lnSpc>
              <a:buClr>
                <a:schemeClr val="accent1"/>
              </a:buClr>
              <a:buSzPct val="80000"/>
            </a:pPr>
            <a:endParaRPr lang="en-US" sz="800" dirty="0">
              <a:solidFill>
                <a:srgbClr val="404040"/>
              </a:solidFill>
            </a:endParaRPr>
          </a:p>
        </p:txBody>
      </p:sp>
      <p:sp>
        <p:nvSpPr>
          <p:cNvPr id="90" name="Chevron 123">
            <a:hlinkClick r:id="rId9" action="ppaction://hlinksldjump"/>
          </p:cNvPr>
          <p:cNvSpPr>
            <a:spLocks noChangeArrowheads="1"/>
          </p:cNvSpPr>
          <p:nvPr/>
        </p:nvSpPr>
        <p:spPr bwMode="auto">
          <a:xfrm>
            <a:off x="6535538" y="1374911"/>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91" name="Chevron 123">
            <a:hlinkClick r:id="rId10" action="ppaction://hlinksldjump"/>
          </p:cNvPr>
          <p:cNvSpPr>
            <a:spLocks noChangeArrowheads="1"/>
          </p:cNvSpPr>
          <p:nvPr/>
        </p:nvSpPr>
        <p:spPr bwMode="auto">
          <a:xfrm>
            <a:off x="2492321" y="137491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Planning Service Orders</a:t>
            </a:r>
          </a:p>
        </p:txBody>
      </p:sp>
      <p:sp>
        <p:nvSpPr>
          <p:cNvPr id="108" name="Chevron 123">
            <a:hlinkClick r:id="rId11" action="ppaction://hlinksldjump"/>
          </p:cNvPr>
          <p:cNvSpPr>
            <a:spLocks noChangeArrowheads="1"/>
          </p:cNvSpPr>
          <p:nvPr/>
        </p:nvSpPr>
        <p:spPr bwMode="auto">
          <a:xfrm>
            <a:off x="3245549" y="3217566"/>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109" name="Chevron 123">
            <a:hlinkClick r:id="rId12" action="ppaction://hlinksldjump"/>
          </p:cNvPr>
          <p:cNvSpPr>
            <a:spLocks noChangeArrowheads="1"/>
          </p:cNvSpPr>
          <p:nvPr/>
        </p:nvSpPr>
        <p:spPr bwMode="auto">
          <a:xfrm>
            <a:off x="5704405" y="137491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116" name="Chevron 123">
            <a:hlinkClick r:id="rId9" action="ppaction://hlinksldjump"/>
          </p:cNvPr>
          <p:cNvSpPr>
            <a:spLocks noChangeArrowheads="1"/>
          </p:cNvSpPr>
          <p:nvPr/>
        </p:nvSpPr>
        <p:spPr bwMode="auto">
          <a:xfrm>
            <a:off x="7302158" y="1374910"/>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18" name="Chevron 123">
            <a:hlinkClick r:id="rId13" action="ppaction://hlinksldjump"/>
          </p:cNvPr>
          <p:cNvSpPr>
            <a:spLocks noChangeArrowheads="1"/>
          </p:cNvSpPr>
          <p:nvPr/>
        </p:nvSpPr>
        <p:spPr bwMode="auto">
          <a:xfrm>
            <a:off x="3315281" y="1374910"/>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grpSp>
        <p:nvGrpSpPr>
          <p:cNvPr id="119" name="Group 118"/>
          <p:cNvGrpSpPr/>
          <p:nvPr/>
        </p:nvGrpSpPr>
        <p:grpSpPr>
          <a:xfrm>
            <a:off x="7842050" y="3679740"/>
            <a:ext cx="1174410" cy="309466"/>
            <a:chOff x="7269479" y="1173773"/>
            <a:chExt cx="1174410" cy="309466"/>
          </a:xfrm>
        </p:grpSpPr>
        <p:pic>
          <p:nvPicPr>
            <p:cNvPr id="120" name="Picture 2" descr="\\dwdfkps\KPS\100_Public\Graphics\Pictogram-Library\2011-Visual-Style\60X60-PNGs\SelfService_60px.png"/>
            <p:cNvPicPr>
              <a:picLocks noChangeAspect="1" noChangeArrowheads="1"/>
            </p:cNvPicPr>
            <p:nvPr/>
          </p:nvPicPr>
          <p:blipFill>
            <a:blip r:embed="rId14" cstate="print"/>
            <a:srcRect/>
            <a:stretch>
              <a:fillRect/>
            </a:stretch>
          </p:blipFill>
          <p:spPr bwMode="auto">
            <a:xfrm>
              <a:off x="7269479" y="1173773"/>
              <a:ext cx="282233" cy="282233"/>
            </a:xfrm>
            <a:prstGeom prst="rect">
              <a:avLst/>
            </a:prstGeom>
            <a:noFill/>
          </p:spPr>
        </p:pic>
        <p:sp>
          <p:nvSpPr>
            <p:cNvPr id="12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122" name="Chevron 123">
            <a:hlinkClick r:id="rId13" action="ppaction://hlinksldjump"/>
          </p:cNvPr>
          <p:cNvSpPr>
            <a:spLocks noChangeArrowheads="1"/>
          </p:cNvSpPr>
          <p:nvPr/>
        </p:nvSpPr>
        <p:spPr bwMode="auto">
          <a:xfrm>
            <a:off x="4049572" y="1374910"/>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24" name="Chevron 123">
            <a:hlinkClick r:id="rId15" action="ppaction://hlinksldjump"/>
          </p:cNvPr>
          <p:cNvSpPr>
            <a:spLocks noChangeArrowheads="1"/>
          </p:cNvSpPr>
          <p:nvPr/>
        </p:nvSpPr>
        <p:spPr bwMode="auto">
          <a:xfrm>
            <a:off x="8109553" y="137491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26" name="Chevron 123">
            <a:hlinkClick r:id="rId16" action="ppaction://hlinksldjump"/>
          </p:cNvPr>
          <p:cNvSpPr>
            <a:spLocks noChangeArrowheads="1"/>
          </p:cNvSpPr>
          <p:nvPr/>
        </p:nvSpPr>
        <p:spPr bwMode="auto">
          <a:xfrm>
            <a:off x="3229845" y="2304099"/>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127" name="Chevron 123">
            <a:hlinkClick r:id="rId17" action="ppaction://hlinksldjump"/>
          </p:cNvPr>
          <p:cNvSpPr>
            <a:spLocks noChangeArrowheads="1"/>
          </p:cNvSpPr>
          <p:nvPr/>
        </p:nvSpPr>
        <p:spPr bwMode="auto">
          <a:xfrm>
            <a:off x="4060488" y="230409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129" name="Chevron 123">
            <a:hlinkClick r:id="rId18" action="ppaction://hlinksldjump"/>
          </p:cNvPr>
          <p:cNvSpPr>
            <a:spLocks noChangeArrowheads="1"/>
          </p:cNvSpPr>
          <p:nvPr/>
        </p:nvSpPr>
        <p:spPr bwMode="auto">
          <a:xfrm>
            <a:off x="4069569" y="3217566"/>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31" name="Chevron 123">
            <a:hlinkClick r:id="rId19" action="ppaction://hlinksldjump"/>
          </p:cNvPr>
          <p:cNvSpPr>
            <a:spLocks noChangeArrowheads="1"/>
          </p:cNvSpPr>
          <p:nvPr/>
        </p:nvSpPr>
        <p:spPr bwMode="auto">
          <a:xfrm>
            <a:off x="7313959" y="229485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a:t>
            </a:r>
          </a:p>
        </p:txBody>
      </p:sp>
      <p:sp>
        <p:nvSpPr>
          <p:cNvPr id="133" name="Chevron 123">
            <a:hlinkClick r:id="rId20" action="ppaction://hlinksldjump"/>
          </p:cNvPr>
          <p:cNvSpPr>
            <a:spLocks noChangeArrowheads="1"/>
          </p:cNvSpPr>
          <p:nvPr/>
        </p:nvSpPr>
        <p:spPr bwMode="auto">
          <a:xfrm>
            <a:off x="6481089" y="229485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a:t>
            </a:r>
          </a:p>
        </p:txBody>
      </p:sp>
      <p:sp>
        <p:nvSpPr>
          <p:cNvPr id="135" name="Chevron 123">
            <a:hlinkClick r:id="rId21" action="ppaction://hlinksldjump"/>
          </p:cNvPr>
          <p:cNvSpPr>
            <a:spLocks noChangeArrowheads="1"/>
          </p:cNvSpPr>
          <p:nvPr/>
        </p:nvSpPr>
        <p:spPr bwMode="auto">
          <a:xfrm>
            <a:off x="6496885" y="3217566"/>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Goods Movement</a:t>
            </a:r>
          </a:p>
        </p:txBody>
      </p:sp>
      <p:pic>
        <p:nvPicPr>
          <p:cNvPr id="137" name="Picture 13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81465" y="2681906"/>
            <a:ext cx="180000" cy="134181"/>
          </a:xfrm>
          <a:prstGeom prst="rect">
            <a:avLst/>
          </a:prstGeom>
        </p:spPr>
      </p:pic>
      <p:pic>
        <p:nvPicPr>
          <p:cNvPr id="138" name="Picture 13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48367" y="2665282"/>
            <a:ext cx="180000" cy="134181"/>
          </a:xfrm>
          <a:prstGeom prst="rect">
            <a:avLst/>
          </a:prstGeom>
        </p:spPr>
      </p:pic>
      <p:sp>
        <p:nvSpPr>
          <p:cNvPr id="139" name="Rectangle 138"/>
          <p:cNvSpPr/>
          <p:nvPr/>
        </p:nvSpPr>
        <p:spPr>
          <a:xfrm>
            <a:off x="2294314" y="2529439"/>
            <a:ext cx="853119" cy="400110"/>
          </a:xfrm>
          <a:prstGeom prst="rect">
            <a:avLst/>
          </a:prstGeom>
        </p:spPr>
        <p:txBody>
          <a:bodyPr wrap="none">
            <a:spAutoFit/>
          </a:bodyPr>
          <a:lstStyle/>
          <a:p>
            <a:pPr>
              <a:spcBef>
                <a:spcPct val="50000"/>
              </a:spcBef>
              <a:defRPr/>
            </a:pPr>
            <a:r>
              <a:rPr lang="de-DE" sz="800" dirty="0"/>
              <a:t>Procure-to-</a:t>
            </a:r>
          </a:p>
          <a:p>
            <a:pPr>
              <a:spcBef>
                <a:spcPct val="50000"/>
              </a:spcBef>
              <a:defRPr/>
            </a:pPr>
            <a:r>
              <a:rPr lang="de-DE" sz="800" dirty="0"/>
              <a:t>Pay (Services)</a:t>
            </a:r>
            <a:endParaRPr lang="en-US" sz="800" dirty="0"/>
          </a:p>
        </p:txBody>
      </p:sp>
      <p:sp>
        <p:nvSpPr>
          <p:cNvPr id="140" name="Rectangle 139"/>
          <p:cNvSpPr/>
          <p:nvPr/>
        </p:nvSpPr>
        <p:spPr>
          <a:xfrm>
            <a:off x="5670865" y="2438000"/>
            <a:ext cx="715260" cy="584775"/>
          </a:xfrm>
          <a:prstGeom prst="rect">
            <a:avLst/>
          </a:prstGeom>
        </p:spPr>
        <p:txBody>
          <a:bodyPr wrap="none">
            <a:spAutoFit/>
          </a:bodyPr>
          <a:lstStyle/>
          <a:p>
            <a:pPr>
              <a:spcBef>
                <a:spcPct val="50000"/>
              </a:spcBef>
              <a:defRPr/>
            </a:pPr>
            <a:r>
              <a:rPr lang="de-DE" sz="800" dirty="0"/>
              <a:t>Expense </a:t>
            </a:r>
          </a:p>
          <a:p>
            <a:pPr>
              <a:spcBef>
                <a:spcPct val="50000"/>
              </a:spcBef>
              <a:defRPr/>
            </a:pPr>
            <a:r>
              <a:rPr lang="de-DE" sz="800" dirty="0"/>
              <a:t>Reimburse-</a:t>
            </a:r>
          </a:p>
          <a:p>
            <a:pPr>
              <a:spcBef>
                <a:spcPct val="50000"/>
              </a:spcBef>
              <a:defRPr/>
            </a:pPr>
            <a:r>
              <a:rPr lang="de-DE" sz="800" dirty="0"/>
              <a:t>ment</a:t>
            </a:r>
            <a:r>
              <a:rPr lang="en-US" sz="800" dirty="0"/>
              <a:t> </a:t>
            </a:r>
          </a:p>
        </p:txBody>
      </p:sp>
      <p:sp>
        <p:nvSpPr>
          <p:cNvPr id="141" name="Rectangle 140"/>
          <p:cNvSpPr/>
          <p:nvPr/>
        </p:nvSpPr>
        <p:spPr>
          <a:xfrm>
            <a:off x="3637657" y="1683093"/>
            <a:ext cx="1039067" cy="313932"/>
          </a:xfrm>
          <a:prstGeom prst="rect">
            <a:avLst/>
          </a:prstGeom>
        </p:spPr>
        <p:txBody>
          <a:bodyPr wrap="none">
            <a:spAutoFit/>
          </a:bodyPr>
          <a:lstStyle/>
          <a:p>
            <a:pPr>
              <a:lnSpc>
                <a:spcPct val="90000"/>
              </a:lnSpc>
              <a:buClr>
                <a:schemeClr val="accent1"/>
              </a:buClr>
              <a:buSzPct val="80000"/>
            </a:pPr>
            <a:r>
              <a:rPr lang="en-US" sz="800" dirty="0">
                <a:solidFill>
                  <a:srgbClr val="404040"/>
                </a:solidFill>
              </a:rPr>
              <a:t>Dispatching and </a:t>
            </a:r>
          </a:p>
          <a:p>
            <a:pPr>
              <a:lnSpc>
                <a:spcPct val="90000"/>
              </a:lnSpc>
              <a:buClr>
                <a:schemeClr val="accent1"/>
              </a:buClr>
              <a:buSzPct val="80000"/>
            </a:pPr>
            <a:r>
              <a:rPr lang="en-US" sz="800" dirty="0">
                <a:solidFill>
                  <a:srgbClr val="404040"/>
                </a:solidFill>
              </a:rPr>
              <a:t>Scheduling Orders</a:t>
            </a:r>
          </a:p>
        </p:txBody>
      </p:sp>
      <p:sp>
        <p:nvSpPr>
          <p:cNvPr id="142" name="Rectangle 141"/>
          <p:cNvSpPr/>
          <p:nvPr/>
        </p:nvSpPr>
        <p:spPr>
          <a:xfrm>
            <a:off x="6647299" y="1710765"/>
            <a:ext cx="1455848" cy="203133"/>
          </a:xfrm>
          <a:prstGeom prst="rect">
            <a:avLst/>
          </a:prstGeom>
        </p:spPr>
        <p:txBody>
          <a:bodyPr wrap="none">
            <a:spAutoFit/>
          </a:bodyPr>
          <a:lstStyle/>
          <a:p>
            <a:pPr>
              <a:lnSpc>
                <a:spcPct val="90000"/>
              </a:lnSpc>
              <a:buClr>
                <a:schemeClr val="accent1"/>
              </a:buClr>
              <a:buSzPct val="80000"/>
            </a:pPr>
            <a:r>
              <a:rPr lang="en-US" sz="800" dirty="0">
                <a:solidFill>
                  <a:srgbClr val="404040"/>
                </a:solidFill>
              </a:rPr>
              <a:t>Creating Customer Invoices</a:t>
            </a:r>
          </a:p>
        </p:txBody>
      </p:sp>
      <p:sp>
        <p:nvSpPr>
          <p:cNvPr id="54" name="TextBox 66"/>
          <p:cNvSpPr txBox="1">
            <a:spLocks noChangeArrowheads="1"/>
          </p:cNvSpPr>
          <p:nvPr/>
        </p:nvSpPr>
        <p:spPr bwMode="auto">
          <a:xfrm>
            <a:off x="1760926" y="4399866"/>
            <a:ext cx="4914194" cy="1225977"/>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Handling an Incoming Customer Inquiry</a:t>
            </a:r>
            <a:r>
              <a:rPr lang="en-US" sz="900" dirty="0"/>
              <a:t> business process enables you to manage the arrival of incoming customer inquiries via various input channels such as phone, e-mail, or the Internet.</a:t>
            </a:r>
          </a:p>
          <a:p>
            <a:pPr>
              <a:buClr>
                <a:schemeClr val="accent1"/>
              </a:buClr>
              <a:buSzPct val="80000"/>
              <a:buFont typeface="Wingdings" pitchFamily="2" charset="2"/>
              <a:buNone/>
            </a:pPr>
            <a:r>
              <a:rPr lang="en-US" sz="900" dirty="0"/>
              <a:t>During customer interactions, it is key to know who you are dealing with. To quickly identify the account and contact, there are several possibilities such as automatic identification based on the telephone number of an incoming call, or you can enter the name of a caller manually in a Google-like search.</a:t>
            </a:r>
          </a:p>
          <a:p>
            <a:pPr marL="228600" lvl="1" indent="-114300">
              <a:spcBef>
                <a:spcPts val="200"/>
              </a:spcBef>
              <a:buFont typeface="Arial" charset="0"/>
              <a:buChar char="•"/>
            </a:pPr>
            <a:endParaRPr lang="en-US" sz="900" dirty="0"/>
          </a:p>
        </p:txBody>
      </p:sp>
      <p:sp>
        <p:nvSpPr>
          <p:cNvPr id="100" name="Freeform 69"/>
          <p:cNvSpPr>
            <a:spLocks noChangeArrowheads="1"/>
          </p:cNvSpPr>
          <p:nvPr/>
        </p:nvSpPr>
        <p:spPr bwMode="auto">
          <a:xfrm>
            <a:off x="6371942" y="21245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1" name="Freeform 100"/>
          <p:cNvSpPr>
            <a:spLocks noChangeArrowheads="1"/>
          </p:cNvSpPr>
          <p:nvPr/>
        </p:nvSpPr>
        <p:spPr bwMode="auto">
          <a:xfrm>
            <a:off x="8776730" y="21245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3" name="Freeform 69"/>
          <p:cNvSpPr>
            <a:spLocks noChangeArrowheads="1"/>
          </p:cNvSpPr>
          <p:nvPr/>
        </p:nvSpPr>
        <p:spPr bwMode="auto">
          <a:xfrm>
            <a:off x="4725600" y="305373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4" name="Freeform 69"/>
          <p:cNvSpPr>
            <a:spLocks noChangeArrowheads="1"/>
          </p:cNvSpPr>
          <p:nvPr/>
        </p:nvSpPr>
        <p:spPr bwMode="auto">
          <a:xfrm>
            <a:off x="4736746" y="396720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6" name="Freeform 69"/>
          <p:cNvSpPr>
            <a:spLocks noChangeArrowheads="1"/>
          </p:cNvSpPr>
          <p:nvPr/>
        </p:nvSpPr>
        <p:spPr bwMode="auto">
          <a:xfrm>
            <a:off x="7978708" y="304448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7" name="Freeform 69"/>
          <p:cNvSpPr>
            <a:spLocks noChangeArrowheads="1"/>
          </p:cNvSpPr>
          <p:nvPr/>
        </p:nvSpPr>
        <p:spPr bwMode="auto">
          <a:xfrm>
            <a:off x="7146200" y="304448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0" name="Freeform 69"/>
          <p:cNvSpPr>
            <a:spLocks noChangeArrowheads="1"/>
          </p:cNvSpPr>
          <p:nvPr/>
        </p:nvSpPr>
        <p:spPr bwMode="auto">
          <a:xfrm>
            <a:off x="7156111" y="396720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44" name="Freeform 143"/>
          <p:cNvSpPr>
            <a:spLocks noChangeArrowheads="1"/>
          </p:cNvSpPr>
          <p:nvPr/>
        </p:nvSpPr>
        <p:spPr bwMode="auto">
          <a:xfrm>
            <a:off x="7964491" y="21245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4" name="Freeform 70"/>
          <p:cNvSpPr>
            <a:spLocks noChangeArrowheads="1"/>
          </p:cNvSpPr>
          <p:nvPr/>
        </p:nvSpPr>
        <p:spPr bwMode="auto">
          <a:xfrm flipV="1">
            <a:off x="2256419" y="1140591"/>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9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2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28" name="Picture 127" descr="Calculator_2_60px.png"/>
          <p:cNvPicPr>
            <a:picLocks noChangeAspect="1"/>
          </p:cNvPicPr>
          <p:nvPr/>
        </p:nvPicPr>
        <p:blipFill>
          <a:blip r:embed="rId22" cstate="print"/>
          <a:stretch>
            <a:fillRect/>
          </a:stretch>
        </p:blipFill>
        <p:spPr>
          <a:xfrm>
            <a:off x="366739" y="5245467"/>
            <a:ext cx="180000" cy="180000"/>
          </a:xfrm>
          <a:prstGeom prst="rect">
            <a:avLst/>
          </a:prstGeom>
        </p:spPr>
      </p:pic>
      <p:pic>
        <p:nvPicPr>
          <p:cNvPr id="130" name="Picture 129" descr="Monitor_60px.png"/>
          <p:cNvPicPr>
            <a:picLocks noChangeAspect="1"/>
          </p:cNvPicPr>
          <p:nvPr/>
        </p:nvPicPr>
        <p:blipFill>
          <a:blip r:embed="rId23" cstate="print"/>
          <a:stretch>
            <a:fillRect/>
          </a:stretch>
        </p:blipFill>
        <p:spPr>
          <a:xfrm>
            <a:off x="366739" y="5604137"/>
            <a:ext cx="180000" cy="180000"/>
          </a:xfrm>
          <a:prstGeom prst="rect">
            <a:avLst/>
          </a:prstGeom>
        </p:spPr>
      </p:pic>
      <p:sp>
        <p:nvSpPr>
          <p:cNvPr id="132" name="Rectangle 57">
            <a:hlinkClick r:id="rId24"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4"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6" name="Rectangle 57">
            <a:hlinkClick r:id="rId25"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4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46" name="Rectangle 57">
            <a:hlinkClick r:id="rId2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2" name="Picture 7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3" name="Picture 145"/>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bwMode="auto">
          <a:xfrm>
            <a:off x="6867525" y="4528487"/>
            <a:ext cx="411162" cy="402939"/>
          </a:xfrm>
          <a:prstGeom prst="rect">
            <a:avLst/>
          </a:prstGeom>
          <a:noFill/>
          <a:ln w="9525">
            <a:noFill/>
            <a:miter lim="800000"/>
            <a:headEnd/>
            <a:tailEnd/>
          </a:ln>
        </p:spPr>
      </p:pic>
      <p:pic>
        <p:nvPicPr>
          <p:cNvPr id="74" name="Picture 2"/>
          <p:cNvPicPr>
            <a:picLocks noChangeAspect="1" noChangeArrowheads="1"/>
          </p:cNvPicPr>
          <p:nvPr/>
        </p:nvPicPr>
        <p:blipFill>
          <a:blip r:embed="rId28">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77" name="TextBox 59">
            <a:hlinkClick r:id="rId29" action="ppaction://hlinksldjump"/>
          </p:cNvPr>
          <p:cNvSpPr txBox="1">
            <a:spLocks noChangeArrowheads="1"/>
          </p:cNvSpPr>
          <p:nvPr/>
        </p:nvSpPr>
        <p:spPr bwMode="auto">
          <a:xfrm>
            <a:off x="2172211" y="1116940"/>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 name="Picture 77"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71" name="TextBox 7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de-DE"/>
              <a:t>Service and Repair</a:t>
            </a:r>
            <a:br>
              <a:rPr lang="en-US" dirty="0"/>
            </a:br>
            <a:r>
              <a:rPr lang="en-US" sz="2000" b="0" dirty="0"/>
              <a:t>Process Details: Creating and Planning Service Orders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Service Planner/</a:t>
            </a:r>
          </a:p>
          <a:p>
            <a:pPr>
              <a:buClr>
                <a:schemeClr val="accent1"/>
              </a:buClr>
              <a:buSzPct val="80000"/>
              <a:buFont typeface="Wingdings" pitchFamily="2" charset="2"/>
              <a:buNone/>
            </a:pPr>
            <a:r>
              <a:rPr lang="en-US" sz="800" dirty="0">
                <a:solidFill>
                  <a:srgbClr val="404040"/>
                </a:solidFill>
              </a:rPr>
              <a:t>Dispatcher</a:t>
            </a:r>
          </a:p>
        </p:txBody>
      </p:sp>
      <p:sp>
        <p:nvSpPr>
          <p:cNvPr id="81" name="Chevron 102"/>
          <p:cNvSpPr>
            <a:spLocks noChangeArrowheads="1"/>
          </p:cNvSpPr>
          <p:nvPr/>
        </p:nvSpPr>
        <p:spPr bwMode="auto">
          <a:xfrm>
            <a:off x="7613870" y="507151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Service Orders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59" name="Chevron 123">
            <a:hlinkClick r:id="rId6" action="ppaction://hlinksldjump"/>
          </p:cNvPr>
          <p:cNvSpPr>
            <a:spLocks noChangeArrowheads="1"/>
          </p:cNvSpPr>
          <p:nvPr/>
        </p:nvSpPr>
        <p:spPr bwMode="auto">
          <a:xfrm>
            <a:off x="837949" y="130696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61" name="Chevron 123">
            <a:hlinkClick r:id="rId7" action="ppaction://hlinksldjump"/>
          </p:cNvPr>
          <p:cNvSpPr>
            <a:spLocks noChangeArrowheads="1"/>
          </p:cNvSpPr>
          <p:nvPr/>
        </p:nvSpPr>
        <p:spPr bwMode="auto">
          <a:xfrm>
            <a:off x="4826348" y="1306969"/>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a:p>
            <a:pPr>
              <a:lnSpc>
                <a:spcPct val="90000"/>
              </a:lnSpc>
              <a:buClr>
                <a:schemeClr val="accent1"/>
              </a:buClr>
              <a:buSzPct val="80000"/>
            </a:pPr>
            <a:endParaRPr lang="en-US" sz="800" dirty="0">
              <a:solidFill>
                <a:srgbClr val="404040"/>
              </a:solidFill>
            </a:endParaRPr>
          </a:p>
        </p:txBody>
      </p:sp>
      <p:sp>
        <p:nvSpPr>
          <p:cNvPr id="62" name="Chevron 123">
            <a:hlinkClick r:id="rId8" action="ppaction://hlinksldjump"/>
          </p:cNvPr>
          <p:cNvSpPr>
            <a:spLocks noChangeArrowheads="1"/>
          </p:cNvSpPr>
          <p:nvPr/>
        </p:nvSpPr>
        <p:spPr bwMode="auto">
          <a:xfrm>
            <a:off x="6485661" y="1306969"/>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4" name="Chevron 123">
            <a:hlinkClick r:id="rId9" action="ppaction://hlinksldjump"/>
          </p:cNvPr>
          <p:cNvSpPr>
            <a:spLocks noChangeArrowheads="1"/>
          </p:cNvSpPr>
          <p:nvPr/>
        </p:nvSpPr>
        <p:spPr bwMode="auto">
          <a:xfrm>
            <a:off x="3195672" y="3159376"/>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65" name="Chevron 123">
            <a:hlinkClick r:id="rId10" action="ppaction://hlinksldjump"/>
          </p:cNvPr>
          <p:cNvSpPr>
            <a:spLocks noChangeArrowheads="1"/>
          </p:cNvSpPr>
          <p:nvPr/>
        </p:nvSpPr>
        <p:spPr bwMode="auto">
          <a:xfrm>
            <a:off x="5654528" y="130696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66" name="Chevron 123">
            <a:hlinkClick r:id="rId8" action="ppaction://hlinksldjump"/>
          </p:cNvPr>
          <p:cNvSpPr>
            <a:spLocks noChangeArrowheads="1"/>
          </p:cNvSpPr>
          <p:nvPr/>
        </p:nvSpPr>
        <p:spPr bwMode="auto">
          <a:xfrm>
            <a:off x="7252281" y="1306968"/>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8" name="Chevron 123">
            <a:hlinkClick r:id="rId11" action="ppaction://hlinksldjump"/>
          </p:cNvPr>
          <p:cNvSpPr>
            <a:spLocks noChangeArrowheads="1"/>
          </p:cNvSpPr>
          <p:nvPr/>
        </p:nvSpPr>
        <p:spPr bwMode="auto">
          <a:xfrm>
            <a:off x="3265404" y="1306968"/>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9" name="Freeform 70"/>
          <p:cNvSpPr>
            <a:spLocks noChangeArrowheads="1"/>
          </p:cNvSpPr>
          <p:nvPr/>
        </p:nvSpPr>
        <p:spPr bwMode="auto">
          <a:xfrm flipV="1">
            <a:off x="1504526" y="1310408"/>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grpSp>
        <p:nvGrpSpPr>
          <p:cNvPr id="70" name="Group 69"/>
          <p:cNvGrpSpPr/>
          <p:nvPr/>
        </p:nvGrpSpPr>
        <p:grpSpPr>
          <a:xfrm>
            <a:off x="7842050" y="3679740"/>
            <a:ext cx="1174410" cy="309466"/>
            <a:chOff x="7269479" y="1173773"/>
            <a:chExt cx="1174410" cy="309466"/>
          </a:xfrm>
        </p:grpSpPr>
        <p:pic>
          <p:nvPicPr>
            <p:cNvPr id="73" name="Picture 2" descr="\\dwdfkps\KPS\100_Public\Graphics\Pictogram-Library\2011-Visual-Style\60X60-PNGs\SelfService_60px.png"/>
            <p:cNvPicPr>
              <a:picLocks noChangeAspect="1" noChangeArrowheads="1"/>
            </p:cNvPicPr>
            <p:nvPr/>
          </p:nvPicPr>
          <p:blipFill>
            <a:blip r:embed="rId12" cstate="print"/>
            <a:srcRect/>
            <a:stretch>
              <a:fillRect/>
            </a:stretch>
          </p:blipFill>
          <p:spPr bwMode="auto">
            <a:xfrm>
              <a:off x="7269479" y="1173773"/>
              <a:ext cx="282233" cy="282233"/>
            </a:xfrm>
            <a:prstGeom prst="rect">
              <a:avLst/>
            </a:prstGeom>
            <a:noFill/>
          </p:spPr>
        </p:pic>
        <p:sp>
          <p:nvSpPr>
            <p:cNvPr id="7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7" name="Chevron 123">
            <a:hlinkClick r:id="rId11" action="ppaction://hlinksldjump"/>
          </p:cNvPr>
          <p:cNvSpPr>
            <a:spLocks noChangeArrowheads="1"/>
          </p:cNvSpPr>
          <p:nvPr/>
        </p:nvSpPr>
        <p:spPr bwMode="auto">
          <a:xfrm>
            <a:off x="3999695" y="1306968"/>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85" name="Chevron 123">
            <a:hlinkClick r:id="rId13" action="ppaction://hlinksldjump"/>
          </p:cNvPr>
          <p:cNvSpPr>
            <a:spLocks noChangeArrowheads="1"/>
          </p:cNvSpPr>
          <p:nvPr/>
        </p:nvSpPr>
        <p:spPr bwMode="auto">
          <a:xfrm>
            <a:off x="8059676" y="130696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7" name="Chevron 123">
            <a:hlinkClick r:id="rId14" action="ppaction://hlinksldjump"/>
          </p:cNvPr>
          <p:cNvSpPr>
            <a:spLocks noChangeArrowheads="1"/>
          </p:cNvSpPr>
          <p:nvPr/>
        </p:nvSpPr>
        <p:spPr bwMode="auto">
          <a:xfrm>
            <a:off x="3179968" y="2245909"/>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92" name="Chevron 123">
            <a:hlinkClick r:id="rId15" action="ppaction://hlinksldjump"/>
          </p:cNvPr>
          <p:cNvSpPr>
            <a:spLocks noChangeArrowheads="1"/>
          </p:cNvSpPr>
          <p:nvPr/>
        </p:nvSpPr>
        <p:spPr bwMode="auto">
          <a:xfrm>
            <a:off x="4010611" y="224590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94" name="Chevron 123">
            <a:hlinkClick r:id="rId16" action="ppaction://hlinksldjump"/>
          </p:cNvPr>
          <p:cNvSpPr>
            <a:spLocks noChangeArrowheads="1"/>
          </p:cNvSpPr>
          <p:nvPr/>
        </p:nvSpPr>
        <p:spPr bwMode="auto">
          <a:xfrm>
            <a:off x="4019692" y="3159376"/>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96" name="Chevron 123">
            <a:hlinkClick r:id="rId17" action="ppaction://hlinksldjump"/>
          </p:cNvPr>
          <p:cNvSpPr>
            <a:spLocks noChangeArrowheads="1"/>
          </p:cNvSpPr>
          <p:nvPr/>
        </p:nvSpPr>
        <p:spPr bwMode="auto">
          <a:xfrm>
            <a:off x="7264082" y="223666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a:t>
            </a:r>
          </a:p>
        </p:txBody>
      </p:sp>
      <p:sp>
        <p:nvSpPr>
          <p:cNvPr id="98" name="Chevron 123">
            <a:hlinkClick r:id="rId18" action="ppaction://hlinksldjump"/>
          </p:cNvPr>
          <p:cNvSpPr>
            <a:spLocks noChangeArrowheads="1"/>
          </p:cNvSpPr>
          <p:nvPr/>
        </p:nvSpPr>
        <p:spPr bwMode="auto">
          <a:xfrm>
            <a:off x="6431212" y="223666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a:t>
            </a:r>
          </a:p>
        </p:txBody>
      </p:sp>
      <p:sp>
        <p:nvSpPr>
          <p:cNvPr id="100" name="Chevron 123">
            <a:hlinkClick r:id="rId19" action="ppaction://hlinksldjump"/>
          </p:cNvPr>
          <p:cNvSpPr>
            <a:spLocks noChangeArrowheads="1"/>
          </p:cNvSpPr>
          <p:nvPr/>
        </p:nvSpPr>
        <p:spPr bwMode="auto">
          <a:xfrm>
            <a:off x="6447008" y="3159376"/>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Goods Movement</a:t>
            </a:r>
          </a:p>
        </p:txBody>
      </p:sp>
      <p:pic>
        <p:nvPicPr>
          <p:cNvPr id="102" name="Picture 101"/>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70773" y="1684378"/>
            <a:ext cx="180000" cy="134181"/>
          </a:xfrm>
          <a:prstGeom prst="rect">
            <a:avLst/>
          </a:prstGeom>
        </p:spPr>
      </p:pic>
      <p:pic>
        <p:nvPicPr>
          <p:cNvPr id="103" name="Picture 102"/>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006650" y="2615404"/>
            <a:ext cx="180000" cy="134181"/>
          </a:xfrm>
          <a:prstGeom prst="rect">
            <a:avLst/>
          </a:prstGeom>
        </p:spPr>
      </p:pic>
      <p:pic>
        <p:nvPicPr>
          <p:cNvPr id="104" name="Picture 103"/>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298490" y="2607092"/>
            <a:ext cx="180000" cy="134181"/>
          </a:xfrm>
          <a:prstGeom prst="rect">
            <a:avLst/>
          </a:prstGeom>
        </p:spPr>
      </p:pic>
      <p:sp>
        <p:nvSpPr>
          <p:cNvPr id="105" name="Rectangle 104"/>
          <p:cNvSpPr/>
          <p:nvPr/>
        </p:nvSpPr>
        <p:spPr>
          <a:xfrm>
            <a:off x="0" y="1540225"/>
            <a:ext cx="705642" cy="400110"/>
          </a:xfrm>
          <a:prstGeom prst="rect">
            <a:avLst/>
          </a:prstGeom>
        </p:spPr>
        <p:txBody>
          <a:bodyPr wrap="none">
            <a:spAutoFit/>
          </a:bodyPr>
          <a:lstStyle/>
          <a:p>
            <a:pPr>
              <a:spcBef>
                <a:spcPct val="50000"/>
              </a:spcBef>
              <a:defRPr/>
            </a:pPr>
            <a:r>
              <a:rPr lang="de-DE" sz="800" dirty="0"/>
              <a:t>Request-</a:t>
            </a:r>
          </a:p>
          <a:p>
            <a:pPr>
              <a:spcBef>
                <a:spcPct val="50000"/>
              </a:spcBef>
              <a:defRPr/>
            </a:pPr>
            <a:r>
              <a:rPr lang="de-DE" sz="800" dirty="0"/>
              <a:t>to-Resolve</a:t>
            </a:r>
            <a:r>
              <a:rPr lang="en-US" sz="800" dirty="0"/>
              <a:t> </a:t>
            </a:r>
          </a:p>
        </p:txBody>
      </p:sp>
      <p:sp>
        <p:nvSpPr>
          <p:cNvPr id="106" name="Rectangle 105"/>
          <p:cNvSpPr/>
          <p:nvPr/>
        </p:nvSpPr>
        <p:spPr>
          <a:xfrm>
            <a:off x="2211187" y="2487875"/>
            <a:ext cx="853119" cy="400110"/>
          </a:xfrm>
          <a:prstGeom prst="rect">
            <a:avLst/>
          </a:prstGeom>
        </p:spPr>
        <p:txBody>
          <a:bodyPr wrap="none">
            <a:spAutoFit/>
          </a:bodyPr>
          <a:lstStyle/>
          <a:p>
            <a:pPr>
              <a:spcBef>
                <a:spcPct val="50000"/>
              </a:spcBef>
              <a:defRPr/>
            </a:pPr>
            <a:r>
              <a:rPr lang="de-DE" sz="800" dirty="0"/>
              <a:t>Procure-to-</a:t>
            </a:r>
          </a:p>
          <a:p>
            <a:pPr>
              <a:spcBef>
                <a:spcPct val="50000"/>
              </a:spcBef>
              <a:defRPr/>
            </a:pPr>
            <a:r>
              <a:rPr lang="de-DE" sz="800" dirty="0"/>
              <a:t>Pay (Services)</a:t>
            </a:r>
            <a:endParaRPr lang="en-US" sz="800" dirty="0"/>
          </a:p>
        </p:txBody>
      </p:sp>
      <p:sp>
        <p:nvSpPr>
          <p:cNvPr id="107" name="Rectangle 106"/>
          <p:cNvSpPr/>
          <p:nvPr/>
        </p:nvSpPr>
        <p:spPr>
          <a:xfrm>
            <a:off x="5620988" y="2379810"/>
            <a:ext cx="715260" cy="584775"/>
          </a:xfrm>
          <a:prstGeom prst="rect">
            <a:avLst/>
          </a:prstGeom>
        </p:spPr>
        <p:txBody>
          <a:bodyPr wrap="none">
            <a:spAutoFit/>
          </a:bodyPr>
          <a:lstStyle/>
          <a:p>
            <a:pPr>
              <a:spcBef>
                <a:spcPct val="50000"/>
              </a:spcBef>
              <a:defRPr/>
            </a:pPr>
            <a:r>
              <a:rPr lang="de-DE" sz="800" dirty="0"/>
              <a:t>Expense </a:t>
            </a:r>
          </a:p>
          <a:p>
            <a:pPr>
              <a:spcBef>
                <a:spcPct val="50000"/>
              </a:spcBef>
              <a:defRPr/>
            </a:pPr>
            <a:r>
              <a:rPr lang="de-DE" sz="800" dirty="0"/>
              <a:t>Reimburse-</a:t>
            </a:r>
          </a:p>
          <a:p>
            <a:pPr>
              <a:spcBef>
                <a:spcPct val="50000"/>
              </a:spcBef>
              <a:defRPr/>
            </a:pPr>
            <a:r>
              <a:rPr lang="de-DE" sz="800" dirty="0"/>
              <a:t>ment</a:t>
            </a:r>
            <a:r>
              <a:rPr lang="en-US" sz="800" dirty="0"/>
              <a:t> </a:t>
            </a:r>
          </a:p>
        </p:txBody>
      </p:sp>
      <p:sp>
        <p:nvSpPr>
          <p:cNvPr id="108" name="Rectangle 107"/>
          <p:cNvSpPr/>
          <p:nvPr/>
        </p:nvSpPr>
        <p:spPr>
          <a:xfrm>
            <a:off x="3579467" y="1589907"/>
            <a:ext cx="1039067" cy="313932"/>
          </a:xfrm>
          <a:prstGeom prst="rect">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Dispatching and </a:t>
            </a:r>
          </a:p>
          <a:p>
            <a:pPr>
              <a:lnSpc>
                <a:spcPct val="90000"/>
              </a:lnSpc>
              <a:buClr>
                <a:schemeClr val="accent1"/>
              </a:buClr>
              <a:buSzPct val="80000"/>
            </a:pPr>
            <a:r>
              <a:rPr lang="en-US" sz="800" dirty="0">
                <a:solidFill>
                  <a:srgbClr val="404040"/>
                </a:solidFill>
              </a:rPr>
              <a:t>Scheduling Orders</a:t>
            </a:r>
          </a:p>
        </p:txBody>
      </p:sp>
      <p:sp>
        <p:nvSpPr>
          <p:cNvPr id="109" name="Rectangle 108"/>
          <p:cNvSpPr/>
          <p:nvPr/>
        </p:nvSpPr>
        <p:spPr>
          <a:xfrm>
            <a:off x="6597422" y="1645307"/>
            <a:ext cx="1455848" cy="203133"/>
          </a:xfrm>
          <a:prstGeom prst="rect">
            <a:avLst/>
          </a:prstGeom>
        </p:spPr>
        <p:txBody>
          <a:bodyPr wrap="none">
            <a:spAutoFit/>
          </a:bodyPr>
          <a:lstStyle/>
          <a:p>
            <a:pPr>
              <a:lnSpc>
                <a:spcPct val="90000"/>
              </a:lnSpc>
              <a:buClr>
                <a:schemeClr val="accent1"/>
              </a:buClr>
              <a:buSzPct val="80000"/>
            </a:pPr>
            <a:r>
              <a:rPr lang="en-US" sz="800" dirty="0">
                <a:solidFill>
                  <a:srgbClr val="404040"/>
                </a:solidFill>
              </a:rPr>
              <a:t>Creating Customer Invoices</a:t>
            </a:r>
          </a:p>
        </p:txBody>
      </p:sp>
      <p:sp>
        <p:nvSpPr>
          <p:cNvPr id="111" name="Chevron 83"/>
          <p:cNvSpPr>
            <a:spLocks noChangeArrowheads="1"/>
          </p:cNvSpPr>
          <p:nvPr/>
        </p:nvSpPr>
        <p:spPr bwMode="auto">
          <a:xfrm>
            <a:off x="1593003" y="1064398"/>
            <a:ext cx="174716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and Planning Service Orders</a:t>
            </a:r>
          </a:p>
        </p:txBody>
      </p:sp>
      <p:sp>
        <p:nvSpPr>
          <p:cNvPr id="112" name="Chevron 111"/>
          <p:cNvSpPr>
            <a:spLocks noChangeArrowheads="1"/>
          </p:cNvSpPr>
          <p:nvPr>
            <p:custDataLst>
              <p:tags r:id="rId1"/>
            </p:custDataLst>
          </p:nvPr>
        </p:nvSpPr>
        <p:spPr bwMode="auto">
          <a:xfrm>
            <a:off x="1707245" y="136614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service order with incident details</a:t>
            </a:r>
          </a:p>
        </p:txBody>
      </p:sp>
      <p:sp>
        <p:nvSpPr>
          <p:cNvPr id="113" name="Chevron 112"/>
          <p:cNvSpPr>
            <a:spLocks noChangeArrowheads="1"/>
          </p:cNvSpPr>
          <p:nvPr>
            <p:custDataLst>
              <p:tags r:id="rId2"/>
            </p:custDataLst>
          </p:nvPr>
        </p:nvSpPr>
        <p:spPr bwMode="auto">
          <a:xfrm>
            <a:off x="2480329" y="136614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and submit a service order</a:t>
            </a:r>
          </a:p>
        </p:txBody>
      </p:sp>
      <p:sp>
        <p:nvSpPr>
          <p:cNvPr id="114" name="Oval 113">
            <a:hlinkClick r:id="rId21" action="ppaction://hlinksldjump" tooltip="The service employee enters services and spare parts, and the system performs an ATP check on the parts. Finally, the order is released and the parts reserved. An order confirmation may be sent out, which also releases the order."/>
          </p:cNvPr>
          <p:cNvSpPr>
            <a:spLocks noChangeAspect="1"/>
          </p:cNvSpPr>
          <p:nvPr/>
        </p:nvSpPr>
        <p:spPr bwMode="gray">
          <a:xfrm>
            <a:off x="3073291" y="19616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5" name="Oval 114">
            <a:hlinkClick r:id="rId21" action="ppaction://hlinksldjump" tooltip="The service employee enters details such as account, product, problem description, and incident category. The system automatically determines the warranty entitlement, service level due dates, and the employee responsible for planning and execution."/>
          </p:cNvPr>
          <p:cNvSpPr>
            <a:spLocks noChangeAspect="1"/>
          </p:cNvSpPr>
          <p:nvPr/>
        </p:nvSpPr>
        <p:spPr bwMode="gray">
          <a:xfrm>
            <a:off x="2311291" y="19616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pic>
        <p:nvPicPr>
          <p:cNvPr id="119" name="Picture 138"/>
          <p:cNvPicPr>
            <a:picLocks noChangeAspect="1"/>
          </p:cNvPicPr>
          <p:nvPr/>
        </p:nvPicPr>
        <p:blipFill>
          <a:blip r:embed="rId22">
            <a:extLst>
              <a:ext uri="{28A0092B-C50C-407E-A947-70E740481C1C}">
                <a14:useLocalDpi xmlns:a14="http://schemas.microsoft.com/office/drawing/2010/main" val="0"/>
              </a:ext>
            </a:extLst>
          </a:blip>
          <a:stretch>
            <a:fillRect/>
          </a:stretch>
        </p:blipFill>
        <p:spPr bwMode="auto">
          <a:xfrm>
            <a:off x="6872136" y="4522788"/>
            <a:ext cx="405115" cy="411162"/>
          </a:xfrm>
          <a:prstGeom prst="rect">
            <a:avLst/>
          </a:prstGeom>
          <a:noFill/>
          <a:ln w="9525">
            <a:noFill/>
            <a:miter lim="800000"/>
            <a:headEnd/>
            <a:tailEnd/>
          </a:ln>
        </p:spPr>
      </p:pic>
      <p:sp>
        <p:nvSpPr>
          <p:cNvPr id="54" name="TextBox 66"/>
          <p:cNvSpPr txBox="1">
            <a:spLocks noChangeArrowheads="1"/>
          </p:cNvSpPr>
          <p:nvPr/>
        </p:nvSpPr>
        <p:spPr bwMode="auto">
          <a:xfrm>
            <a:off x="1760926" y="4399866"/>
            <a:ext cx="4914194" cy="1892826"/>
          </a:xfrm>
          <a:prstGeom prst="rect">
            <a:avLst/>
          </a:prstGeom>
          <a:noFill/>
          <a:ln w="9525">
            <a:noFill/>
            <a:miter lim="800000"/>
            <a:headEnd/>
            <a:tailEnd/>
          </a:ln>
        </p:spPr>
        <p:txBody>
          <a:bodyPr wrap="square">
            <a:spAutoFit/>
          </a:bodyPr>
          <a:lstStyle/>
          <a:p>
            <a:pPr>
              <a:buClr>
                <a:schemeClr val="accent1"/>
              </a:buClr>
              <a:buSzPct val="80000"/>
            </a:pPr>
            <a:r>
              <a:rPr lang="en-US" sz="900" dirty="0"/>
              <a:t>The </a:t>
            </a:r>
            <a:r>
              <a:rPr lang="en-US" sz="900" b="1" dirty="0"/>
              <a:t>Creating and Planning Service Orders</a:t>
            </a:r>
            <a:r>
              <a:rPr lang="en-US" sz="900" dirty="0"/>
              <a:t> business process enables your service department to create a service order when a customer calls requesting the repair or maintenance of a product. Alternatively, a service employee monitors incoming service requests and creates a follow-up order when services or spare parts are required on-site, at your own service center, or at the service center of a supplier. </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en-US" sz="900" dirty="0"/>
              <a:t>Your service employee creates a service order with relevant details such as the account, affected product,  location of service provision, order priority, the services and spare parts required, and related expenses that might result from the service execution, for example travel to the customer. After the order is planned, an order confirmation is sent to the customer and the order released for follow-up processes.</a:t>
            </a:r>
          </a:p>
          <a:p>
            <a:pPr>
              <a:buClr>
                <a:schemeClr val="accent1"/>
              </a:buClr>
              <a:buSzPct val="80000"/>
              <a:buFont typeface="Wingdings" pitchFamily="2" charset="2"/>
              <a:buNone/>
            </a:pPr>
            <a:r>
              <a:rPr lang="en-US" sz="900" dirty="0"/>
              <a:t>Service employees track and monitor all processes involved in service delivery directly from the service order.</a:t>
            </a:r>
          </a:p>
        </p:txBody>
      </p:sp>
      <p:sp>
        <p:nvSpPr>
          <p:cNvPr id="127" name="TextBox 59">
            <a:hlinkClick r:id="rId23" action="ppaction://hlinksldjump"/>
          </p:cNvPr>
          <p:cNvSpPr txBox="1">
            <a:spLocks noChangeArrowheads="1"/>
          </p:cNvSpPr>
          <p:nvPr/>
        </p:nvSpPr>
        <p:spPr bwMode="auto">
          <a:xfrm>
            <a:off x="2970579" y="1010806"/>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128" name="Freeform 69"/>
          <p:cNvSpPr>
            <a:spLocks noChangeArrowheads="1"/>
          </p:cNvSpPr>
          <p:nvPr/>
        </p:nvSpPr>
        <p:spPr bwMode="auto">
          <a:xfrm>
            <a:off x="6320186" y="204691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9" name="Freeform 128"/>
          <p:cNvSpPr>
            <a:spLocks noChangeArrowheads="1"/>
          </p:cNvSpPr>
          <p:nvPr/>
        </p:nvSpPr>
        <p:spPr bwMode="auto">
          <a:xfrm>
            <a:off x="8724974" y="204691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0" name="Freeform 69"/>
          <p:cNvSpPr>
            <a:spLocks noChangeArrowheads="1"/>
          </p:cNvSpPr>
          <p:nvPr/>
        </p:nvSpPr>
        <p:spPr bwMode="auto">
          <a:xfrm>
            <a:off x="4673844" y="298472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1" name="Freeform 69"/>
          <p:cNvSpPr>
            <a:spLocks noChangeArrowheads="1"/>
          </p:cNvSpPr>
          <p:nvPr/>
        </p:nvSpPr>
        <p:spPr bwMode="auto">
          <a:xfrm>
            <a:off x="4684990" y="389819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2" name="Freeform 69"/>
          <p:cNvSpPr>
            <a:spLocks noChangeArrowheads="1"/>
          </p:cNvSpPr>
          <p:nvPr/>
        </p:nvSpPr>
        <p:spPr bwMode="auto">
          <a:xfrm>
            <a:off x="7926952" y="297547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3" name="Freeform 69"/>
          <p:cNvSpPr>
            <a:spLocks noChangeArrowheads="1"/>
          </p:cNvSpPr>
          <p:nvPr/>
        </p:nvSpPr>
        <p:spPr bwMode="auto">
          <a:xfrm>
            <a:off x="7094444" y="297547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4" name="Freeform 69"/>
          <p:cNvSpPr>
            <a:spLocks noChangeArrowheads="1"/>
          </p:cNvSpPr>
          <p:nvPr/>
        </p:nvSpPr>
        <p:spPr bwMode="auto">
          <a:xfrm>
            <a:off x="7104355" y="389819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5" name="Freeform 134"/>
          <p:cNvSpPr>
            <a:spLocks noChangeArrowheads="1"/>
          </p:cNvSpPr>
          <p:nvPr/>
        </p:nvSpPr>
        <p:spPr bwMode="auto">
          <a:xfrm>
            <a:off x="7912735" y="204691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9" name="Picture 78" descr="Calculator_2_60px.png"/>
          <p:cNvPicPr>
            <a:picLocks noChangeAspect="1"/>
          </p:cNvPicPr>
          <p:nvPr/>
        </p:nvPicPr>
        <p:blipFill>
          <a:blip r:embed="rId24" cstate="print"/>
          <a:stretch>
            <a:fillRect/>
          </a:stretch>
        </p:blipFill>
        <p:spPr>
          <a:xfrm>
            <a:off x="366739" y="5245467"/>
            <a:ext cx="180000" cy="180000"/>
          </a:xfrm>
          <a:prstGeom prst="rect">
            <a:avLst/>
          </a:prstGeom>
        </p:spPr>
      </p:pic>
      <p:pic>
        <p:nvPicPr>
          <p:cNvPr id="86" name="Picture 85" descr="Monitor_60px.png"/>
          <p:cNvPicPr>
            <a:picLocks noChangeAspect="1"/>
          </p:cNvPicPr>
          <p:nvPr/>
        </p:nvPicPr>
        <p:blipFill>
          <a:blip r:embed="rId25" cstate="print"/>
          <a:stretch>
            <a:fillRect/>
          </a:stretch>
        </p:blipFill>
        <p:spPr>
          <a:xfrm>
            <a:off x="366739" y="5604137"/>
            <a:ext cx="180000" cy="180000"/>
          </a:xfrm>
          <a:prstGeom prst="rect">
            <a:avLst/>
          </a:prstGeom>
        </p:spPr>
      </p:pic>
      <p:sp>
        <p:nvSpPr>
          <p:cNvPr id="93" name="Rectangle 57">
            <a:hlinkClick r:id="rId2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5"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Rectangle 57">
            <a:hlinkClick r:id="rId2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0" name="Rectangle 57">
            <a:hlinkClick r:id="rId2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2" name="Picture 81"/>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4" name="Picture 2"/>
          <p:cNvPicPr>
            <a:picLocks noChangeAspect="1" noChangeArrowheads="1"/>
          </p:cNvPicPr>
          <p:nvPr/>
        </p:nvPicPr>
        <p:blipFill>
          <a:blip r:embed="rId29">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icture 56" descr="i_button_bla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100"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de-DE"/>
              <a:t>Service and Repair</a:t>
            </a:r>
            <a:br>
              <a:rPr lang="en-US" dirty="0"/>
            </a:br>
            <a:r>
              <a:rPr lang="en-US" sz="2000" b="0" dirty="0"/>
              <a:t>Process Details: Dispatching and Scheduling Orders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Service Planner/</a:t>
            </a:r>
            <a:r>
              <a:rPr lang="en-US" sz="800" dirty="0">
                <a:solidFill>
                  <a:srgbClr val="404040"/>
                </a:solidFill>
              </a:rPr>
              <a:t>Dispatcher</a:t>
            </a:r>
          </a:p>
          <a:p>
            <a:pPr>
              <a:buClr>
                <a:schemeClr val="accent1"/>
              </a:buClr>
              <a:buSzPct val="80000"/>
              <a:buFont typeface="Wingdings" pitchFamily="2" charset="2"/>
              <a:buNone/>
            </a:pPr>
            <a:r>
              <a:rPr lang="de-DE" sz="800" dirty="0">
                <a:solidFill>
                  <a:srgbClr val="404040"/>
                </a:solidFill>
              </a:rPr>
              <a:t>Service Performer</a:t>
            </a:r>
            <a:endParaRPr lang="en-US" sz="800" dirty="0">
              <a:solidFill>
                <a:srgbClr val="404040"/>
              </a:solidFill>
            </a:endParaRPr>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Sales Orders  </a:t>
            </a:r>
            <a:br>
              <a:rPr lang="en-US" sz="800">
                <a:solidFill>
                  <a:srgbClr val="404040"/>
                </a:solidFill>
              </a:rPr>
            </a:br>
            <a:r>
              <a:rPr lang="en-US" sz="800">
                <a:solidFill>
                  <a:srgbClr val="404040"/>
                </a:solidFill>
              </a:rPr>
              <a:t>Service and Repair  </a:t>
            </a:r>
            <a:endParaRPr lang="en-US" sz="800"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1" name="Chevron 123">
            <a:hlinkClick r:id="rId8" action="ppaction://hlinksldjump"/>
          </p:cNvPr>
          <p:cNvSpPr>
            <a:spLocks noChangeArrowheads="1"/>
          </p:cNvSpPr>
          <p:nvPr/>
        </p:nvSpPr>
        <p:spPr bwMode="auto">
          <a:xfrm>
            <a:off x="1253585" y="112923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62" name="Chevron 123">
            <a:hlinkClick r:id="rId9" action="ppaction://hlinksldjump"/>
          </p:cNvPr>
          <p:cNvSpPr>
            <a:spLocks noChangeArrowheads="1"/>
          </p:cNvSpPr>
          <p:nvPr/>
        </p:nvSpPr>
        <p:spPr bwMode="auto">
          <a:xfrm>
            <a:off x="6114820" y="1129234"/>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a:p>
            <a:pPr>
              <a:lnSpc>
                <a:spcPct val="90000"/>
              </a:lnSpc>
              <a:buClr>
                <a:schemeClr val="accent1"/>
              </a:buClr>
              <a:buSzPct val="80000"/>
            </a:pPr>
            <a:endParaRPr lang="en-US" sz="800" dirty="0">
              <a:solidFill>
                <a:srgbClr val="404040"/>
              </a:solidFill>
            </a:endParaRPr>
          </a:p>
        </p:txBody>
      </p:sp>
      <p:sp>
        <p:nvSpPr>
          <p:cNvPr id="64" name="Chevron 123">
            <a:hlinkClick r:id="rId10" action="ppaction://hlinksldjump"/>
          </p:cNvPr>
          <p:cNvSpPr>
            <a:spLocks noChangeArrowheads="1"/>
          </p:cNvSpPr>
          <p:nvPr/>
        </p:nvSpPr>
        <p:spPr bwMode="auto">
          <a:xfrm>
            <a:off x="2076685" y="112923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Planning Service Orders</a:t>
            </a:r>
          </a:p>
        </p:txBody>
      </p:sp>
      <p:sp>
        <p:nvSpPr>
          <p:cNvPr id="65" name="Chevron 123">
            <a:hlinkClick r:id="rId11" action="ppaction://hlinksldjump"/>
          </p:cNvPr>
          <p:cNvSpPr>
            <a:spLocks noChangeArrowheads="1"/>
          </p:cNvSpPr>
          <p:nvPr/>
        </p:nvSpPr>
        <p:spPr bwMode="auto">
          <a:xfrm>
            <a:off x="3170734" y="3217564"/>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70" name="Freeform 70"/>
          <p:cNvSpPr>
            <a:spLocks noChangeArrowheads="1"/>
          </p:cNvSpPr>
          <p:nvPr/>
        </p:nvSpPr>
        <p:spPr bwMode="auto">
          <a:xfrm flipV="1">
            <a:off x="1920162" y="1132360"/>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grpSp>
        <p:nvGrpSpPr>
          <p:cNvPr id="73" name="Group 72"/>
          <p:cNvGrpSpPr/>
          <p:nvPr/>
        </p:nvGrpSpPr>
        <p:grpSpPr>
          <a:xfrm>
            <a:off x="7850363" y="3804431"/>
            <a:ext cx="1174410" cy="309466"/>
            <a:chOff x="7269479" y="1173773"/>
            <a:chExt cx="1174410" cy="309466"/>
          </a:xfrm>
        </p:grpSpPr>
        <p:pic>
          <p:nvPicPr>
            <p:cNvPr id="74" name="Picture 2" descr="\\dwdfkps\KPS\100_Public\Graphics\Pictogram-Library\2011-Visual-Style\60X60-PNGs\SelfService_60px.png"/>
            <p:cNvPicPr>
              <a:picLocks noChangeAspect="1" noChangeArrowheads="1"/>
            </p:cNvPicPr>
            <p:nvPr/>
          </p:nvPicPr>
          <p:blipFill>
            <a:blip r:embed="rId12" cstate="print"/>
            <a:srcRect/>
            <a:stretch>
              <a:fillRect/>
            </a:stretch>
          </p:blipFill>
          <p:spPr bwMode="auto">
            <a:xfrm>
              <a:off x="7269479" y="1173773"/>
              <a:ext cx="282233" cy="282233"/>
            </a:xfrm>
            <a:prstGeom prst="rect">
              <a:avLst/>
            </a:prstGeom>
            <a:noFill/>
          </p:spPr>
        </p:pic>
        <p:sp>
          <p:nvSpPr>
            <p:cNvPr id="77"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92" name="Chevron 123">
            <a:hlinkClick r:id="rId13" action="ppaction://hlinksldjump"/>
          </p:cNvPr>
          <p:cNvSpPr>
            <a:spLocks noChangeArrowheads="1"/>
          </p:cNvSpPr>
          <p:nvPr/>
        </p:nvSpPr>
        <p:spPr bwMode="auto">
          <a:xfrm>
            <a:off x="3155030" y="2304097"/>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93" name="Chevron 123">
            <a:hlinkClick r:id="rId14" action="ppaction://hlinksldjump"/>
          </p:cNvPr>
          <p:cNvSpPr>
            <a:spLocks noChangeArrowheads="1"/>
          </p:cNvSpPr>
          <p:nvPr/>
        </p:nvSpPr>
        <p:spPr bwMode="auto">
          <a:xfrm>
            <a:off x="3985673" y="230409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94" name="Freeform 69"/>
          <p:cNvSpPr>
            <a:spLocks noChangeArrowheads="1"/>
          </p:cNvSpPr>
          <p:nvPr/>
        </p:nvSpPr>
        <p:spPr bwMode="auto">
          <a:xfrm>
            <a:off x="4651821" y="305373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5" name="Chevron 123">
            <a:hlinkClick r:id="rId15" action="ppaction://hlinksldjump"/>
          </p:cNvPr>
          <p:cNvSpPr>
            <a:spLocks noChangeArrowheads="1"/>
          </p:cNvSpPr>
          <p:nvPr/>
        </p:nvSpPr>
        <p:spPr bwMode="auto">
          <a:xfrm>
            <a:off x="3994754" y="3217564"/>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96" name="Freeform 69"/>
          <p:cNvSpPr>
            <a:spLocks noChangeArrowheads="1"/>
          </p:cNvSpPr>
          <p:nvPr/>
        </p:nvSpPr>
        <p:spPr bwMode="auto">
          <a:xfrm>
            <a:off x="4662292" y="396719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03" name="Picture 102"/>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086409" y="1484874"/>
            <a:ext cx="180000" cy="134181"/>
          </a:xfrm>
          <a:prstGeom prst="rect">
            <a:avLst/>
          </a:prstGeom>
        </p:spPr>
      </p:pic>
      <p:pic>
        <p:nvPicPr>
          <p:cNvPr id="104" name="Picture 103"/>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981712" y="2673592"/>
            <a:ext cx="180000" cy="134181"/>
          </a:xfrm>
          <a:prstGeom prst="rect">
            <a:avLst/>
          </a:prstGeom>
        </p:spPr>
      </p:pic>
      <p:sp>
        <p:nvSpPr>
          <p:cNvPr id="106" name="Rectangle 105"/>
          <p:cNvSpPr/>
          <p:nvPr/>
        </p:nvSpPr>
        <p:spPr>
          <a:xfrm>
            <a:off x="448888" y="1371600"/>
            <a:ext cx="705642" cy="400110"/>
          </a:xfrm>
          <a:prstGeom prst="rect">
            <a:avLst/>
          </a:prstGeom>
        </p:spPr>
        <p:txBody>
          <a:bodyPr wrap="square">
            <a:spAutoFit/>
          </a:bodyPr>
          <a:lstStyle/>
          <a:p>
            <a:pPr>
              <a:spcBef>
                <a:spcPct val="50000"/>
              </a:spcBef>
              <a:defRPr/>
            </a:pPr>
            <a:r>
              <a:rPr lang="de-DE" sz="800" dirty="0"/>
              <a:t>Request-</a:t>
            </a:r>
          </a:p>
          <a:p>
            <a:pPr>
              <a:spcBef>
                <a:spcPct val="50000"/>
              </a:spcBef>
              <a:defRPr/>
            </a:pPr>
            <a:r>
              <a:rPr lang="de-DE" sz="800" dirty="0"/>
              <a:t>to-Resolve</a:t>
            </a:r>
            <a:r>
              <a:rPr lang="en-US" sz="800" dirty="0"/>
              <a:t> </a:t>
            </a:r>
          </a:p>
        </p:txBody>
      </p:sp>
      <p:sp>
        <p:nvSpPr>
          <p:cNvPr id="107" name="Rectangle 106"/>
          <p:cNvSpPr/>
          <p:nvPr/>
        </p:nvSpPr>
        <p:spPr>
          <a:xfrm>
            <a:off x="2169622" y="2529437"/>
            <a:ext cx="853119" cy="400110"/>
          </a:xfrm>
          <a:prstGeom prst="rect">
            <a:avLst/>
          </a:prstGeom>
        </p:spPr>
        <p:txBody>
          <a:bodyPr wrap="none">
            <a:spAutoFit/>
          </a:bodyPr>
          <a:lstStyle/>
          <a:p>
            <a:pPr>
              <a:spcBef>
                <a:spcPct val="50000"/>
              </a:spcBef>
              <a:defRPr/>
            </a:pPr>
            <a:r>
              <a:rPr lang="de-DE" sz="800" dirty="0"/>
              <a:t>Procure-to-</a:t>
            </a:r>
          </a:p>
          <a:p>
            <a:pPr>
              <a:spcBef>
                <a:spcPct val="50000"/>
              </a:spcBef>
              <a:defRPr/>
            </a:pPr>
            <a:r>
              <a:rPr lang="de-DE" sz="800" dirty="0"/>
              <a:t>Pay (Services)</a:t>
            </a:r>
            <a:endParaRPr lang="en-US" sz="800" dirty="0"/>
          </a:p>
        </p:txBody>
      </p:sp>
      <p:sp>
        <p:nvSpPr>
          <p:cNvPr id="112" name="Chevron 45"/>
          <p:cNvSpPr>
            <a:spLocks noChangeArrowheads="1"/>
          </p:cNvSpPr>
          <p:nvPr/>
        </p:nvSpPr>
        <p:spPr bwMode="auto">
          <a:xfrm>
            <a:off x="2844514" y="874081"/>
            <a:ext cx="3323877"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Dispatching and Scheduling Orders - </a:t>
            </a:r>
            <a:r>
              <a:rPr lang="en-US" sz="900" dirty="0" err="1">
                <a:solidFill>
                  <a:schemeClr val="bg1"/>
                </a:solidFill>
                <a:latin typeface="BentonSans Regular"/>
                <a:cs typeface="BentonSans Regular"/>
              </a:rPr>
              <a:t>Decentral</a:t>
            </a:r>
            <a:r>
              <a:rPr lang="en-US" sz="900" dirty="0">
                <a:solidFill>
                  <a:schemeClr val="bg1"/>
                </a:solidFill>
                <a:latin typeface="BentonSans Regular"/>
                <a:cs typeface="BentonSans Regular"/>
              </a:rPr>
              <a:t> Scheduling</a:t>
            </a:r>
          </a:p>
        </p:txBody>
      </p:sp>
      <p:sp>
        <p:nvSpPr>
          <p:cNvPr id="113" name="Text Box 129"/>
          <p:cNvSpPr txBox="1">
            <a:spLocks noChangeArrowheads="1"/>
          </p:cNvSpPr>
          <p:nvPr/>
        </p:nvSpPr>
        <p:spPr bwMode="auto">
          <a:xfrm>
            <a:off x="6957557" y="1753986"/>
            <a:ext cx="339725" cy="382590"/>
          </a:xfrm>
          <a:prstGeom prst="rect">
            <a:avLst/>
          </a:prstGeom>
          <a:noFill/>
          <a:ln w="9525">
            <a:noFill/>
            <a:miter lim="800000"/>
            <a:headEnd/>
            <a:tailEnd/>
          </a:ln>
        </p:spPr>
        <p:txBody>
          <a:bodyPr wrap="square" lIns="54000" rIns="54000">
            <a:spAutoFit/>
          </a:bodyPr>
          <a:lstStyle/>
          <a:p>
            <a:r>
              <a:rPr lang="en-US" sz="1800" b="1" dirty="0"/>
              <a:t>…</a:t>
            </a:r>
          </a:p>
        </p:txBody>
      </p:sp>
      <p:sp>
        <p:nvSpPr>
          <p:cNvPr id="114" name="Chevron 113"/>
          <p:cNvSpPr>
            <a:spLocks noChangeArrowheads="1"/>
          </p:cNvSpPr>
          <p:nvPr>
            <p:custDataLst>
              <p:tags r:id="rId1"/>
            </p:custDataLst>
          </p:nvPr>
        </p:nvSpPr>
        <p:spPr bwMode="auto">
          <a:xfrm>
            <a:off x="5290031" y="118840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Prepare service execution</a:t>
            </a:r>
          </a:p>
        </p:txBody>
      </p:sp>
      <p:sp>
        <p:nvSpPr>
          <p:cNvPr id="115" name="Chevron 114"/>
          <p:cNvSpPr>
            <a:spLocks noChangeArrowheads="1"/>
          </p:cNvSpPr>
          <p:nvPr>
            <p:custDataLst>
              <p:tags r:id="rId2"/>
            </p:custDataLst>
          </p:nvPr>
        </p:nvSpPr>
        <p:spPr bwMode="auto">
          <a:xfrm>
            <a:off x="4511405" y="118840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Schedule an order</a:t>
            </a:r>
          </a:p>
        </p:txBody>
      </p:sp>
      <p:sp>
        <p:nvSpPr>
          <p:cNvPr id="116" name="Chevron 115"/>
          <p:cNvSpPr>
            <a:spLocks noChangeArrowheads="1"/>
          </p:cNvSpPr>
          <p:nvPr>
            <p:custDataLst>
              <p:tags r:id="rId3"/>
            </p:custDataLst>
          </p:nvPr>
        </p:nvSpPr>
        <p:spPr bwMode="auto">
          <a:xfrm>
            <a:off x="3741093" y="118840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order pipeline and plan a route</a:t>
            </a:r>
          </a:p>
        </p:txBody>
      </p:sp>
      <p:sp>
        <p:nvSpPr>
          <p:cNvPr id="117" name="Chevron 116"/>
          <p:cNvSpPr>
            <a:spLocks noChangeArrowheads="1"/>
          </p:cNvSpPr>
          <p:nvPr>
            <p:custDataLst>
              <p:tags r:id="rId4"/>
            </p:custDataLst>
          </p:nvPr>
        </p:nvSpPr>
        <p:spPr bwMode="auto">
          <a:xfrm>
            <a:off x="2970779" y="118840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 and release an order for execution</a:t>
            </a:r>
          </a:p>
        </p:txBody>
      </p:sp>
      <p:sp>
        <p:nvSpPr>
          <p:cNvPr id="119" name="Oval 118">
            <a:hlinkClick r:id="rId17" action="ppaction://hlinksldjump" tooltip="The service performer checks for new orders in the order pipeline and plans the execution sequence based on the priority or service location, for example.There are sorting and filtering functions, and an integrated route planner to help minimize travel."/>
          </p:cNvPr>
          <p:cNvSpPr>
            <a:spLocks noChangeAspect="1"/>
          </p:cNvSpPr>
          <p:nvPr/>
        </p:nvSpPr>
        <p:spPr bwMode="gray">
          <a:xfrm>
            <a:off x="4333131" y="178093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0" name="Oval 119">
            <a:hlinkClick r:id="rId17" action="ppaction://hlinksldjump" tooltip="After defining the order execution sequence, the service performer plans the day in detail, scheduling appointments for the orders directly in the calendar. In this way, the service performer's day is transparent to others in the service organization."/>
          </p:cNvPr>
          <p:cNvSpPr>
            <a:spLocks noChangeAspect="1"/>
          </p:cNvSpPr>
          <p:nvPr/>
        </p:nvSpPr>
        <p:spPr bwMode="gray">
          <a:xfrm>
            <a:off x="5102520" y="178093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1" name="Oval 120">
            <a:hlinkClick r:id="rId17" action="ppaction://hlinksldjump" tooltip="Before heading out, the service performer prints and/or downloads to Excel the list of orders to be executed, as well as the details for each order. The relevant appointments can be displayed in the calendar view or in Outlook (after synchronization)."/>
          </p:cNvPr>
          <p:cNvSpPr>
            <a:spLocks noChangeAspect="1"/>
          </p:cNvSpPr>
          <p:nvPr/>
        </p:nvSpPr>
        <p:spPr bwMode="gray">
          <a:xfrm>
            <a:off x="5871908" y="178093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2" name="Oval 121">
            <a:hlinkClick r:id="rId17" action="ppaction://hlinksldjump" tooltip="Based on pre-defined rules, the system automatically dispatches the order to a service performer and/or execution team. The service employee reassigns the order if necessary, then fully or partially releases it for execution."/>
          </p:cNvPr>
          <p:cNvSpPr>
            <a:spLocks noChangeAspect="1"/>
          </p:cNvSpPr>
          <p:nvPr/>
        </p:nvSpPr>
        <p:spPr bwMode="gray">
          <a:xfrm>
            <a:off x="3563742" y="178093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4" name="Rectangle 77"/>
          <p:cNvSpPr>
            <a:spLocks noChangeArrowheads="1"/>
          </p:cNvSpPr>
          <p:nvPr/>
        </p:nvSpPr>
        <p:spPr bwMode="auto">
          <a:xfrm>
            <a:off x="2942128" y="1993583"/>
            <a:ext cx="1976438" cy="230187"/>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chemeClr val="bg1"/>
                </a:solidFill>
                <a:hlinkClick r:id="rId18" action="ppaction://hlinksldjump"/>
              </a:rPr>
              <a:t>Click here</a:t>
            </a:r>
            <a:r>
              <a:rPr lang="en-US" sz="900" dirty="0">
                <a:solidFill>
                  <a:schemeClr val="bg1"/>
                </a:solidFill>
              </a:rPr>
              <a:t> to display process variants</a:t>
            </a:r>
          </a:p>
        </p:txBody>
      </p:sp>
      <p:sp>
        <p:nvSpPr>
          <p:cNvPr id="54" name="TextBox 66"/>
          <p:cNvSpPr txBox="1">
            <a:spLocks noChangeArrowheads="1"/>
          </p:cNvSpPr>
          <p:nvPr/>
        </p:nvSpPr>
        <p:spPr bwMode="auto">
          <a:xfrm>
            <a:off x="1760926" y="4399866"/>
            <a:ext cx="4914194" cy="1918474"/>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Dispatching and Scheduling Orders</a:t>
            </a:r>
            <a:r>
              <a:rPr lang="en-US" sz="900" dirty="0"/>
              <a:t> business process enables a service employee to assign an order, either manually or automatically to the responsible service performer and execution team/supplier. He or she can then schedule the service performer by creating a follow-up appointment for the sales or service order. This can be done either centrally by the service employee or </a:t>
            </a:r>
            <a:r>
              <a:rPr lang="en-US" sz="900" dirty="0" err="1"/>
              <a:t>decentrally</a:t>
            </a:r>
            <a:r>
              <a:rPr lang="en-US" sz="900" dirty="0"/>
              <a:t> by the service performer. The order can be scheduled taking the order priority, availability, or other aspects such as service levels and route optimization into account.</a:t>
            </a:r>
            <a:br>
              <a:rPr lang="en-US" sz="900" dirty="0"/>
            </a:br>
            <a:r>
              <a:rPr lang="en-US" sz="900" dirty="0"/>
              <a:t>Finally, the service employee releases the order for execution. Once this is done, the service performer can print and/or download the list of orders to be executed as well as the details for each order before heading out. In addition, the service performer can display the appointments in a calendar view within the SAP Business </a:t>
            </a:r>
            <a:r>
              <a:rPr lang="en-US" sz="900" dirty="0" err="1"/>
              <a:t>ByDesign</a:t>
            </a:r>
            <a:r>
              <a:rPr lang="en-US" sz="900" dirty="0"/>
              <a:t> system or in a groupware client such as Outlook, if groupware integration is active.</a:t>
            </a:r>
          </a:p>
          <a:p>
            <a:pPr marL="228600" lvl="1" indent="-114300">
              <a:spcBef>
                <a:spcPts val="200"/>
              </a:spcBef>
              <a:buFont typeface="Arial" charset="0"/>
              <a:buChar char="•"/>
            </a:pPr>
            <a:endParaRPr lang="en-US" sz="900" dirty="0"/>
          </a:p>
        </p:txBody>
      </p:sp>
      <p:sp>
        <p:nvSpPr>
          <p:cNvPr id="97" name="TextBox 59">
            <a:hlinkClick r:id="rId19" action="ppaction://hlinksldjump"/>
          </p:cNvPr>
          <p:cNvSpPr txBox="1">
            <a:spLocks noChangeArrowheads="1"/>
          </p:cNvSpPr>
          <p:nvPr/>
        </p:nvSpPr>
        <p:spPr bwMode="auto">
          <a:xfrm>
            <a:off x="5809029" y="832056"/>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59" name="TextBox 5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0"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8" name="Picture 67" descr="Calculator_2_60px.png"/>
          <p:cNvPicPr>
            <a:picLocks noChangeAspect="1"/>
          </p:cNvPicPr>
          <p:nvPr/>
        </p:nvPicPr>
        <p:blipFill>
          <a:blip r:embed="rId20" cstate="print"/>
          <a:stretch>
            <a:fillRect/>
          </a:stretch>
        </p:blipFill>
        <p:spPr>
          <a:xfrm>
            <a:off x="366739" y="5245467"/>
            <a:ext cx="180000" cy="180000"/>
          </a:xfrm>
          <a:prstGeom prst="rect">
            <a:avLst/>
          </a:prstGeom>
        </p:spPr>
      </p:pic>
      <p:pic>
        <p:nvPicPr>
          <p:cNvPr id="98" name="Picture 97" descr="Monitor_60px.png"/>
          <p:cNvPicPr>
            <a:picLocks noChangeAspect="1"/>
          </p:cNvPicPr>
          <p:nvPr/>
        </p:nvPicPr>
        <p:blipFill>
          <a:blip r:embed="rId21" cstate="print"/>
          <a:stretch>
            <a:fillRect/>
          </a:stretch>
        </p:blipFill>
        <p:spPr>
          <a:xfrm>
            <a:off x="366739" y="5604137"/>
            <a:ext cx="180000" cy="180000"/>
          </a:xfrm>
          <a:prstGeom prst="rect">
            <a:avLst/>
          </a:prstGeom>
        </p:spPr>
      </p:pic>
      <p:sp>
        <p:nvSpPr>
          <p:cNvPr id="99" name="Rectangle 57">
            <a:hlinkClick r:id="rId2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1" name="Rectangle 57">
            <a:hlinkClick r:id="rId2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08" name="Rectangle 57">
            <a:hlinkClick r:id="rId2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8" name="Picture 57"/>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9" name="Picture 138"/>
          <p:cNvPicPr>
            <a:picLocks noChangeAspect="1"/>
          </p:cNvPicPr>
          <p:nvPr/>
        </p:nvPicPr>
        <p:blipFill>
          <a:blip r:embed="rId25">
            <a:extLst>
              <a:ext uri="{28A0092B-C50C-407E-A947-70E740481C1C}">
                <a14:useLocalDpi xmlns:a14="http://schemas.microsoft.com/office/drawing/2010/main" val="0"/>
              </a:ext>
            </a:extLst>
          </a:blip>
          <a:stretch>
            <a:fillRect/>
          </a:stretch>
        </p:blipFill>
        <p:spPr bwMode="auto">
          <a:xfrm>
            <a:off x="6872136" y="4522788"/>
            <a:ext cx="405115" cy="411162"/>
          </a:xfrm>
          <a:prstGeom prst="rect">
            <a:avLst/>
          </a:prstGeom>
          <a:noFill/>
          <a:ln w="9525">
            <a:noFill/>
            <a:miter lim="800000"/>
            <a:headEnd/>
            <a:tailEnd/>
          </a:ln>
        </p:spPr>
      </p:pic>
      <p:pic>
        <p:nvPicPr>
          <p:cNvPr id="71" name="Picture 2"/>
          <p:cNvPicPr>
            <a:picLocks noChangeAspect="1" noChangeArrowheads="1"/>
          </p:cNvPicPr>
          <p:nvPr/>
        </p:nvPicPr>
        <p:blipFill>
          <a:blip r:embed="rId26">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Picture 59" descr="i_button_bla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63" name="TextBox 62"/>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87" name="Chevron 123">
            <a:hlinkClick r:id="rId8" action="ppaction://hlinksldjump"/>
          </p:cNvPr>
          <p:cNvSpPr>
            <a:spLocks noChangeArrowheads="1"/>
          </p:cNvSpPr>
          <p:nvPr/>
        </p:nvSpPr>
        <p:spPr bwMode="auto">
          <a:xfrm>
            <a:off x="1253585" y="112923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88" name="Chevron 123">
            <a:hlinkClick r:id="rId9" action="ppaction://hlinksldjump"/>
          </p:cNvPr>
          <p:cNvSpPr>
            <a:spLocks noChangeArrowheads="1"/>
          </p:cNvSpPr>
          <p:nvPr/>
        </p:nvSpPr>
        <p:spPr bwMode="auto">
          <a:xfrm>
            <a:off x="6114820" y="1129234"/>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a:p>
            <a:pPr>
              <a:lnSpc>
                <a:spcPct val="90000"/>
              </a:lnSpc>
              <a:buClr>
                <a:schemeClr val="accent1"/>
              </a:buClr>
              <a:buSzPct val="80000"/>
            </a:pPr>
            <a:endParaRPr lang="en-US" sz="800" dirty="0">
              <a:solidFill>
                <a:srgbClr val="404040"/>
              </a:solidFill>
            </a:endParaRPr>
          </a:p>
        </p:txBody>
      </p:sp>
      <p:sp>
        <p:nvSpPr>
          <p:cNvPr id="89" name="Chevron 123">
            <a:hlinkClick r:id="rId10" action="ppaction://hlinksldjump"/>
          </p:cNvPr>
          <p:cNvSpPr>
            <a:spLocks noChangeArrowheads="1"/>
          </p:cNvSpPr>
          <p:nvPr/>
        </p:nvSpPr>
        <p:spPr bwMode="auto">
          <a:xfrm>
            <a:off x="2076685" y="112923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Planning Service Orders</a:t>
            </a:r>
          </a:p>
        </p:txBody>
      </p:sp>
      <p:sp>
        <p:nvSpPr>
          <p:cNvPr id="90" name="Chevron 123">
            <a:hlinkClick r:id="rId11" action="ppaction://hlinksldjump"/>
          </p:cNvPr>
          <p:cNvSpPr>
            <a:spLocks noChangeArrowheads="1"/>
          </p:cNvSpPr>
          <p:nvPr/>
        </p:nvSpPr>
        <p:spPr bwMode="auto">
          <a:xfrm>
            <a:off x="3170734" y="3217564"/>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91" name="Chevron 123">
            <a:hlinkClick r:id="rId12" action="ppaction://hlinksldjump"/>
          </p:cNvPr>
          <p:cNvSpPr>
            <a:spLocks noChangeArrowheads="1"/>
          </p:cNvSpPr>
          <p:nvPr/>
        </p:nvSpPr>
        <p:spPr bwMode="auto">
          <a:xfrm>
            <a:off x="3155030" y="2304097"/>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97" name="Chevron 123">
            <a:hlinkClick r:id="rId13" action="ppaction://hlinksldjump"/>
          </p:cNvPr>
          <p:cNvSpPr>
            <a:spLocks noChangeArrowheads="1"/>
          </p:cNvSpPr>
          <p:nvPr/>
        </p:nvSpPr>
        <p:spPr bwMode="auto">
          <a:xfrm>
            <a:off x="3985673" y="230409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98" name="Chevron 123">
            <a:hlinkClick r:id="rId14" action="ppaction://hlinksldjump"/>
          </p:cNvPr>
          <p:cNvSpPr>
            <a:spLocks noChangeArrowheads="1"/>
          </p:cNvSpPr>
          <p:nvPr/>
        </p:nvSpPr>
        <p:spPr bwMode="auto">
          <a:xfrm>
            <a:off x="3994754" y="3217564"/>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2" name="Title 1"/>
          <p:cNvSpPr>
            <a:spLocks noGrp="1"/>
          </p:cNvSpPr>
          <p:nvPr>
            <p:ph type="title"/>
          </p:nvPr>
        </p:nvSpPr>
        <p:spPr/>
        <p:txBody>
          <a:bodyPr/>
          <a:lstStyle/>
          <a:p>
            <a:r>
              <a:rPr lang="de-DE"/>
              <a:t>Service and Repair</a:t>
            </a:r>
            <a:br>
              <a:rPr lang="en-US" dirty="0"/>
            </a:br>
            <a:r>
              <a:rPr lang="en-US" sz="2000" b="0" dirty="0"/>
              <a:t>Process Details: Dispatching and Scheduling Orders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Service Planner/</a:t>
            </a:r>
            <a:r>
              <a:rPr lang="en-US" sz="800" dirty="0">
                <a:solidFill>
                  <a:srgbClr val="404040"/>
                </a:solidFill>
              </a:rPr>
              <a:t>Dispatcher</a:t>
            </a:r>
          </a:p>
          <a:p>
            <a:pPr>
              <a:buClr>
                <a:schemeClr val="accent1"/>
              </a:buClr>
              <a:buSzPct val="80000"/>
              <a:buFont typeface="Wingdings" pitchFamily="2" charset="2"/>
              <a:buNone/>
            </a:pPr>
            <a:r>
              <a:rPr lang="de-DE" sz="800" dirty="0">
                <a:solidFill>
                  <a:srgbClr val="404040"/>
                </a:solidFill>
              </a:rPr>
              <a:t>Service Performer</a:t>
            </a:r>
            <a:endParaRPr lang="en-US" sz="800" dirty="0">
              <a:solidFill>
                <a:srgbClr val="404040"/>
              </a:solidFill>
            </a:endParaRPr>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Sales Orders  </a:t>
            </a:r>
            <a:br>
              <a:rPr lang="en-US" sz="800">
                <a:solidFill>
                  <a:srgbClr val="404040"/>
                </a:solidFill>
              </a:rPr>
            </a:br>
            <a:r>
              <a:rPr lang="en-US" sz="800">
                <a:solidFill>
                  <a:srgbClr val="404040"/>
                </a:solidFill>
              </a:rPr>
              <a:t>Service and Repair  </a:t>
            </a:r>
            <a:endParaRPr lang="en-US" sz="800"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70" name="Freeform 70"/>
          <p:cNvSpPr>
            <a:spLocks noChangeArrowheads="1"/>
          </p:cNvSpPr>
          <p:nvPr/>
        </p:nvSpPr>
        <p:spPr bwMode="auto">
          <a:xfrm flipV="1">
            <a:off x="1920162" y="1132360"/>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grpSp>
        <p:nvGrpSpPr>
          <p:cNvPr id="3" name="Group 72"/>
          <p:cNvGrpSpPr/>
          <p:nvPr/>
        </p:nvGrpSpPr>
        <p:grpSpPr>
          <a:xfrm>
            <a:off x="7850363" y="3804431"/>
            <a:ext cx="1174410" cy="309466"/>
            <a:chOff x="7269479" y="1173773"/>
            <a:chExt cx="1174410" cy="309466"/>
          </a:xfrm>
        </p:grpSpPr>
        <p:pic>
          <p:nvPicPr>
            <p:cNvPr id="74" name="Picture 2" descr="\\dwdfkps\KPS\100_Public\Graphics\Pictogram-Library\2011-Visual-Style\60X60-PNGs\SelfService_60px.png"/>
            <p:cNvPicPr>
              <a:picLocks noChangeAspect="1" noChangeArrowheads="1"/>
            </p:cNvPicPr>
            <p:nvPr/>
          </p:nvPicPr>
          <p:blipFill>
            <a:blip r:embed="rId15" cstate="print"/>
            <a:srcRect/>
            <a:stretch>
              <a:fillRect/>
            </a:stretch>
          </p:blipFill>
          <p:spPr bwMode="auto">
            <a:xfrm>
              <a:off x="7269479" y="1173773"/>
              <a:ext cx="282233" cy="282233"/>
            </a:xfrm>
            <a:prstGeom prst="rect">
              <a:avLst/>
            </a:prstGeom>
            <a:noFill/>
          </p:spPr>
        </p:pic>
        <p:sp>
          <p:nvSpPr>
            <p:cNvPr id="77"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pic>
        <p:nvPicPr>
          <p:cNvPr id="103" name="Picture 102"/>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086409" y="1484874"/>
            <a:ext cx="180000" cy="134181"/>
          </a:xfrm>
          <a:prstGeom prst="rect">
            <a:avLst/>
          </a:prstGeom>
        </p:spPr>
      </p:pic>
      <p:pic>
        <p:nvPicPr>
          <p:cNvPr id="104" name="Picture 103" descr="scenario_60px.png"/>
          <p:cNvPicPr>
            <a:picLocks noChangeAspect="1"/>
          </p:cNvPicPr>
          <p:nvPr/>
        </p:nvPicPr>
        <p:blipFill>
          <a:blip r:embed="rId17" cstate="print"/>
          <a:stretch>
            <a:fillRect/>
          </a:stretch>
        </p:blipFill>
        <p:spPr>
          <a:xfrm>
            <a:off x="2981712" y="2650683"/>
            <a:ext cx="180000" cy="180000"/>
          </a:xfrm>
          <a:prstGeom prst="rect">
            <a:avLst/>
          </a:prstGeom>
        </p:spPr>
      </p:pic>
      <p:sp>
        <p:nvSpPr>
          <p:cNvPr id="106" name="Rectangle 105"/>
          <p:cNvSpPr/>
          <p:nvPr/>
        </p:nvSpPr>
        <p:spPr>
          <a:xfrm>
            <a:off x="448888" y="1371600"/>
            <a:ext cx="705642" cy="400110"/>
          </a:xfrm>
          <a:prstGeom prst="rect">
            <a:avLst/>
          </a:prstGeom>
        </p:spPr>
        <p:txBody>
          <a:bodyPr wrap="square">
            <a:spAutoFit/>
          </a:bodyPr>
          <a:lstStyle/>
          <a:p>
            <a:pPr>
              <a:spcBef>
                <a:spcPct val="50000"/>
              </a:spcBef>
              <a:defRPr/>
            </a:pPr>
            <a:r>
              <a:rPr lang="de-DE" sz="800" dirty="0"/>
              <a:t>Request-</a:t>
            </a:r>
          </a:p>
          <a:p>
            <a:pPr>
              <a:spcBef>
                <a:spcPct val="50000"/>
              </a:spcBef>
              <a:defRPr/>
            </a:pPr>
            <a:r>
              <a:rPr lang="de-DE" sz="800" dirty="0"/>
              <a:t>to-Resolve</a:t>
            </a:r>
            <a:r>
              <a:rPr lang="en-US" sz="800" dirty="0"/>
              <a:t> </a:t>
            </a:r>
          </a:p>
        </p:txBody>
      </p:sp>
      <p:sp>
        <p:nvSpPr>
          <p:cNvPr id="107" name="Rectangle 106"/>
          <p:cNvSpPr/>
          <p:nvPr/>
        </p:nvSpPr>
        <p:spPr>
          <a:xfrm>
            <a:off x="2169622" y="2529437"/>
            <a:ext cx="853119" cy="400110"/>
          </a:xfrm>
          <a:prstGeom prst="rect">
            <a:avLst/>
          </a:prstGeom>
        </p:spPr>
        <p:txBody>
          <a:bodyPr wrap="none">
            <a:spAutoFit/>
          </a:bodyPr>
          <a:lstStyle/>
          <a:p>
            <a:pPr>
              <a:spcBef>
                <a:spcPct val="50000"/>
              </a:spcBef>
              <a:defRPr/>
            </a:pPr>
            <a:r>
              <a:rPr lang="de-DE" sz="800" dirty="0"/>
              <a:t>Procure-to-</a:t>
            </a:r>
          </a:p>
          <a:p>
            <a:pPr>
              <a:spcBef>
                <a:spcPct val="50000"/>
              </a:spcBef>
              <a:defRPr/>
            </a:pPr>
            <a:r>
              <a:rPr lang="de-DE" sz="800" dirty="0"/>
              <a:t>Pay (Services)</a:t>
            </a:r>
            <a:endParaRPr lang="en-US" sz="800" dirty="0"/>
          </a:p>
        </p:txBody>
      </p:sp>
      <p:sp>
        <p:nvSpPr>
          <p:cNvPr id="112" name="Chevron 45"/>
          <p:cNvSpPr>
            <a:spLocks noChangeArrowheads="1"/>
          </p:cNvSpPr>
          <p:nvPr/>
        </p:nvSpPr>
        <p:spPr bwMode="auto">
          <a:xfrm>
            <a:off x="2844514" y="874081"/>
            <a:ext cx="3323877"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Dispatching and Scheduling Orders - </a:t>
            </a:r>
            <a:r>
              <a:rPr lang="en-US" sz="900" dirty="0" err="1">
                <a:solidFill>
                  <a:schemeClr val="bg1"/>
                </a:solidFill>
                <a:latin typeface="BentonSans Regular"/>
                <a:cs typeface="BentonSans Regular"/>
              </a:rPr>
              <a:t>Decentral</a:t>
            </a:r>
            <a:r>
              <a:rPr lang="en-US" sz="900" dirty="0">
                <a:solidFill>
                  <a:schemeClr val="bg1"/>
                </a:solidFill>
                <a:latin typeface="BentonSans Regular"/>
                <a:cs typeface="BentonSans Regular"/>
              </a:rPr>
              <a:t> Scheduling</a:t>
            </a:r>
          </a:p>
        </p:txBody>
      </p:sp>
      <p:sp>
        <p:nvSpPr>
          <p:cNvPr id="113" name="Text Box 129"/>
          <p:cNvSpPr txBox="1">
            <a:spLocks noChangeArrowheads="1"/>
          </p:cNvSpPr>
          <p:nvPr/>
        </p:nvSpPr>
        <p:spPr bwMode="auto">
          <a:xfrm>
            <a:off x="6957557" y="1753986"/>
            <a:ext cx="339725" cy="382590"/>
          </a:xfrm>
          <a:prstGeom prst="rect">
            <a:avLst/>
          </a:prstGeom>
          <a:noFill/>
          <a:ln w="9525">
            <a:noFill/>
            <a:miter lim="800000"/>
            <a:headEnd/>
            <a:tailEnd/>
          </a:ln>
        </p:spPr>
        <p:txBody>
          <a:bodyPr wrap="square" lIns="54000" rIns="54000">
            <a:spAutoFit/>
          </a:bodyPr>
          <a:lstStyle/>
          <a:p>
            <a:r>
              <a:rPr lang="en-US" sz="1800" b="1" dirty="0"/>
              <a:t>…</a:t>
            </a:r>
          </a:p>
        </p:txBody>
      </p:sp>
      <p:pic>
        <p:nvPicPr>
          <p:cNvPr id="69" name="Picture 6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981712" y="2673592"/>
            <a:ext cx="180000" cy="134181"/>
          </a:xfrm>
          <a:prstGeom prst="rect">
            <a:avLst/>
          </a:prstGeom>
        </p:spPr>
      </p:pic>
      <p:sp>
        <p:nvSpPr>
          <p:cNvPr id="71" name="Chevron 55"/>
          <p:cNvSpPr>
            <a:spLocks noChangeArrowheads="1"/>
          </p:cNvSpPr>
          <p:nvPr/>
        </p:nvSpPr>
        <p:spPr bwMode="auto">
          <a:xfrm>
            <a:off x="2851266" y="2256779"/>
            <a:ext cx="3158836" cy="393903"/>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216000">
              <a:spcBef>
                <a:spcPts val="300"/>
              </a:spcBef>
            </a:pPr>
            <a:r>
              <a:rPr lang="en-US" sz="900" dirty="0"/>
              <a:t>Dispatching and Scheduling Orders - Central Scheduling</a:t>
            </a:r>
          </a:p>
        </p:txBody>
      </p:sp>
      <p:sp>
        <p:nvSpPr>
          <p:cNvPr id="72" name="Oval 71">
            <a:hlinkClick r:id="rId18" action="ppaction://hlinksldjump" tooltip="The Dispatching and Scheduling Service Orders - Central Scheduling process variant enables the service employee to not only dispatch the order to the field service employee, but schedule the order for this employee as well."/>
          </p:cNvPr>
          <p:cNvSpPr>
            <a:spLocks noChangeAspect="1"/>
          </p:cNvSpPr>
          <p:nvPr/>
        </p:nvSpPr>
        <p:spPr bwMode="gray">
          <a:xfrm>
            <a:off x="2919505" y="229196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3" name="Rectangle 77"/>
          <p:cNvSpPr>
            <a:spLocks noChangeArrowheads="1"/>
          </p:cNvSpPr>
          <p:nvPr/>
        </p:nvSpPr>
        <p:spPr bwMode="auto">
          <a:xfrm>
            <a:off x="2928793" y="1993583"/>
            <a:ext cx="1836738" cy="230187"/>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chemeClr val="bg1"/>
                </a:solidFill>
                <a:hlinkClick r:id="rId19" action="ppaction://hlinksldjump"/>
              </a:rPr>
              <a:t>Click here</a:t>
            </a:r>
            <a:r>
              <a:rPr lang="en-US" sz="900" dirty="0">
                <a:solidFill>
                  <a:schemeClr val="bg1"/>
                </a:solidFill>
              </a:rPr>
              <a:t> to hide process variants</a:t>
            </a:r>
          </a:p>
        </p:txBody>
      </p:sp>
      <p:sp>
        <p:nvSpPr>
          <p:cNvPr id="75" name="Chevron 74"/>
          <p:cNvSpPr>
            <a:spLocks noChangeArrowheads="1"/>
          </p:cNvSpPr>
          <p:nvPr>
            <p:custDataLst>
              <p:tags r:id="rId1"/>
            </p:custDataLst>
          </p:nvPr>
        </p:nvSpPr>
        <p:spPr bwMode="auto">
          <a:xfrm>
            <a:off x="5290031" y="118840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Prepare service execution</a:t>
            </a:r>
          </a:p>
        </p:txBody>
      </p:sp>
      <p:sp>
        <p:nvSpPr>
          <p:cNvPr id="76" name="Chevron 75"/>
          <p:cNvSpPr>
            <a:spLocks noChangeArrowheads="1"/>
          </p:cNvSpPr>
          <p:nvPr>
            <p:custDataLst>
              <p:tags r:id="rId2"/>
            </p:custDataLst>
          </p:nvPr>
        </p:nvSpPr>
        <p:spPr bwMode="auto">
          <a:xfrm>
            <a:off x="4511405" y="118840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Schedule an order</a:t>
            </a:r>
          </a:p>
        </p:txBody>
      </p:sp>
      <p:sp>
        <p:nvSpPr>
          <p:cNvPr id="78" name="Chevron 77"/>
          <p:cNvSpPr>
            <a:spLocks noChangeArrowheads="1"/>
          </p:cNvSpPr>
          <p:nvPr>
            <p:custDataLst>
              <p:tags r:id="rId3"/>
            </p:custDataLst>
          </p:nvPr>
        </p:nvSpPr>
        <p:spPr bwMode="auto">
          <a:xfrm>
            <a:off x="3741093" y="118840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order pipeline and plan a route</a:t>
            </a:r>
          </a:p>
        </p:txBody>
      </p:sp>
      <p:sp>
        <p:nvSpPr>
          <p:cNvPr id="79" name="Chevron 78"/>
          <p:cNvSpPr>
            <a:spLocks noChangeArrowheads="1"/>
          </p:cNvSpPr>
          <p:nvPr>
            <p:custDataLst>
              <p:tags r:id="rId4"/>
            </p:custDataLst>
          </p:nvPr>
        </p:nvSpPr>
        <p:spPr bwMode="auto">
          <a:xfrm>
            <a:off x="2970779" y="118840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 and release an order for execution</a:t>
            </a:r>
          </a:p>
        </p:txBody>
      </p:sp>
      <p:sp>
        <p:nvSpPr>
          <p:cNvPr id="82" name="Oval 81">
            <a:hlinkClick r:id="rId18" action="ppaction://hlinksldjump" tooltip="The service performer checks for new orders in the order pipeline and plans the execution sequence based on the priority or service location, for example. There are sorting and filtering functions, and an integrated route planner to help minimize travel."/>
          </p:cNvPr>
          <p:cNvSpPr>
            <a:spLocks noChangeAspect="1"/>
          </p:cNvSpPr>
          <p:nvPr/>
        </p:nvSpPr>
        <p:spPr bwMode="gray">
          <a:xfrm>
            <a:off x="4333131" y="178093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4" name="Oval 83">
            <a:hlinkClick r:id="rId18" action="ppaction://hlinksldjump" tooltip="After defining the order execution sequence, the service performer plans the day in detail, scheduling appointments for the orders directly in the calendar. In this way, the service performer's day is transparent to others in the service organization."/>
          </p:cNvPr>
          <p:cNvSpPr>
            <a:spLocks noChangeAspect="1"/>
          </p:cNvSpPr>
          <p:nvPr/>
        </p:nvSpPr>
        <p:spPr bwMode="gray">
          <a:xfrm>
            <a:off x="5102520" y="178093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5" name="Oval 84">
            <a:hlinkClick r:id="rId18" action="ppaction://hlinksldjump" tooltip="Before heading out, the service performer prints and/or downloads to Excel the list of orders to be executed, as well as the details for each order. The relevant appointments can be displayed in the calendar view or in Outlook (after synchronization)."/>
          </p:cNvPr>
          <p:cNvSpPr>
            <a:spLocks noChangeAspect="1"/>
          </p:cNvSpPr>
          <p:nvPr/>
        </p:nvSpPr>
        <p:spPr bwMode="gray">
          <a:xfrm>
            <a:off x="5871908" y="178093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6" name="Oval 85">
            <a:hlinkClick r:id="rId18" action="ppaction://hlinksldjump" tooltip="Based on pre-defined rules, the system automatically dispatches the order to a service performer and/or execution team. The service employee reassigns the order if necessary, then fully or partially releases it for execution."/>
          </p:cNvPr>
          <p:cNvSpPr>
            <a:spLocks noChangeAspect="1"/>
          </p:cNvSpPr>
          <p:nvPr/>
        </p:nvSpPr>
        <p:spPr bwMode="gray">
          <a:xfrm>
            <a:off x="3563742" y="178093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4" name="TextBox 66"/>
          <p:cNvSpPr txBox="1">
            <a:spLocks noChangeArrowheads="1"/>
          </p:cNvSpPr>
          <p:nvPr/>
        </p:nvSpPr>
        <p:spPr bwMode="auto">
          <a:xfrm>
            <a:off x="1760926" y="4399866"/>
            <a:ext cx="4914194" cy="1918474"/>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Dispatching and Scheduling Orders</a:t>
            </a:r>
            <a:r>
              <a:rPr lang="en-US" sz="900" dirty="0"/>
              <a:t> business process enables a service employee to assign an order, either manually or automatically to the responsible service performer and execution team/supplier. He or she can then schedule the service performer by creating a follow-up appointment for the sales or service order. This can be done either centrally by the service employee or </a:t>
            </a:r>
            <a:r>
              <a:rPr lang="en-US" sz="900" dirty="0" err="1"/>
              <a:t>decentrally</a:t>
            </a:r>
            <a:r>
              <a:rPr lang="en-US" sz="900" dirty="0"/>
              <a:t> by the service performer. The order can be scheduled taking the order priority, availability, or other aspects such as service levels and route optimization into account.</a:t>
            </a:r>
            <a:br>
              <a:rPr lang="en-US" sz="900" dirty="0"/>
            </a:br>
            <a:r>
              <a:rPr lang="en-US" sz="900" dirty="0"/>
              <a:t>Finally, the service employee releases the order for execution. Once this is done, the service performer can print and/or download the list of orders to be executed as well as the details for each order before heading out. In addition, the service performer can display the appointments in a calendar view within the SAP Business </a:t>
            </a:r>
            <a:r>
              <a:rPr lang="en-US" sz="900" dirty="0" err="1"/>
              <a:t>ByDesign</a:t>
            </a:r>
            <a:r>
              <a:rPr lang="en-US" sz="900" dirty="0"/>
              <a:t> system or in a groupware client such as Outlook, if groupware integration is active.</a:t>
            </a:r>
          </a:p>
          <a:p>
            <a:pPr marL="228600" lvl="1" indent="-114300">
              <a:spcBef>
                <a:spcPts val="200"/>
              </a:spcBef>
              <a:buFont typeface="Arial" charset="0"/>
              <a:buChar char="•"/>
            </a:pPr>
            <a:endParaRPr lang="en-US" sz="900" dirty="0"/>
          </a:p>
        </p:txBody>
      </p:sp>
      <p:sp>
        <p:nvSpPr>
          <p:cNvPr id="116" name="Freeform 69"/>
          <p:cNvSpPr>
            <a:spLocks noChangeArrowheads="1"/>
          </p:cNvSpPr>
          <p:nvPr/>
        </p:nvSpPr>
        <p:spPr bwMode="auto">
          <a:xfrm>
            <a:off x="4651821" y="305373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7" name="Freeform 69"/>
          <p:cNvSpPr>
            <a:spLocks noChangeArrowheads="1"/>
          </p:cNvSpPr>
          <p:nvPr/>
        </p:nvSpPr>
        <p:spPr bwMode="auto">
          <a:xfrm>
            <a:off x="4662292" y="396719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6" name="Picture 95" descr="Calculator_2_60px.png"/>
          <p:cNvPicPr>
            <a:picLocks noChangeAspect="1"/>
          </p:cNvPicPr>
          <p:nvPr/>
        </p:nvPicPr>
        <p:blipFill>
          <a:blip r:embed="rId20" cstate="print"/>
          <a:stretch>
            <a:fillRect/>
          </a:stretch>
        </p:blipFill>
        <p:spPr>
          <a:xfrm>
            <a:off x="366739" y="5245467"/>
            <a:ext cx="180000" cy="180000"/>
          </a:xfrm>
          <a:prstGeom prst="rect">
            <a:avLst/>
          </a:prstGeom>
        </p:spPr>
      </p:pic>
      <p:pic>
        <p:nvPicPr>
          <p:cNvPr id="118" name="Picture 117" descr="Monitor_60px.png"/>
          <p:cNvPicPr>
            <a:picLocks noChangeAspect="1"/>
          </p:cNvPicPr>
          <p:nvPr/>
        </p:nvPicPr>
        <p:blipFill>
          <a:blip r:embed="rId21" cstate="print"/>
          <a:stretch>
            <a:fillRect/>
          </a:stretch>
        </p:blipFill>
        <p:spPr>
          <a:xfrm>
            <a:off x="366739" y="5604137"/>
            <a:ext cx="180000" cy="180000"/>
          </a:xfrm>
          <a:prstGeom prst="rect">
            <a:avLst/>
          </a:prstGeom>
        </p:spPr>
      </p:pic>
      <p:sp>
        <p:nvSpPr>
          <p:cNvPr id="119" name="Rectangle 57">
            <a:hlinkClick r:id="rId2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0"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1" name="Rectangle 57">
            <a:hlinkClick r:id="rId2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25" name="Rectangle 57">
            <a:hlinkClick r:id="rId2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1" name="Picture 60"/>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2" name="Picture 138"/>
          <p:cNvPicPr>
            <a:picLocks noChangeAspect="1"/>
          </p:cNvPicPr>
          <p:nvPr/>
        </p:nvPicPr>
        <p:blipFill>
          <a:blip r:embed="rId25">
            <a:extLst>
              <a:ext uri="{28A0092B-C50C-407E-A947-70E740481C1C}">
                <a14:useLocalDpi xmlns:a14="http://schemas.microsoft.com/office/drawing/2010/main" val="0"/>
              </a:ext>
            </a:extLst>
          </a:blip>
          <a:stretch>
            <a:fillRect/>
          </a:stretch>
        </p:blipFill>
        <p:spPr bwMode="auto">
          <a:xfrm>
            <a:off x="6872136" y="4522788"/>
            <a:ext cx="405115" cy="411162"/>
          </a:xfrm>
          <a:prstGeom prst="rect">
            <a:avLst/>
          </a:prstGeom>
          <a:noFill/>
          <a:ln w="9525">
            <a:noFill/>
            <a:miter lim="800000"/>
            <a:headEnd/>
            <a:tailEnd/>
          </a:ln>
        </p:spPr>
      </p:pic>
      <p:pic>
        <p:nvPicPr>
          <p:cNvPr id="65" name="Picture 2"/>
          <p:cNvPicPr>
            <a:picLocks noChangeAspect="1" noChangeArrowheads="1"/>
          </p:cNvPicPr>
          <p:nvPr/>
        </p:nvPicPr>
        <p:blipFill>
          <a:blip r:embed="rId26">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92" name="TextBox 59">
            <a:hlinkClick r:id="rId27" action="ppaction://hlinksldjump"/>
          </p:cNvPr>
          <p:cNvSpPr txBox="1">
            <a:spLocks noChangeArrowheads="1"/>
          </p:cNvSpPr>
          <p:nvPr/>
        </p:nvSpPr>
        <p:spPr bwMode="auto">
          <a:xfrm>
            <a:off x="5809029" y="832056"/>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70"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72" name="TextBox 7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de-DE"/>
              <a:t>Service and Repair</a:t>
            </a:r>
            <a:br>
              <a:rPr lang="en-US" dirty="0"/>
            </a:br>
            <a:r>
              <a:rPr lang="en-US" sz="2000" b="0" dirty="0"/>
              <a:t>Process Details: Initiating Outbound Delivery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Warehouse Manager</a:t>
            </a:r>
          </a:p>
        </p:txBody>
      </p:sp>
      <p:sp>
        <p:nvSpPr>
          <p:cNvPr id="81" name="Chevron 102"/>
          <p:cNvSpPr>
            <a:spLocks noChangeArrowheads="1"/>
          </p:cNvSpPr>
          <p:nvPr/>
        </p:nvSpPr>
        <p:spPr bwMode="auto">
          <a:xfrm>
            <a:off x="7613870" y="507151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Outbound Logistics Control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59" name="Chevron 123">
            <a:hlinkClick r:id="rId6" action="ppaction://hlinksldjump"/>
          </p:cNvPr>
          <p:cNvSpPr>
            <a:spLocks noChangeArrowheads="1"/>
          </p:cNvSpPr>
          <p:nvPr/>
        </p:nvSpPr>
        <p:spPr bwMode="auto">
          <a:xfrm>
            <a:off x="1178770" y="111288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61" name="Chevron 123">
            <a:hlinkClick r:id="rId7" action="ppaction://hlinksldjump"/>
          </p:cNvPr>
          <p:cNvSpPr>
            <a:spLocks noChangeArrowheads="1"/>
          </p:cNvSpPr>
          <p:nvPr/>
        </p:nvSpPr>
        <p:spPr bwMode="auto">
          <a:xfrm>
            <a:off x="4385774" y="1112888"/>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a:p>
            <a:pPr>
              <a:lnSpc>
                <a:spcPct val="90000"/>
              </a:lnSpc>
              <a:buClr>
                <a:schemeClr val="accent1"/>
              </a:buClr>
              <a:buSzPct val="80000"/>
            </a:pPr>
            <a:endParaRPr lang="en-US" sz="800" dirty="0">
              <a:solidFill>
                <a:srgbClr val="404040"/>
              </a:solidFill>
            </a:endParaRPr>
          </a:p>
        </p:txBody>
      </p:sp>
      <p:sp>
        <p:nvSpPr>
          <p:cNvPr id="62" name="Chevron 123">
            <a:hlinkClick r:id="rId8" action="ppaction://hlinksldjump"/>
          </p:cNvPr>
          <p:cNvSpPr>
            <a:spLocks noChangeArrowheads="1"/>
          </p:cNvSpPr>
          <p:nvPr/>
        </p:nvSpPr>
        <p:spPr bwMode="auto">
          <a:xfrm>
            <a:off x="6045087" y="1112888"/>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3" name="Chevron 123">
            <a:hlinkClick r:id="rId9" action="ppaction://hlinksldjump"/>
          </p:cNvPr>
          <p:cNvSpPr>
            <a:spLocks noChangeArrowheads="1"/>
          </p:cNvSpPr>
          <p:nvPr/>
        </p:nvSpPr>
        <p:spPr bwMode="auto">
          <a:xfrm>
            <a:off x="2001870" y="111288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Planning Service Orders</a:t>
            </a:r>
          </a:p>
        </p:txBody>
      </p:sp>
      <p:sp>
        <p:nvSpPr>
          <p:cNvPr id="64" name="Chevron 123">
            <a:hlinkClick r:id="rId10" action="ppaction://hlinksldjump"/>
          </p:cNvPr>
          <p:cNvSpPr>
            <a:spLocks noChangeArrowheads="1"/>
          </p:cNvSpPr>
          <p:nvPr/>
        </p:nvSpPr>
        <p:spPr bwMode="auto">
          <a:xfrm>
            <a:off x="2755098" y="295987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65" name="Chevron 123">
            <a:hlinkClick r:id="rId11" action="ppaction://hlinksldjump"/>
          </p:cNvPr>
          <p:cNvSpPr>
            <a:spLocks noChangeArrowheads="1"/>
          </p:cNvSpPr>
          <p:nvPr/>
        </p:nvSpPr>
        <p:spPr bwMode="auto">
          <a:xfrm>
            <a:off x="5213954" y="1112888"/>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66" name="Chevron 123">
            <a:hlinkClick r:id="rId8" action="ppaction://hlinksldjump"/>
          </p:cNvPr>
          <p:cNvSpPr>
            <a:spLocks noChangeArrowheads="1"/>
          </p:cNvSpPr>
          <p:nvPr/>
        </p:nvSpPr>
        <p:spPr bwMode="auto">
          <a:xfrm>
            <a:off x="6811707" y="1112887"/>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8" name="Chevron 123">
            <a:hlinkClick r:id="rId12" action="ppaction://hlinksldjump"/>
          </p:cNvPr>
          <p:cNvSpPr>
            <a:spLocks noChangeArrowheads="1"/>
          </p:cNvSpPr>
          <p:nvPr/>
        </p:nvSpPr>
        <p:spPr bwMode="auto">
          <a:xfrm>
            <a:off x="2824830" y="1112887"/>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9" name="Freeform 70"/>
          <p:cNvSpPr>
            <a:spLocks noChangeArrowheads="1"/>
          </p:cNvSpPr>
          <p:nvPr/>
        </p:nvSpPr>
        <p:spPr bwMode="auto">
          <a:xfrm flipV="1">
            <a:off x="1845347" y="1124326"/>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grpSp>
        <p:nvGrpSpPr>
          <p:cNvPr id="70" name="Group 69"/>
          <p:cNvGrpSpPr/>
          <p:nvPr/>
        </p:nvGrpSpPr>
        <p:grpSpPr>
          <a:xfrm>
            <a:off x="7842050" y="3679740"/>
            <a:ext cx="1174410" cy="309466"/>
            <a:chOff x="7269479" y="1173773"/>
            <a:chExt cx="1174410" cy="309466"/>
          </a:xfrm>
        </p:grpSpPr>
        <p:pic>
          <p:nvPicPr>
            <p:cNvPr id="73" name="Picture 2" descr="\\dwdfkps\KPS\100_Public\Graphics\Pictogram-Library\2011-Visual-Style\60X60-PNGs\SelfService_60px.png"/>
            <p:cNvPicPr>
              <a:picLocks noChangeAspect="1" noChangeArrowheads="1"/>
            </p:cNvPicPr>
            <p:nvPr/>
          </p:nvPicPr>
          <p:blipFill>
            <a:blip r:embed="rId13" cstate="print"/>
            <a:srcRect/>
            <a:stretch>
              <a:fillRect/>
            </a:stretch>
          </p:blipFill>
          <p:spPr bwMode="auto">
            <a:xfrm>
              <a:off x="7269479" y="1173773"/>
              <a:ext cx="282233" cy="282233"/>
            </a:xfrm>
            <a:prstGeom prst="rect">
              <a:avLst/>
            </a:prstGeom>
            <a:noFill/>
          </p:spPr>
        </p:pic>
        <p:sp>
          <p:nvSpPr>
            <p:cNvPr id="7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7" name="Chevron 123">
            <a:hlinkClick r:id="rId12" action="ppaction://hlinksldjump"/>
          </p:cNvPr>
          <p:cNvSpPr>
            <a:spLocks noChangeArrowheads="1"/>
          </p:cNvSpPr>
          <p:nvPr/>
        </p:nvSpPr>
        <p:spPr bwMode="auto">
          <a:xfrm>
            <a:off x="3559121" y="1112887"/>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79" name="Freeform 69"/>
          <p:cNvSpPr>
            <a:spLocks noChangeArrowheads="1"/>
          </p:cNvSpPr>
          <p:nvPr/>
        </p:nvSpPr>
        <p:spPr bwMode="auto">
          <a:xfrm>
            <a:off x="5881129" y="186177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5" name="Chevron 123">
            <a:hlinkClick r:id="rId14" action="ppaction://hlinksldjump"/>
          </p:cNvPr>
          <p:cNvSpPr>
            <a:spLocks noChangeArrowheads="1"/>
          </p:cNvSpPr>
          <p:nvPr/>
        </p:nvSpPr>
        <p:spPr bwMode="auto">
          <a:xfrm>
            <a:off x="7619102" y="1112888"/>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6" name="Freeform 85"/>
          <p:cNvSpPr>
            <a:spLocks noChangeArrowheads="1"/>
          </p:cNvSpPr>
          <p:nvPr/>
        </p:nvSpPr>
        <p:spPr bwMode="auto">
          <a:xfrm>
            <a:off x="8277966" y="186141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2" name="Chevron 123">
            <a:hlinkClick r:id="rId15" action="ppaction://hlinksldjump"/>
          </p:cNvPr>
          <p:cNvSpPr>
            <a:spLocks noChangeArrowheads="1"/>
          </p:cNvSpPr>
          <p:nvPr/>
        </p:nvSpPr>
        <p:spPr bwMode="auto">
          <a:xfrm>
            <a:off x="4359746" y="2042248"/>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94" name="Chevron 123">
            <a:hlinkClick r:id="rId16" action="ppaction://hlinksldjump"/>
          </p:cNvPr>
          <p:cNvSpPr>
            <a:spLocks noChangeArrowheads="1"/>
          </p:cNvSpPr>
          <p:nvPr/>
        </p:nvSpPr>
        <p:spPr bwMode="auto">
          <a:xfrm>
            <a:off x="3579118" y="295987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95" name="Freeform 69"/>
          <p:cNvSpPr>
            <a:spLocks noChangeArrowheads="1"/>
          </p:cNvSpPr>
          <p:nvPr/>
        </p:nvSpPr>
        <p:spPr bwMode="auto">
          <a:xfrm>
            <a:off x="4238344" y="370950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6" name="Chevron 123">
            <a:hlinkClick r:id="rId17" action="ppaction://hlinksldjump"/>
          </p:cNvPr>
          <p:cNvSpPr>
            <a:spLocks noChangeArrowheads="1"/>
          </p:cNvSpPr>
          <p:nvPr/>
        </p:nvSpPr>
        <p:spPr bwMode="auto">
          <a:xfrm>
            <a:off x="6823508" y="2042248"/>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a:t>
            </a:r>
          </a:p>
        </p:txBody>
      </p:sp>
      <p:sp>
        <p:nvSpPr>
          <p:cNvPr id="97" name="Freeform 69"/>
          <p:cNvSpPr>
            <a:spLocks noChangeArrowheads="1"/>
          </p:cNvSpPr>
          <p:nvPr/>
        </p:nvSpPr>
        <p:spPr bwMode="auto">
          <a:xfrm>
            <a:off x="7487895" y="279149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8" name="Chevron 123">
            <a:hlinkClick r:id="rId18" action="ppaction://hlinksldjump"/>
          </p:cNvPr>
          <p:cNvSpPr>
            <a:spLocks noChangeArrowheads="1"/>
          </p:cNvSpPr>
          <p:nvPr/>
        </p:nvSpPr>
        <p:spPr bwMode="auto">
          <a:xfrm>
            <a:off x="5990638" y="2042248"/>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a:t>
            </a:r>
          </a:p>
        </p:txBody>
      </p:sp>
      <p:sp>
        <p:nvSpPr>
          <p:cNvPr id="99" name="Freeform 69">
            <a:hlinkClick r:id="rId19" action="ppaction://hlinksldjump" tooltip="Process is relevant for accounting"/>
          </p:cNvPr>
          <p:cNvSpPr>
            <a:spLocks noChangeArrowheads="1"/>
          </p:cNvSpPr>
          <p:nvPr/>
        </p:nvSpPr>
        <p:spPr bwMode="auto">
          <a:xfrm>
            <a:off x="6663338" y="370950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100" name="Chevron 123">
            <a:hlinkClick r:id="rId20" action="ppaction://hlinksldjump"/>
          </p:cNvPr>
          <p:cNvSpPr>
            <a:spLocks noChangeArrowheads="1"/>
          </p:cNvSpPr>
          <p:nvPr/>
        </p:nvSpPr>
        <p:spPr bwMode="auto">
          <a:xfrm>
            <a:off x="5998122" y="295987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Goods Movement</a:t>
            </a:r>
          </a:p>
        </p:txBody>
      </p:sp>
      <p:sp>
        <p:nvSpPr>
          <p:cNvPr id="101" name="Freeform 69"/>
          <p:cNvSpPr>
            <a:spLocks noChangeArrowheads="1"/>
          </p:cNvSpPr>
          <p:nvPr/>
        </p:nvSpPr>
        <p:spPr bwMode="auto">
          <a:xfrm>
            <a:off x="6665299" y="370950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02" name="Picture 101"/>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011594" y="1485701"/>
            <a:ext cx="180000" cy="134181"/>
          </a:xfrm>
          <a:prstGeom prst="rect">
            <a:avLst/>
          </a:prstGeom>
        </p:spPr>
      </p:pic>
      <p:pic>
        <p:nvPicPr>
          <p:cNvPr id="103" name="Picture 102"/>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2574388" y="2415061"/>
            <a:ext cx="180000" cy="134181"/>
          </a:xfrm>
          <a:prstGeom prst="rect">
            <a:avLst/>
          </a:prstGeom>
        </p:spPr>
      </p:pic>
      <p:pic>
        <p:nvPicPr>
          <p:cNvPr id="104" name="Picture 103"/>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5857916" y="2415061"/>
            <a:ext cx="180000" cy="134181"/>
          </a:xfrm>
          <a:prstGeom prst="rect">
            <a:avLst/>
          </a:prstGeom>
        </p:spPr>
      </p:pic>
      <p:sp>
        <p:nvSpPr>
          <p:cNvPr id="105" name="Rectangle 104"/>
          <p:cNvSpPr/>
          <p:nvPr/>
        </p:nvSpPr>
        <p:spPr>
          <a:xfrm>
            <a:off x="332508" y="1352737"/>
            <a:ext cx="705642" cy="400110"/>
          </a:xfrm>
          <a:prstGeom prst="rect">
            <a:avLst/>
          </a:prstGeom>
        </p:spPr>
        <p:txBody>
          <a:bodyPr wrap="none">
            <a:spAutoFit/>
          </a:bodyPr>
          <a:lstStyle/>
          <a:p>
            <a:pPr>
              <a:spcBef>
                <a:spcPct val="50000"/>
              </a:spcBef>
              <a:defRPr/>
            </a:pPr>
            <a:r>
              <a:rPr lang="de-DE" sz="800" dirty="0"/>
              <a:t>Request-</a:t>
            </a:r>
          </a:p>
          <a:p>
            <a:pPr>
              <a:spcBef>
                <a:spcPct val="50000"/>
              </a:spcBef>
              <a:defRPr/>
            </a:pPr>
            <a:r>
              <a:rPr lang="de-DE" sz="800" dirty="0"/>
              <a:t>to-Resolve</a:t>
            </a:r>
            <a:r>
              <a:rPr lang="en-US" sz="800" dirty="0"/>
              <a:t> </a:t>
            </a:r>
          </a:p>
        </p:txBody>
      </p:sp>
      <p:sp>
        <p:nvSpPr>
          <p:cNvPr id="106" name="Rectangle 105"/>
          <p:cNvSpPr/>
          <p:nvPr/>
        </p:nvSpPr>
        <p:spPr>
          <a:xfrm>
            <a:off x="1762298" y="2282097"/>
            <a:ext cx="853119" cy="400110"/>
          </a:xfrm>
          <a:prstGeom prst="rect">
            <a:avLst/>
          </a:prstGeom>
        </p:spPr>
        <p:txBody>
          <a:bodyPr wrap="none">
            <a:spAutoFit/>
          </a:bodyPr>
          <a:lstStyle/>
          <a:p>
            <a:pPr>
              <a:spcBef>
                <a:spcPct val="50000"/>
              </a:spcBef>
              <a:defRPr/>
            </a:pPr>
            <a:r>
              <a:rPr lang="de-DE" sz="800" dirty="0"/>
              <a:t>Procure-to-</a:t>
            </a:r>
          </a:p>
          <a:p>
            <a:pPr>
              <a:spcBef>
                <a:spcPct val="50000"/>
              </a:spcBef>
              <a:defRPr/>
            </a:pPr>
            <a:r>
              <a:rPr lang="de-DE" sz="800" dirty="0"/>
              <a:t>Pay (Services)</a:t>
            </a:r>
            <a:endParaRPr lang="en-US" sz="800" dirty="0"/>
          </a:p>
        </p:txBody>
      </p:sp>
      <p:sp>
        <p:nvSpPr>
          <p:cNvPr id="107" name="Rectangle 106"/>
          <p:cNvSpPr/>
          <p:nvPr/>
        </p:nvSpPr>
        <p:spPr>
          <a:xfrm>
            <a:off x="5180414" y="2189765"/>
            <a:ext cx="715260" cy="584775"/>
          </a:xfrm>
          <a:prstGeom prst="rect">
            <a:avLst/>
          </a:prstGeom>
        </p:spPr>
        <p:txBody>
          <a:bodyPr wrap="none">
            <a:spAutoFit/>
          </a:bodyPr>
          <a:lstStyle/>
          <a:p>
            <a:pPr>
              <a:spcBef>
                <a:spcPct val="50000"/>
              </a:spcBef>
              <a:defRPr/>
            </a:pPr>
            <a:r>
              <a:rPr lang="de-DE" sz="800" dirty="0"/>
              <a:t>Expense </a:t>
            </a:r>
          </a:p>
          <a:p>
            <a:pPr>
              <a:spcBef>
                <a:spcPct val="50000"/>
              </a:spcBef>
              <a:defRPr/>
            </a:pPr>
            <a:r>
              <a:rPr lang="de-DE" sz="800" dirty="0"/>
              <a:t>Reimburse-</a:t>
            </a:r>
          </a:p>
          <a:p>
            <a:pPr>
              <a:spcBef>
                <a:spcPct val="50000"/>
              </a:spcBef>
              <a:defRPr/>
            </a:pPr>
            <a:r>
              <a:rPr lang="de-DE" sz="800" dirty="0"/>
              <a:t>ment</a:t>
            </a:r>
            <a:r>
              <a:rPr lang="en-US" sz="800" dirty="0"/>
              <a:t> </a:t>
            </a:r>
          </a:p>
        </p:txBody>
      </p:sp>
      <p:sp>
        <p:nvSpPr>
          <p:cNvPr id="108" name="Rectangle 107"/>
          <p:cNvSpPr/>
          <p:nvPr/>
        </p:nvSpPr>
        <p:spPr>
          <a:xfrm>
            <a:off x="3138893" y="1395826"/>
            <a:ext cx="1039067" cy="313932"/>
          </a:xfrm>
          <a:prstGeom prst="rect">
            <a:avLst/>
          </a:prstGeom>
        </p:spPr>
        <p:txBody>
          <a:bodyPr wrap="none">
            <a:spAutoFit/>
          </a:bodyPr>
          <a:lstStyle/>
          <a:p>
            <a:pPr>
              <a:lnSpc>
                <a:spcPct val="90000"/>
              </a:lnSpc>
              <a:buClr>
                <a:schemeClr val="accent1"/>
              </a:buClr>
              <a:buSzPct val="80000"/>
            </a:pPr>
            <a:r>
              <a:rPr lang="en-US" sz="800" dirty="0">
                <a:solidFill>
                  <a:srgbClr val="404040"/>
                </a:solidFill>
              </a:rPr>
              <a:t>Dispatching and </a:t>
            </a:r>
          </a:p>
          <a:p>
            <a:pPr>
              <a:lnSpc>
                <a:spcPct val="90000"/>
              </a:lnSpc>
              <a:buClr>
                <a:schemeClr val="accent1"/>
              </a:buClr>
              <a:buSzPct val="80000"/>
            </a:pPr>
            <a:r>
              <a:rPr lang="en-US" sz="800" dirty="0">
                <a:solidFill>
                  <a:srgbClr val="404040"/>
                </a:solidFill>
              </a:rPr>
              <a:t>Scheduling Orders</a:t>
            </a:r>
          </a:p>
        </p:txBody>
      </p:sp>
      <p:sp>
        <p:nvSpPr>
          <p:cNvPr id="109" name="Rectangle 108"/>
          <p:cNvSpPr/>
          <p:nvPr/>
        </p:nvSpPr>
        <p:spPr>
          <a:xfrm>
            <a:off x="6156848" y="1451226"/>
            <a:ext cx="1455848" cy="203133"/>
          </a:xfrm>
          <a:prstGeom prst="rect">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110" name="Freeform 109"/>
          <p:cNvSpPr>
            <a:spLocks noChangeArrowheads="1"/>
          </p:cNvSpPr>
          <p:nvPr/>
        </p:nvSpPr>
        <p:spPr bwMode="auto">
          <a:xfrm>
            <a:off x="7474762" y="186936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1" name="Chevron 83"/>
          <p:cNvSpPr>
            <a:spLocks noChangeArrowheads="1"/>
          </p:cNvSpPr>
          <p:nvPr/>
        </p:nvSpPr>
        <p:spPr bwMode="auto">
          <a:xfrm>
            <a:off x="2673656" y="1795918"/>
            <a:ext cx="174716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Initiating Outbound Delivery</a:t>
            </a:r>
          </a:p>
        </p:txBody>
      </p:sp>
      <p:sp>
        <p:nvSpPr>
          <p:cNvPr id="112" name="Chevron 111"/>
          <p:cNvSpPr>
            <a:spLocks noChangeArrowheads="1"/>
          </p:cNvSpPr>
          <p:nvPr>
            <p:custDataLst>
              <p:tags r:id="rId1"/>
            </p:custDataLst>
          </p:nvPr>
        </p:nvSpPr>
        <p:spPr bwMode="auto">
          <a:xfrm>
            <a:off x="3560982" y="21014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Initiate outbound delivery</a:t>
            </a:r>
          </a:p>
          <a:p>
            <a:pPr>
              <a:lnSpc>
                <a:spcPct val="90000"/>
              </a:lnSpc>
              <a:buClr>
                <a:schemeClr val="accent1"/>
              </a:buClr>
              <a:buSzPct val="80000"/>
            </a:pPr>
            <a:endParaRPr lang="en-US" sz="800" dirty="0">
              <a:solidFill>
                <a:srgbClr val="404040"/>
              </a:solidFill>
            </a:endParaRPr>
          </a:p>
        </p:txBody>
      </p:sp>
      <p:sp>
        <p:nvSpPr>
          <p:cNvPr id="113" name="Chevron 112"/>
          <p:cNvSpPr>
            <a:spLocks noChangeArrowheads="1"/>
          </p:cNvSpPr>
          <p:nvPr>
            <p:custDataLst>
              <p:tags r:id="rId2"/>
            </p:custDataLst>
          </p:nvPr>
        </p:nvSpPr>
        <p:spPr bwMode="auto">
          <a:xfrm>
            <a:off x="2796212" y="21014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Determine ship-from and check product availability</a:t>
            </a:r>
          </a:p>
          <a:p>
            <a:pPr>
              <a:lnSpc>
                <a:spcPct val="90000"/>
              </a:lnSpc>
              <a:buClr>
                <a:schemeClr val="accent1"/>
              </a:buClr>
              <a:buSzPct val="80000"/>
            </a:pPr>
            <a:endParaRPr lang="en-US" sz="800" dirty="0">
              <a:solidFill>
                <a:srgbClr val="404040"/>
              </a:solidFill>
            </a:endParaRPr>
          </a:p>
        </p:txBody>
      </p:sp>
      <p:pic>
        <p:nvPicPr>
          <p:cNvPr id="115" name="Picture 68"/>
          <p:cNvPicPr>
            <a:picLocks noChangeAspect="1" noChangeArrowheads="1"/>
          </p:cNvPicPr>
          <p:nvPr/>
        </p:nvPicPr>
        <p:blipFill>
          <a:blip r:embed="rId22" cstate="print">
            <a:extLst>
              <a:ext uri="{28A0092B-C50C-407E-A947-70E740481C1C}">
                <a14:useLocalDpi xmlns:a14="http://schemas.microsoft.com/office/drawing/2010/main" val="0"/>
              </a:ext>
            </a:extLst>
          </a:blip>
          <a:stretch>
            <a:fillRect/>
          </a:stretch>
        </p:blipFill>
        <p:spPr bwMode="auto">
          <a:xfrm>
            <a:off x="6877384" y="4503036"/>
            <a:ext cx="443833" cy="434956"/>
          </a:xfrm>
          <a:prstGeom prst="rect">
            <a:avLst/>
          </a:prstGeom>
          <a:noFill/>
          <a:ln w="9525">
            <a:noFill/>
            <a:miter lim="800000"/>
            <a:headEnd/>
            <a:tailEnd/>
          </a:ln>
        </p:spPr>
      </p:pic>
      <p:sp>
        <p:nvSpPr>
          <p:cNvPr id="117" name="Oval 116">
            <a:hlinkClick r:id="rId23" action="ppaction://hlinksldjump" tooltip="You create delivery proposals based on the confirmed schedule lines of the customer demand."/>
          </p:cNvPr>
          <p:cNvSpPr>
            <a:spLocks noChangeAspect="1"/>
          </p:cNvSpPr>
          <p:nvPr/>
        </p:nvSpPr>
        <p:spPr bwMode="gray">
          <a:xfrm>
            <a:off x="4153945" y="269278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8" name="Oval 117">
            <a:hlinkClick r:id="rId23" action="ppaction://hlinksldjump" tooltip="You manually change the ship-from location in the customer demand and manually perform the product availibility check."/>
          </p:cNvPr>
          <p:cNvSpPr>
            <a:spLocks noChangeAspect="1"/>
          </p:cNvSpPr>
          <p:nvPr/>
        </p:nvSpPr>
        <p:spPr bwMode="gray">
          <a:xfrm>
            <a:off x="3391945" y="269278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4" name="TextBox 66"/>
          <p:cNvSpPr txBox="1">
            <a:spLocks noChangeArrowheads="1"/>
          </p:cNvSpPr>
          <p:nvPr/>
        </p:nvSpPr>
        <p:spPr bwMode="auto">
          <a:xfrm>
            <a:off x="1760926" y="4399866"/>
            <a:ext cx="4914194" cy="1225977"/>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Initiating Outbound Delivery</a:t>
            </a:r>
            <a:r>
              <a:rPr lang="en-US" sz="900" dirty="0"/>
              <a:t> business process enables you to manually perform ATP checks for sales order items. Depending on the current situation the system might change the source of supply for the sales order. By releasing the confirmed scheduled lines to logistics execution you initiate the outbound delivery process.</a:t>
            </a:r>
          </a:p>
          <a:p>
            <a:pPr>
              <a:buClr>
                <a:schemeClr val="accent1"/>
              </a:buClr>
              <a:buSzPct val="80000"/>
            </a:pPr>
            <a:endParaRPr lang="en-US" sz="900" dirty="0"/>
          </a:p>
          <a:p>
            <a:pPr>
              <a:buClr>
                <a:schemeClr val="accent1"/>
              </a:buClr>
              <a:buSzPct val="80000"/>
            </a:pPr>
            <a:r>
              <a:rPr lang="en-US" sz="900" dirty="0"/>
              <a:t>The process step </a:t>
            </a:r>
            <a:r>
              <a:rPr lang="en-US" sz="900" i="1" dirty="0"/>
              <a:t>Initiating Outbound Delivery</a:t>
            </a:r>
            <a:r>
              <a:rPr lang="en-US" sz="900" dirty="0"/>
              <a:t> is only relevant for on-site service provision.</a:t>
            </a:r>
          </a:p>
          <a:p>
            <a:pPr>
              <a:buClr>
                <a:schemeClr val="accent1"/>
              </a:buClr>
              <a:buSzPct val="80000"/>
              <a:buFont typeface="Wingdings" pitchFamily="2" charset="2"/>
              <a:buNone/>
            </a:pPr>
            <a:endParaRPr lang="en-US" sz="900" dirty="0"/>
          </a:p>
          <a:p>
            <a:pPr marL="228600" lvl="1" indent="-114300">
              <a:spcBef>
                <a:spcPts val="200"/>
              </a:spcBef>
              <a:buFont typeface="Arial" charset="0"/>
              <a:buChar char="•"/>
            </a:pPr>
            <a:endParaRPr lang="en-US" sz="900" dirty="0"/>
          </a:p>
        </p:txBody>
      </p:sp>
      <p:sp>
        <p:nvSpPr>
          <p:cNvPr id="127" name="TextBox 59">
            <a:hlinkClick r:id="rId19" action="ppaction://hlinksldjump"/>
          </p:cNvPr>
          <p:cNvSpPr txBox="1">
            <a:spLocks noChangeArrowheads="1"/>
          </p:cNvSpPr>
          <p:nvPr/>
        </p:nvSpPr>
        <p:spPr bwMode="auto">
          <a:xfrm>
            <a:off x="4046904" y="1746456"/>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7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6"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28" name="Picture 127" descr="Calculator_2_60px.png"/>
          <p:cNvPicPr>
            <a:picLocks noChangeAspect="1"/>
          </p:cNvPicPr>
          <p:nvPr/>
        </p:nvPicPr>
        <p:blipFill>
          <a:blip r:embed="rId24" cstate="print"/>
          <a:stretch>
            <a:fillRect/>
          </a:stretch>
        </p:blipFill>
        <p:spPr>
          <a:xfrm>
            <a:off x="366739" y="5245467"/>
            <a:ext cx="180000" cy="180000"/>
          </a:xfrm>
          <a:prstGeom prst="rect">
            <a:avLst/>
          </a:prstGeom>
        </p:spPr>
      </p:pic>
      <p:pic>
        <p:nvPicPr>
          <p:cNvPr id="129" name="Picture 128" descr="Monitor_60px.png"/>
          <p:cNvPicPr>
            <a:picLocks noChangeAspect="1"/>
          </p:cNvPicPr>
          <p:nvPr/>
        </p:nvPicPr>
        <p:blipFill>
          <a:blip r:embed="rId25" cstate="print"/>
          <a:stretch>
            <a:fillRect/>
          </a:stretch>
        </p:blipFill>
        <p:spPr>
          <a:xfrm>
            <a:off x="366739" y="5604137"/>
            <a:ext cx="180000" cy="180000"/>
          </a:xfrm>
          <a:prstGeom prst="rect">
            <a:avLst/>
          </a:prstGeom>
        </p:spPr>
      </p:pic>
      <p:sp>
        <p:nvSpPr>
          <p:cNvPr id="130" name="Rectangle 57">
            <a:hlinkClick r:id="rId2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2" name="Rectangle 57">
            <a:hlinkClick r:id="rId2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35" name="Rectangle 57">
            <a:hlinkClick r:id="rId2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8" name="Picture 77"/>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2" name="Picture 2"/>
          <p:cNvPicPr>
            <a:picLocks noChangeAspect="1" noChangeArrowheads="1"/>
          </p:cNvPicPr>
          <p:nvPr/>
        </p:nvPicPr>
        <p:blipFill>
          <a:blip r:embed="rId29">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70"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14" y="5919811"/>
            <a:ext cx="170688" cy="170688"/>
          </a:xfrm>
          <a:prstGeom prst="rect">
            <a:avLst/>
          </a:prstGeom>
        </p:spPr>
      </p:pic>
      <p:sp>
        <p:nvSpPr>
          <p:cNvPr id="75" name="TextBox 7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de-DE"/>
              <a:t>Service and Repair</a:t>
            </a:r>
            <a:br>
              <a:rPr lang="en-US" dirty="0"/>
            </a:br>
            <a:r>
              <a:rPr lang="en-US" sz="2000" b="0" dirty="0"/>
              <a:t>Process Details: Processing Outbound Delivery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Warehouse Operator</a:t>
            </a:r>
            <a:endParaRPr lang="en-US" sz="800" dirty="0">
              <a:solidFill>
                <a:srgbClr val="404040"/>
              </a:solidFill>
            </a:endParaRPr>
          </a:p>
        </p:txBody>
      </p:sp>
      <p:sp>
        <p:nvSpPr>
          <p:cNvPr id="81" name="Chevron 102"/>
          <p:cNvSpPr>
            <a:spLocks noChangeArrowheads="1"/>
          </p:cNvSpPr>
          <p:nvPr/>
        </p:nvSpPr>
        <p:spPr bwMode="auto">
          <a:xfrm>
            <a:off x="7613870" y="507151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Outbound Logistics   </a:t>
            </a:r>
          </a:p>
        </p:txBody>
      </p:sp>
      <p:sp>
        <p:nvSpPr>
          <p:cNvPr id="83" name="TextBox 83"/>
          <p:cNvSpPr txBox="1">
            <a:spLocks noChangeArrowheads="1"/>
          </p:cNvSpPr>
          <p:nvPr/>
        </p:nvSpPr>
        <p:spPr bwMode="auto">
          <a:xfrm>
            <a:off x="6788615" y="4138613"/>
            <a:ext cx="215900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59" name="Chevron 123">
            <a:hlinkClick r:id="rId9" action="ppaction://hlinksldjump"/>
          </p:cNvPr>
          <p:cNvSpPr>
            <a:spLocks noChangeArrowheads="1"/>
          </p:cNvSpPr>
          <p:nvPr/>
        </p:nvSpPr>
        <p:spPr bwMode="auto">
          <a:xfrm>
            <a:off x="1178770" y="106451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61" name="Chevron 123">
            <a:hlinkClick r:id="rId10" action="ppaction://hlinksldjump"/>
          </p:cNvPr>
          <p:cNvSpPr>
            <a:spLocks noChangeArrowheads="1"/>
          </p:cNvSpPr>
          <p:nvPr/>
        </p:nvSpPr>
        <p:spPr bwMode="auto">
          <a:xfrm>
            <a:off x="4385774" y="1064515"/>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a:p>
            <a:pPr>
              <a:lnSpc>
                <a:spcPct val="90000"/>
              </a:lnSpc>
              <a:buClr>
                <a:schemeClr val="accent1"/>
              </a:buClr>
              <a:buSzPct val="80000"/>
            </a:pPr>
            <a:endParaRPr lang="en-US" sz="800" dirty="0">
              <a:solidFill>
                <a:srgbClr val="404040"/>
              </a:solidFill>
            </a:endParaRPr>
          </a:p>
        </p:txBody>
      </p:sp>
      <p:sp>
        <p:nvSpPr>
          <p:cNvPr id="62" name="Chevron 123">
            <a:hlinkClick r:id="rId11" action="ppaction://hlinksldjump"/>
          </p:cNvPr>
          <p:cNvSpPr>
            <a:spLocks noChangeArrowheads="1"/>
          </p:cNvSpPr>
          <p:nvPr/>
        </p:nvSpPr>
        <p:spPr bwMode="auto">
          <a:xfrm>
            <a:off x="6045087" y="1064515"/>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3" name="Chevron 123">
            <a:hlinkClick r:id="rId12" action="ppaction://hlinksldjump"/>
          </p:cNvPr>
          <p:cNvSpPr>
            <a:spLocks noChangeArrowheads="1"/>
          </p:cNvSpPr>
          <p:nvPr/>
        </p:nvSpPr>
        <p:spPr bwMode="auto">
          <a:xfrm>
            <a:off x="2001870" y="106451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Planning Service Orders</a:t>
            </a:r>
          </a:p>
        </p:txBody>
      </p:sp>
      <p:sp>
        <p:nvSpPr>
          <p:cNvPr id="64" name="Chevron 123">
            <a:hlinkClick r:id="rId13" action="ppaction://hlinksldjump"/>
          </p:cNvPr>
          <p:cNvSpPr>
            <a:spLocks noChangeArrowheads="1"/>
          </p:cNvSpPr>
          <p:nvPr/>
        </p:nvSpPr>
        <p:spPr bwMode="auto">
          <a:xfrm>
            <a:off x="2755098" y="291830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65" name="Chevron 123">
            <a:hlinkClick r:id="rId14" action="ppaction://hlinksldjump"/>
          </p:cNvPr>
          <p:cNvSpPr>
            <a:spLocks noChangeArrowheads="1"/>
          </p:cNvSpPr>
          <p:nvPr/>
        </p:nvSpPr>
        <p:spPr bwMode="auto">
          <a:xfrm>
            <a:off x="5213954" y="1064515"/>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66" name="Chevron 123">
            <a:hlinkClick r:id="rId11" action="ppaction://hlinksldjump"/>
          </p:cNvPr>
          <p:cNvSpPr>
            <a:spLocks noChangeArrowheads="1"/>
          </p:cNvSpPr>
          <p:nvPr/>
        </p:nvSpPr>
        <p:spPr bwMode="auto">
          <a:xfrm>
            <a:off x="6811707" y="1064514"/>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8" name="Chevron 123">
            <a:hlinkClick r:id="rId15" action="ppaction://hlinksldjump"/>
          </p:cNvPr>
          <p:cNvSpPr>
            <a:spLocks noChangeArrowheads="1"/>
          </p:cNvSpPr>
          <p:nvPr/>
        </p:nvSpPr>
        <p:spPr bwMode="auto">
          <a:xfrm>
            <a:off x="2824830" y="106451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9" name="Freeform 70"/>
          <p:cNvSpPr>
            <a:spLocks noChangeArrowheads="1"/>
          </p:cNvSpPr>
          <p:nvPr/>
        </p:nvSpPr>
        <p:spPr bwMode="auto">
          <a:xfrm flipV="1">
            <a:off x="1837034" y="1075953"/>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grpSp>
        <p:nvGrpSpPr>
          <p:cNvPr id="70" name="Group 69"/>
          <p:cNvGrpSpPr/>
          <p:nvPr/>
        </p:nvGrpSpPr>
        <p:grpSpPr>
          <a:xfrm>
            <a:off x="7842050" y="3679740"/>
            <a:ext cx="1174410" cy="309466"/>
            <a:chOff x="7269479" y="1173773"/>
            <a:chExt cx="1174410" cy="309466"/>
          </a:xfrm>
        </p:grpSpPr>
        <p:pic>
          <p:nvPicPr>
            <p:cNvPr id="73" name="Picture 2" descr="\\dwdfkps\KPS\100_Public\Graphics\Pictogram-Library\2011-Visual-Style\60X60-PNGs\SelfService_60px.png"/>
            <p:cNvPicPr>
              <a:picLocks noChangeAspect="1" noChangeArrowheads="1"/>
            </p:cNvPicPr>
            <p:nvPr/>
          </p:nvPicPr>
          <p:blipFill>
            <a:blip r:embed="rId16" cstate="print"/>
            <a:srcRect/>
            <a:stretch>
              <a:fillRect/>
            </a:stretch>
          </p:blipFill>
          <p:spPr bwMode="auto">
            <a:xfrm>
              <a:off x="7269479" y="1173773"/>
              <a:ext cx="282233" cy="282233"/>
            </a:xfrm>
            <a:prstGeom prst="rect">
              <a:avLst/>
            </a:prstGeom>
            <a:noFill/>
          </p:spPr>
        </p:pic>
        <p:sp>
          <p:nvSpPr>
            <p:cNvPr id="7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7" name="Chevron 123">
            <a:hlinkClick r:id="rId15" action="ppaction://hlinksldjump"/>
          </p:cNvPr>
          <p:cNvSpPr>
            <a:spLocks noChangeArrowheads="1"/>
          </p:cNvSpPr>
          <p:nvPr/>
        </p:nvSpPr>
        <p:spPr bwMode="auto">
          <a:xfrm>
            <a:off x="3559121" y="106451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85" name="Chevron 123">
            <a:hlinkClick r:id="rId17" action="ppaction://hlinksldjump"/>
          </p:cNvPr>
          <p:cNvSpPr>
            <a:spLocks noChangeArrowheads="1"/>
          </p:cNvSpPr>
          <p:nvPr/>
        </p:nvSpPr>
        <p:spPr bwMode="auto">
          <a:xfrm>
            <a:off x="7619102" y="1064515"/>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6" name="Freeform 85"/>
          <p:cNvSpPr>
            <a:spLocks noChangeArrowheads="1"/>
          </p:cNvSpPr>
          <p:nvPr/>
        </p:nvSpPr>
        <p:spPr bwMode="auto">
          <a:xfrm>
            <a:off x="8278328" y="181304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7" name="Chevron 123">
            <a:hlinkClick r:id="rId18" action="ppaction://hlinksldjump"/>
          </p:cNvPr>
          <p:cNvSpPr>
            <a:spLocks noChangeArrowheads="1"/>
          </p:cNvSpPr>
          <p:nvPr/>
        </p:nvSpPr>
        <p:spPr bwMode="auto">
          <a:xfrm>
            <a:off x="2739394" y="2004840"/>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94" name="Chevron 123">
            <a:hlinkClick r:id="rId19" action="ppaction://hlinksldjump"/>
          </p:cNvPr>
          <p:cNvSpPr>
            <a:spLocks noChangeArrowheads="1"/>
          </p:cNvSpPr>
          <p:nvPr/>
        </p:nvSpPr>
        <p:spPr bwMode="auto">
          <a:xfrm>
            <a:off x="3579118" y="291830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95" name="Freeform 69"/>
          <p:cNvSpPr>
            <a:spLocks noChangeArrowheads="1"/>
          </p:cNvSpPr>
          <p:nvPr/>
        </p:nvSpPr>
        <p:spPr bwMode="auto">
          <a:xfrm>
            <a:off x="4238344" y="366794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0" name="Chevron 123">
            <a:hlinkClick r:id="rId20" action="ppaction://hlinksldjump"/>
          </p:cNvPr>
          <p:cNvSpPr>
            <a:spLocks noChangeArrowheads="1"/>
          </p:cNvSpPr>
          <p:nvPr/>
        </p:nvSpPr>
        <p:spPr bwMode="auto">
          <a:xfrm>
            <a:off x="6006434" y="291830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Goods Movement</a:t>
            </a:r>
          </a:p>
        </p:txBody>
      </p:sp>
      <p:sp>
        <p:nvSpPr>
          <p:cNvPr id="101" name="Freeform 69"/>
          <p:cNvSpPr>
            <a:spLocks noChangeArrowheads="1"/>
          </p:cNvSpPr>
          <p:nvPr/>
        </p:nvSpPr>
        <p:spPr bwMode="auto">
          <a:xfrm>
            <a:off x="6673611" y="366794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02" name="Picture 101"/>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011594" y="1437328"/>
            <a:ext cx="180000" cy="134181"/>
          </a:xfrm>
          <a:prstGeom prst="rect">
            <a:avLst/>
          </a:prstGeom>
          <a:noFill/>
          <a:ln>
            <a:noFill/>
          </a:ln>
        </p:spPr>
      </p:pic>
      <p:pic>
        <p:nvPicPr>
          <p:cNvPr id="103" name="Picture 102"/>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2566076" y="2377653"/>
            <a:ext cx="180000" cy="134181"/>
          </a:xfrm>
          <a:prstGeom prst="rect">
            <a:avLst/>
          </a:prstGeom>
          <a:noFill/>
          <a:ln>
            <a:noFill/>
          </a:ln>
        </p:spPr>
      </p:pic>
      <p:sp>
        <p:nvSpPr>
          <p:cNvPr id="105" name="Rectangle 104"/>
          <p:cNvSpPr/>
          <p:nvPr/>
        </p:nvSpPr>
        <p:spPr>
          <a:xfrm>
            <a:off x="332508" y="1304364"/>
            <a:ext cx="705642" cy="400110"/>
          </a:xfrm>
          <a:prstGeom prst="rect">
            <a:avLst/>
          </a:prstGeom>
        </p:spPr>
        <p:txBody>
          <a:bodyPr wrap="none">
            <a:spAutoFit/>
          </a:bodyPr>
          <a:lstStyle/>
          <a:p>
            <a:pPr>
              <a:spcBef>
                <a:spcPct val="50000"/>
              </a:spcBef>
              <a:defRPr/>
            </a:pPr>
            <a:r>
              <a:rPr lang="de-DE" sz="800" dirty="0"/>
              <a:t>Request-</a:t>
            </a:r>
          </a:p>
          <a:p>
            <a:pPr>
              <a:spcBef>
                <a:spcPct val="50000"/>
              </a:spcBef>
              <a:defRPr/>
            </a:pPr>
            <a:r>
              <a:rPr lang="de-DE" sz="800" dirty="0"/>
              <a:t>to-Resolve</a:t>
            </a:r>
            <a:r>
              <a:rPr lang="en-US" sz="800" dirty="0"/>
              <a:t> </a:t>
            </a:r>
          </a:p>
        </p:txBody>
      </p:sp>
      <p:sp>
        <p:nvSpPr>
          <p:cNvPr id="106" name="Rectangle 105"/>
          <p:cNvSpPr/>
          <p:nvPr/>
        </p:nvSpPr>
        <p:spPr>
          <a:xfrm>
            <a:off x="1753986" y="2244689"/>
            <a:ext cx="853119" cy="400110"/>
          </a:xfrm>
          <a:prstGeom prst="rect">
            <a:avLst/>
          </a:prstGeom>
        </p:spPr>
        <p:txBody>
          <a:bodyPr wrap="none">
            <a:spAutoFit/>
          </a:bodyPr>
          <a:lstStyle/>
          <a:p>
            <a:pPr>
              <a:spcBef>
                <a:spcPct val="50000"/>
              </a:spcBef>
              <a:defRPr/>
            </a:pPr>
            <a:r>
              <a:rPr lang="de-DE" sz="800" dirty="0"/>
              <a:t>Procure-to-</a:t>
            </a:r>
          </a:p>
          <a:p>
            <a:pPr>
              <a:spcBef>
                <a:spcPct val="50000"/>
              </a:spcBef>
              <a:defRPr/>
            </a:pPr>
            <a:r>
              <a:rPr lang="de-DE" sz="800" dirty="0"/>
              <a:t>Pay (Services)</a:t>
            </a:r>
            <a:endParaRPr lang="en-US" sz="800" dirty="0"/>
          </a:p>
        </p:txBody>
      </p:sp>
      <p:sp>
        <p:nvSpPr>
          <p:cNvPr id="108" name="Rectangle 107"/>
          <p:cNvSpPr/>
          <p:nvPr/>
        </p:nvSpPr>
        <p:spPr>
          <a:xfrm>
            <a:off x="3138893" y="1347453"/>
            <a:ext cx="1039067" cy="313932"/>
          </a:xfrm>
          <a:prstGeom prst="rect">
            <a:avLst/>
          </a:prstGeom>
        </p:spPr>
        <p:txBody>
          <a:bodyPr wrap="none">
            <a:spAutoFit/>
          </a:bodyPr>
          <a:lstStyle/>
          <a:p>
            <a:pPr>
              <a:lnSpc>
                <a:spcPct val="90000"/>
              </a:lnSpc>
              <a:buClr>
                <a:schemeClr val="accent1"/>
              </a:buClr>
              <a:buSzPct val="80000"/>
            </a:pPr>
            <a:r>
              <a:rPr lang="en-US" sz="800" dirty="0">
                <a:solidFill>
                  <a:srgbClr val="404040"/>
                </a:solidFill>
              </a:rPr>
              <a:t>Dispatching and </a:t>
            </a:r>
          </a:p>
          <a:p>
            <a:pPr>
              <a:lnSpc>
                <a:spcPct val="90000"/>
              </a:lnSpc>
              <a:buClr>
                <a:schemeClr val="accent1"/>
              </a:buClr>
              <a:buSzPct val="80000"/>
            </a:pPr>
            <a:r>
              <a:rPr lang="en-US" sz="800" dirty="0">
                <a:solidFill>
                  <a:srgbClr val="404040"/>
                </a:solidFill>
              </a:rPr>
              <a:t>Scheduling Orders</a:t>
            </a:r>
          </a:p>
        </p:txBody>
      </p:sp>
      <p:sp>
        <p:nvSpPr>
          <p:cNvPr id="109" name="Rectangle 108"/>
          <p:cNvSpPr/>
          <p:nvPr/>
        </p:nvSpPr>
        <p:spPr>
          <a:xfrm>
            <a:off x="6156848" y="1402853"/>
            <a:ext cx="1455848" cy="203133"/>
          </a:xfrm>
          <a:prstGeom prst="rect">
            <a:avLst/>
          </a:prstGeom>
        </p:spPr>
        <p:txBody>
          <a:bodyPr wrap="none">
            <a:spAutoFit/>
          </a:bodyPr>
          <a:lstStyle/>
          <a:p>
            <a:pPr>
              <a:lnSpc>
                <a:spcPct val="90000"/>
              </a:lnSpc>
              <a:buClr>
                <a:schemeClr val="accent1"/>
              </a:buClr>
              <a:buSzPct val="80000"/>
            </a:pPr>
            <a:r>
              <a:rPr lang="en-US" sz="800" dirty="0">
                <a:solidFill>
                  <a:srgbClr val="404040"/>
                </a:solidFill>
              </a:rPr>
              <a:t>Creating Customer Invoices</a:t>
            </a:r>
          </a:p>
        </p:txBody>
      </p:sp>
      <p:sp>
        <p:nvSpPr>
          <p:cNvPr id="111" name="Chevron 45"/>
          <p:cNvSpPr>
            <a:spLocks noChangeArrowheads="1"/>
          </p:cNvSpPr>
          <p:nvPr/>
        </p:nvSpPr>
        <p:spPr bwMode="auto">
          <a:xfrm>
            <a:off x="3517845" y="1721979"/>
            <a:ext cx="3323877"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Outbound Delivery - With Tasks</a:t>
            </a:r>
          </a:p>
          <a:p>
            <a:pPr>
              <a:lnSpc>
                <a:spcPct val="90000"/>
              </a:lnSpc>
            </a:pPr>
            <a:endParaRPr lang="en-US" sz="900" dirty="0">
              <a:solidFill>
                <a:schemeClr val="bg1"/>
              </a:solidFill>
              <a:latin typeface="BentonSans Regular"/>
              <a:cs typeface="BentonSans Regular"/>
            </a:endParaRPr>
          </a:p>
        </p:txBody>
      </p:sp>
      <p:sp>
        <p:nvSpPr>
          <p:cNvPr id="113" name="Chevron 43"/>
          <p:cNvSpPr>
            <a:spLocks noChangeArrowheads="1"/>
          </p:cNvSpPr>
          <p:nvPr/>
        </p:nvSpPr>
        <p:spPr bwMode="auto">
          <a:xfrm>
            <a:off x="6651574" y="1727840"/>
            <a:ext cx="1176445"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endParaRPr lang="en-US" sz="900" dirty="0">
              <a:solidFill>
                <a:schemeClr val="bg1"/>
              </a:solidFill>
              <a:latin typeface="BentonSans Regular"/>
              <a:cs typeface="BentonSans Regular"/>
            </a:endParaRPr>
          </a:p>
        </p:txBody>
      </p:sp>
      <p:sp>
        <p:nvSpPr>
          <p:cNvPr id="114" name="Chevron 113"/>
          <p:cNvSpPr>
            <a:spLocks noChangeArrowheads="1"/>
          </p:cNvSpPr>
          <p:nvPr>
            <p:custDataLst>
              <p:tags r:id="rId1"/>
            </p:custDataLst>
          </p:nvPr>
        </p:nvSpPr>
        <p:spPr bwMode="auto">
          <a:xfrm>
            <a:off x="4529415" y="206401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warehouse task - outbound</a:t>
            </a:r>
          </a:p>
        </p:txBody>
      </p:sp>
      <p:sp>
        <p:nvSpPr>
          <p:cNvPr id="115" name="Chevron 114"/>
          <p:cNvSpPr>
            <a:spLocks noChangeArrowheads="1"/>
          </p:cNvSpPr>
          <p:nvPr>
            <p:custDataLst>
              <p:tags r:id="rId2"/>
            </p:custDataLst>
          </p:nvPr>
        </p:nvSpPr>
        <p:spPr bwMode="auto">
          <a:xfrm>
            <a:off x="3754946" y="206401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warehouse request - outbound</a:t>
            </a:r>
          </a:p>
        </p:txBody>
      </p:sp>
      <p:sp>
        <p:nvSpPr>
          <p:cNvPr id="116" name="Chevron 115"/>
          <p:cNvSpPr>
            <a:spLocks noChangeArrowheads="1"/>
          </p:cNvSpPr>
          <p:nvPr>
            <p:custDataLst>
              <p:tags r:id="rId3"/>
            </p:custDataLst>
          </p:nvPr>
        </p:nvSpPr>
        <p:spPr bwMode="auto">
          <a:xfrm>
            <a:off x="5303884" y="206401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 a warehouse task and post goods issue - outbound</a:t>
            </a:r>
          </a:p>
        </p:txBody>
      </p:sp>
      <p:sp>
        <p:nvSpPr>
          <p:cNvPr id="117" name="Chevron 116"/>
          <p:cNvSpPr>
            <a:spLocks noChangeArrowheads="1"/>
          </p:cNvSpPr>
          <p:nvPr>
            <p:custDataLst>
              <p:tags r:id="rId4"/>
            </p:custDataLst>
          </p:nvPr>
        </p:nvSpPr>
        <p:spPr bwMode="auto">
          <a:xfrm>
            <a:off x="6852823" y="206401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Finalize an outbound delivery</a:t>
            </a:r>
          </a:p>
        </p:txBody>
      </p:sp>
      <p:sp>
        <p:nvSpPr>
          <p:cNvPr id="118" name="Chevron 117"/>
          <p:cNvSpPr>
            <a:spLocks noChangeArrowheads="1"/>
          </p:cNvSpPr>
          <p:nvPr>
            <p:custDataLst>
              <p:tags r:id="rId5"/>
            </p:custDataLst>
          </p:nvPr>
        </p:nvSpPr>
        <p:spPr bwMode="auto">
          <a:xfrm>
            <a:off x="6078353" y="206401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Accept a deviation - outbound</a:t>
            </a:r>
          </a:p>
        </p:txBody>
      </p:sp>
      <p:pic>
        <p:nvPicPr>
          <p:cNvPr id="121" name="Picture 84"/>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91109" y="4517281"/>
            <a:ext cx="417062" cy="410928"/>
          </a:xfrm>
          <a:prstGeom prst="rect">
            <a:avLst/>
          </a:prstGeom>
          <a:noFill/>
          <a:ln w="9525">
            <a:noFill/>
            <a:miter lim="800000"/>
            <a:headEnd/>
            <a:tailEnd/>
          </a:ln>
        </p:spPr>
      </p:pic>
      <p:sp>
        <p:nvSpPr>
          <p:cNvPr id="123" name="Oval 122">
            <a:hlinkClick r:id="rId23" action="ppaction://hlinksldjump" tooltip="The system creates an outbound delivery, updates the order, and updates inventory with any relevant changes. The system releases the outbound delivery and prints a delivery note or sends an ASN automatically."/>
          </p:cNvPr>
          <p:cNvSpPr>
            <a:spLocks noChangeAspect="1"/>
          </p:cNvSpPr>
          <p:nvPr/>
        </p:nvSpPr>
        <p:spPr bwMode="gray">
          <a:xfrm>
            <a:off x="7454098" y="26636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4" name="Oval 123">
            <a:hlinkClick r:id="rId23" action="ppaction://hlinksldjump" tooltip="If there is a deviation between the target and the actual quantity, you, as a warehouse manager, can accept this deviation."/>
          </p:cNvPr>
          <p:cNvSpPr>
            <a:spLocks noChangeAspect="1"/>
          </p:cNvSpPr>
          <p:nvPr/>
        </p:nvSpPr>
        <p:spPr bwMode="gray">
          <a:xfrm>
            <a:off x="6681707" y="26636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5" name="Oval 124">
            <a:hlinkClick r:id="rId23" action="ppaction://hlinksldjump" tooltip="You enter the actual quantities and confirm the task. The system creates an outbound delivery and updates the order. On release of the outbound delivery, the system updates inventory and prints a delivery note or sends an ASN."/>
          </p:cNvPr>
          <p:cNvSpPr>
            <a:spLocks noChangeAspect="1"/>
          </p:cNvSpPr>
          <p:nvPr/>
        </p:nvSpPr>
        <p:spPr bwMode="gray">
          <a:xfrm>
            <a:off x="5909316" y="26636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6" name="Oval 125">
            <a:hlinkClick r:id="rId23" action="ppaction://hlinksldjump" tooltip="You select the warehouse request and create the tasks for outbound processing. Depending on your logistics model settings in the Warehousing and Logistics Master Data work center, the system can also automatically create one or more warehouse tasks."/>
          </p:cNvPr>
          <p:cNvSpPr>
            <a:spLocks noChangeAspect="1"/>
          </p:cNvSpPr>
          <p:nvPr/>
        </p:nvSpPr>
        <p:spPr bwMode="gray">
          <a:xfrm>
            <a:off x="5136925" y="26636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7" name="Oval 126">
            <a:hlinkClick r:id="rId23" action="ppaction://hlinksldjump" tooltip="Once a delivery proposal arrives, you select the relevant sales orders or service orders and manually create a warehouse request. You can also schedule an automatic outbound delivery run according to criteria that you specify."/>
          </p:cNvPr>
          <p:cNvSpPr>
            <a:spLocks noChangeAspect="1"/>
          </p:cNvSpPr>
          <p:nvPr/>
        </p:nvSpPr>
        <p:spPr bwMode="gray">
          <a:xfrm>
            <a:off x="4364534" y="26636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8" name="Rectangle 77"/>
          <p:cNvSpPr>
            <a:spLocks noChangeArrowheads="1"/>
          </p:cNvSpPr>
          <p:nvPr/>
        </p:nvSpPr>
        <p:spPr bwMode="auto">
          <a:xfrm>
            <a:off x="3695584" y="2816629"/>
            <a:ext cx="1976438" cy="230188"/>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chemeClr val="bg1"/>
                </a:solidFill>
                <a:hlinkClick r:id="rId24" action="ppaction://hlinksldjump"/>
              </a:rPr>
              <a:t>Click here</a:t>
            </a:r>
            <a:r>
              <a:rPr lang="en-US" sz="900" dirty="0">
                <a:solidFill>
                  <a:schemeClr val="bg1"/>
                </a:solidFill>
              </a:rPr>
              <a:t> to display process variants</a:t>
            </a:r>
          </a:p>
        </p:txBody>
      </p:sp>
      <p:sp>
        <p:nvSpPr>
          <p:cNvPr id="129" name="Freeform 128"/>
          <p:cNvSpPr>
            <a:spLocks noChangeArrowheads="1"/>
          </p:cNvSpPr>
          <p:nvPr/>
        </p:nvSpPr>
        <p:spPr bwMode="auto">
          <a:xfrm>
            <a:off x="7532592" y="298075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4" name="TextBox 66"/>
          <p:cNvSpPr txBox="1">
            <a:spLocks noChangeArrowheads="1"/>
          </p:cNvSpPr>
          <p:nvPr/>
        </p:nvSpPr>
        <p:spPr bwMode="auto">
          <a:xfrm>
            <a:off x="1760926" y="4399866"/>
            <a:ext cx="4914194" cy="1615827"/>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Depending on the complexity of your warehouse processing, the </a:t>
            </a:r>
            <a:r>
              <a:rPr lang="en-US" sz="900" b="1" dirty="0"/>
              <a:t>Processing Outbound Delivery</a:t>
            </a:r>
            <a:r>
              <a:rPr lang="en-US" sz="900" dirty="0"/>
              <a:t> business process can help you coordinate your outbound logistics activities with or without task support from the system. It helps you to control and manage outbound deliveries from the time a delivery proposal is received to the moment it is delivered to your customer or returned to your supplier. With the release of the outbound delivery the system prints a delivery note or sends an ASN automatically.</a:t>
            </a:r>
          </a:p>
          <a:p>
            <a:pPr>
              <a:buClr>
                <a:schemeClr val="accent1"/>
              </a:buClr>
              <a:buSzPct val="80000"/>
              <a:buFont typeface="Wingdings" pitchFamily="2" charset="2"/>
              <a:buNone/>
            </a:pPr>
            <a:r>
              <a:rPr lang="en-US" sz="900" dirty="0"/>
              <a:t>The Processing Outbound Delivery business process still allows the warehouse manager to make changes or create tasks for the warehouse worker manually. </a:t>
            </a:r>
          </a:p>
          <a:p>
            <a:pPr>
              <a:buClr>
                <a:schemeClr val="accent1"/>
              </a:buClr>
              <a:buSzPct val="80000"/>
              <a:buFont typeface="Wingdings" pitchFamily="2" charset="2"/>
              <a:buNone/>
            </a:pPr>
            <a:endParaRPr lang="en-US" sz="900" dirty="0"/>
          </a:p>
          <a:p>
            <a:pPr>
              <a:buClr>
                <a:schemeClr val="accent1"/>
              </a:buClr>
              <a:buSzPct val="80000"/>
            </a:pPr>
            <a:r>
              <a:rPr lang="en-US" sz="900" dirty="0"/>
              <a:t>The process step </a:t>
            </a:r>
            <a:r>
              <a:rPr lang="en-US" sz="900" i="1" dirty="0"/>
              <a:t>Processing Outbound Delivery</a:t>
            </a:r>
            <a:r>
              <a:rPr lang="en-US" sz="900" dirty="0"/>
              <a:t> is only relevant for on-site service provision.</a:t>
            </a:r>
          </a:p>
          <a:p>
            <a:pPr>
              <a:buClr>
                <a:schemeClr val="accent1"/>
              </a:buClr>
              <a:buSzPct val="80000"/>
              <a:buFont typeface="Wingdings" pitchFamily="2" charset="2"/>
              <a:buNone/>
            </a:pPr>
            <a:endParaRPr lang="en-US" sz="900" dirty="0"/>
          </a:p>
        </p:txBody>
      </p:sp>
      <p:sp>
        <p:nvSpPr>
          <p:cNvPr id="110" name="TextBox 59">
            <a:hlinkClick r:id="rId25" action="ppaction://hlinksldjump"/>
          </p:cNvPr>
          <p:cNvSpPr txBox="1">
            <a:spLocks noChangeArrowheads="1"/>
          </p:cNvSpPr>
          <p:nvPr/>
        </p:nvSpPr>
        <p:spPr bwMode="auto">
          <a:xfrm>
            <a:off x="7428279" y="1693285"/>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7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1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30" name="Picture 129" descr="Calculator_2_60px.png"/>
          <p:cNvPicPr>
            <a:picLocks noChangeAspect="1"/>
          </p:cNvPicPr>
          <p:nvPr/>
        </p:nvPicPr>
        <p:blipFill>
          <a:blip r:embed="rId26" cstate="print"/>
          <a:stretch>
            <a:fillRect/>
          </a:stretch>
        </p:blipFill>
        <p:spPr>
          <a:xfrm>
            <a:off x="366739" y="5245467"/>
            <a:ext cx="180000" cy="180000"/>
          </a:xfrm>
          <a:prstGeom prst="rect">
            <a:avLst/>
          </a:prstGeom>
        </p:spPr>
      </p:pic>
      <p:pic>
        <p:nvPicPr>
          <p:cNvPr id="131" name="Picture 130" descr="Monitor_60px.png"/>
          <p:cNvPicPr>
            <a:picLocks noChangeAspect="1"/>
          </p:cNvPicPr>
          <p:nvPr/>
        </p:nvPicPr>
        <p:blipFill>
          <a:blip r:embed="rId27" cstate="print"/>
          <a:stretch>
            <a:fillRect/>
          </a:stretch>
        </p:blipFill>
        <p:spPr>
          <a:xfrm>
            <a:off x="366739" y="5604137"/>
            <a:ext cx="180000" cy="180000"/>
          </a:xfrm>
          <a:prstGeom prst="rect">
            <a:avLst/>
          </a:prstGeom>
        </p:spPr>
      </p:pic>
      <p:sp>
        <p:nvSpPr>
          <p:cNvPr id="132" name="Rectangle 57">
            <a:hlinkClick r:id="rId2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3"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4" name="Rectangle 57">
            <a:hlinkClick r:id="rId2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37" name="Rectangle 57">
            <a:hlinkClick r:id="rId3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2" name="Picture 71"/>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8" name="Picture 2"/>
          <p:cNvPicPr>
            <a:picLocks noChangeAspect="1" noChangeArrowheads="1"/>
          </p:cNvPicPr>
          <p:nvPr/>
        </p:nvPicPr>
        <p:blipFill>
          <a:blip r:embed="rId31">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2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2.xml><?xml version="1.0" encoding="utf-8"?>
<p:tagLst xmlns:a="http://schemas.openxmlformats.org/drawingml/2006/main" xmlns:r="http://schemas.openxmlformats.org/officeDocument/2006/relationships" xmlns:p="http://schemas.openxmlformats.org/presentationml/2006/main">
  <p:tag name="MMPROD_SUBSTITUTION_ID" val="{5CA1B43B-843D-4FA0-8444-4100E1CE001A}"/>
</p:tagLst>
</file>

<file path=ppt/tags/tag63.xml><?xml version="1.0" encoding="utf-8"?>
<p:tagLst xmlns:a="http://schemas.openxmlformats.org/drawingml/2006/main" xmlns:r="http://schemas.openxmlformats.org/officeDocument/2006/relationships" xmlns:p="http://schemas.openxmlformats.org/presentationml/2006/main">
  <p:tag name="MMPROD_SUBSTITUTION_ID" val="{E721D072-B6AC-4E8C-B4AB-6C3C6FF89E8C}"/>
</p:tagLst>
</file>

<file path=ppt/tags/tag64.xml><?xml version="1.0" encoding="utf-8"?>
<p:tagLst xmlns:a="http://schemas.openxmlformats.org/drawingml/2006/main" xmlns:r="http://schemas.openxmlformats.org/officeDocument/2006/relationships" xmlns:p="http://schemas.openxmlformats.org/presentationml/2006/main">
  <p:tag name="MMPROD_SUBSTITUTION_ID" val="{90E8120C-826E-4416-AE01-9C730DC61A05}"/>
</p:tagLst>
</file>

<file path=ppt/tags/tag65.xml><?xml version="1.0" encoding="utf-8"?>
<p:tagLst xmlns:a="http://schemas.openxmlformats.org/drawingml/2006/main" xmlns:r="http://schemas.openxmlformats.org/officeDocument/2006/relationships" xmlns:p="http://schemas.openxmlformats.org/presentationml/2006/main">
  <p:tag name="MMPROD_SUBSTITUTION_ID" val="{5CA3CAF7-180B-4114-B0C3-99B0AC03DACF}"/>
</p:tagLst>
</file>

<file path=ppt/tags/tag6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0.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7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7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7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7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1_SAP_2011_v1.0">
  <a:themeElements>
    <a:clrScheme name="H">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6816</Words>
  <Application>Microsoft Office PowerPoint</Application>
  <PresentationFormat>On-screen Show (4:3)</PresentationFormat>
  <Paragraphs>1434</Paragraphs>
  <Slides>29</Slides>
  <Notes>29</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29</vt:i4>
      </vt:variant>
    </vt:vector>
  </HeadingPairs>
  <TitlesOfParts>
    <vt:vector size="46" baseType="lpstr">
      <vt:lpstr>BentonSans Book</vt:lpstr>
      <vt:lpstr>Courier New</vt:lpstr>
      <vt:lpstr>Wingdings</vt:lpstr>
      <vt:lpstr>SimSun</vt:lpstr>
      <vt:lpstr>Arial Unicode MS</vt:lpstr>
      <vt:lpstr>BentonSans Bold</vt:lpstr>
      <vt:lpstr>Arial</vt:lpstr>
      <vt:lpstr>Symbol</vt:lpstr>
      <vt:lpstr>BrowalliaUPC</vt:lpstr>
      <vt:lpstr>MS PGothic</vt:lpstr>
      <vt:lpstr>BentonSans Light</vt:lpstr>
      <vt:lpstr>BentonSans Regular</vt:lpstr>
      <vt:lpstr>Arial Black</vt:lpstr>
      <vt:lpstr>BentonSans Book </vt:lpstr>
      <vt:lpstr>Aparajita</vt:lpstr>
      <vt:lpstr>Wingdings</vt:lpstr>
      <vt:lpstr>1_SAP_2011_v1.0</vt:lpstr>
      <vt:lpstr>Service and Repair Scenario Overview</vt:lpstr>
      <vt:lpstr>Service and Repair Scenario Overview</vt:lpstr>
      <vt:lpstr>Service and Repair Process Details: Handling an Incoming Customer Inquiry</vt:lpstr>
      <vt:lpstr>Service and Repair Process Details: Handling an Incoming Customer Inquiry</vt:lpstr>
      <vt:lpstr>Service and Repair Process Details: Creating and Planning Service Orders</vt:lpstr>
      <vt:lpstr>Service and Repair Process Details: Dispatching and Scheduling Orders</vt:lpstr>
      <vt:lpstr>Service and Repair Process Details: Dispatching and Scheduling Orders</vt:lpstr>
      <vt:lpstr>Service and Repair Process Details: Initiating Outbound Delivery</vt:lpstr>
      <vt:lpstr>Service and Repair Process Details: Processing Outbound Delivery</vt:lpstr>
      <vt:lpstr>Service and Repair Process Details: Processing Outbound Delivery</vt:lpstr>
      <vt:lpstr>Service and Repair Process Details: Creating Down Payment Request - Customer</vt:lpstr>
      <vt:lpstr>Service and Repair Process Details: Processing Receivables and Payments</vt:lpstr>
      <vt:lpstr>Service and Repair Process Details: Processing Receivables and Payments</vt:lpstr>
      <vt:lpstr>Service and Repair Process Details: Executing Services</vt:lpstr>
      <vt:lpstr>Service and Repair Process Details: Confirming Service Execution</vt:lpstr>
      <vt:lpstr>Service and Repair Process Details: Confirming Service Execution</vt:lpstr>
      <vt:lpstr>Service and Repair Process Details: Creating Customer Invoices</vt:lpstr>
      <vt:lpstr>Service and Repair Process Details: Processing Inbound Delivery Notification</vt:lpstr>
      <vt:lpstr>Service and Repair Process Details: Processing Inbound Delivery </vt:lpstr>
      <vt:lpstr>Service and Repair Process Details: Processing Inbound Delivery </vt:lpstr>
      <vt:lpstr>Service and Repair Process Details: Goods Movement</vt:lpstr>
      <vt:lpstr>Service and Repair Process Details: Processing Receivables and Payments</vt:lpstr>
      <vt:lpstr>Service and Repair Process Details: Processing Receivables and Payments</vt:lpstr>
      <vt:lpstr>Service and Repair Business Value</vt:lpstr>
      <vt:lpstr>Service and Repair Scenario Flow Variant: With Services and Expenses</vt:lpstr>
      <vt:lpstr>Service and Repair Scenario Flow Variant: With Spare Parts</vt:lpstr>
      <vt:lpstr>Service and Repair Scenario Flow Variant: With Third Party</vt:lpstr>
      <vt:lpstr>Service and Repair Scenario Flow Variant: With Down Payments</vt:lpstr>
      <vt:lpstr>Service and Repair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228</cp:revision>
  <dcterms:created xsi:type="dcterms:W3CDTF">2011-09-27T15:12:20Z</dcterms:created>
  <dcterms:modified xsi:type="dcterms:W3CDTF">2018-09-04T15:20:14Z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