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1" r:id="rId1"/>
  </p:sldMasterIdLst>
  <p:notesMasterIdLst>
    <p:notesMasterId r:id="rId12"/>
  </p:notesMasterIdLst>
  <p:handoutMasterIdLst>
    <p:handoutMasterId r:id="rId13"/>
  </p:handoutMasterIdLst>
  <p:sldIdLst>
    <p:sldId id="342" r:id="rId2"/>
    <p:sldId id="345" r:id="rId3"/>
    <p:sldId id="349" r:id="rId4"/>
    <p:sldId id="350" r:id="rId5"/>
    <p:sldId id="362" r:id="rId6"/>
    <p:sldId id="363" r:id="rId7"/>
    <p:sldId id="364" r:id="rId8"/>
    <p:sldId id="353" r:id="rId9"/>
    <p:sldId id="348" r:id="rId10"/>
    <p:sldId id="366" r:id="rId11"/>
  </p:sldIdLst>
  <p:sldSz cx="9144000" cy="6858000" type="screen4x3"/>
  <p:notesSz cx="6858000" cy="9144000"/>
  <p:embeddedFontLst>
    <p:embeddedFont>
      <p:font typeface="BentonSans Book" panose="02000503000000020004" pitchFamily="2" charset="0"/>
      <p:regular r:id="rId14"/>
    </p:embeddedFont>
    <p:embeddedFont>
      <p:font typeface="SimSun" panose="02010600030101010101" pitchFamily="2" charset="-122"/>
      <p:regular r:id="rId15"/>
    </p:embeddedFont>
    <p:embeddedFont>
      <p:font typeface="Arial Unicode MS" panose="020B0604020202020204" pitchFamily="34" charset="-128"/>
      <p:regular r:id="rId16"/>
    </p:embeddedFont>
    <p:embeddedFont>
      <p:font typeface="BentonSans Bold" panose="02000803000000020004" pitchFamily="2" charset="0"/>
      <p:bold r:id="rId17"/>
    </p:embeddedFont>
    <p:embeddedFont>
      <p:font typeface="BrowalliaUPC" panose="020B0604020202020204" pitchFamily="34" charset="-34"/>
      <p:regular r:id="rId18"/>
      <p:bold r:id="rId19"/>
      <p:italic r:id="rId20"/>
      <p:boldItalic r:id="rId21"/>
    </p:embeddedFont>
    <p:embeddedFont>
      <p:font typeface="MS PGothic" panose="020B0600070205080204" pitchFamily="34" charset="-128"/>
      <p:regular r:id="rId22"/>
    </p:embeddedFont>
    <p:embeddedFont>
      <p:font typeface="BentonSans Regular" panose="02000503000000020004" pitchFamily="2" charset="0"/>
      <p:regular r:id="rId23"/>
    </p:embeddedFont>
    <p:embeddedFont>
      <p:font typeface="BentonSans Light" panose="02000503000000020004" pitchFamily="2" charset="0"/>
      <p:regular r:id="rId24"/>
    </p:embeddedFont>
    <p:embeddedFont>
      <p:font typeface="Aparajita" panose="02020603050405020304" pitchFamily="18" charset="0"/>
      <p:regular r:id="rId25"/>
      <p:bold r:id="rId26"/>
      <p:italic r:id="rId27"/>
      <p:boldItalic r:id="rId2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567">
          <p15:clr>
            <a:srgbClr val="A4A3A4"/>
          </p15:clr>
        </p15:guide>
        <p15:guide id="4" orient="horz" pos="1934">
          <p15:clr>
            <a:srgbClr val="A4A3A4"/>
          </p15:clr>
        </p15:guide>
        <p15:guide id="5" orient="horz" pos="3558">
          <p15:clr>
            <a:srgbClr val="A4A3A4"/>
          </p15:clr>
        </p15:guide>
        <p15:guide id="6" orient="horz" pos="1822">
          <p15:clr>
            <a:srgbClr val="A4A3A4"/>
          </p15:clr>
        </p15:guide>
        <p15:guide id="7" orient="horz" pos="996">
          <p15:clr>
            <a:srgbClr val="A4A3A4"/>
          </p15:clr>
        </p15:guide>
        <p15:guide id="8" orient="horz" pos="3518">
          <p15:clr>
            <a:srgbClr val="A4A3A4"/>
          </p15:clr>
        </p15:guide>
        <p15:guide id="9" pos="5556">
          <p15:clr>
            <a:srgbClr val="A4A3A4"/>
          </p15:clr>
        </p15:guide>
        <p15:guide id="10" pos="195">
          <p15:clr>
            <a:srgbClr val="A4A3A4"/>
          </p15:clr>
        </p15:guide>
        <p15:guide id="11" pos="480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7" autoAdjust="0"/>
    <p:restoredTop sz="94645" autoAdjust="0"/>
  </p:normalViewPr>
  <p:slideViewPr>
    <p:cSldViewPr snapToGrid="0" showGuides="1">
      <p:cViewPr varScale="1">
        <p:scale>
          <a:sx n="86" d="100"/>
          <a:sy n="86" d="100"/>
        </p:scale>
        <p:origin x="1800" y="72"/>
      </p:cViewPr>
      <p:guideLst>
        <p:guide orient="horz" pos="4117"/>
        <p:guide orient="horz" pos="190"/>
        <p:guide orient="horz" pos="1567"/>
        <p:guide orient="horz" pos="1934"/>
        <p:guide orient="horz" pos="3558"/>
        <p:guide orient="horz" pos="1822"/>
        <p:guide orient="horz" pos="996"/>
        <p:guide orient="horz" pos="3518"/>
        <p:guide pos="5556"/>
        <p:guide pos="195"/>
        <p:guide pos="480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202403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677548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293252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532686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212681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534433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613201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650723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397005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305378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683891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7155316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13260287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BentonSans Light" pitchFamily="2" charset="0"/>
              </a:defRPr>
            </a:lvl1p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extLst>
      <p:ext uri="{BB962C8B-B14F-4D97-AF65-F5344CB8AC3E}">
        <p14:creationId xmlns:p14="http://schemas.microsoft.com/office/powerpoint/2010/main" val="2559369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4806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277782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394907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3249353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4207886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2324809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extLst>
      <p:ext uri="{BB962C8B-B14F-4D97-AF65-F5344CB8AC3E}">
        <p14:creationId xmlns:p14="http://schemas.microsoft.com/office/powerpoint/2010/main" val="3216960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4210088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1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1231277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extLst>
      <p:ext uri="{BB962C8B-B14F-4D97-AF65-F5344CB8AC3E}">
        <p14:creationId xmlns:p14="http://schemas.microsoft.com/office/powerpoint/2010/main" val="819437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extLst>
      <p:ext uri="{BB962C8B-B14F-4D97-AF65-F5344CB8AC3E}">
        <p14:creationId xmlns:p14="http://schemas.microsoft.com/office/powerpoint/2010/main" val="23817637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extLst>
      <p:ext uri="{BB962C8B-B14F-4D97-AF65-F5344CB8AC3E}">
        <p14:creationId xmlns:p14="http://schemas.microsoft.com/office/powerpoint/2010/main" val="16867011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extLst>
      <p:ext uri="{BB962C8B-B14F-4D97-AF65-F5344CB8AC3E}">
        <p14:creationId xmlns:p14="http://schemas.microsoft.com/office/powerpoint/2010/main" val="3295012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3581748845"/>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extLst>
      <p:ext uri="{BB962C8B-B14F-4D97-AF65-F5344CB8AC3E}">
        <p14:creationId xmlns:p14="http://schemas.microsoft.com/office/powerpoint/2010/main" val="2212140811"/>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extLst>
      <p:ext uri="{BB962C8B-B14F-4D97-AF65-F5344CB8AC3E}">
        <p14:creationId xmlns:p14="http://schemas.microsoft.com/office/powerpoint/2010/main" val="903128303"/>
      </p:ext>
    </p:extLst>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extLst>
      <p:ext uri="{BB962C8B-B14F-4D97-AF65-F5344CB8AC3E}">
        <p14:creationId xmlns:p14="http://schemas.microsoft.com/office/powerpoint/2010/main" val="3140047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814025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67035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06" r:id="rId22"/>
    <p:sldLayoutId id="2147483707" r:id="rId23"/>
    <p:sldLayoutId id="2147483709" r:id="rId24"/>
    <p:sldLayoutId id="2147483708" r:id="rId25"/>
    <p:sldLayoutId id="2147483704" r:id="rId26"/>
    <p:sldLayoutId id="2147483689" r:id="rId27"/>
    <p:sldLayoutId id="2147483702" r:id="rId28"/>
    <p:sldLayoutId id="2147483684" r:id="rId29"/>
    <p:sldLayoutId id="2147483665" r:id="rId30"/>
    <p:sldLayoutId id="2147483683" r:id="rId31"/>
    <p:sldLayoutId id="2147483687" r:id="rId32"/>
    <p:sldLayoutId id="2147483710" r:id="rId33"/>
    <p:sldLayoutId id="2147483688" r:id="rId34"/>
    <p:sldLayoutId id="2147483703" r:id="rId35"/>
    <p:sldLayoutId id="2147483685" r:id="rId36"/>
    <p:sldLayoutId id="2147483692" r:id="rId37"/>
    <p:sldLayoutId id="2147483674" r:id="rId38"/>
    <p:sldLayoutId id="2147483705" r:id="rId39"/>
  </p:sldLayoutIdLst>
  <p:hf hdr="0" ftr="0" dt="0"/>
  <p:txStyles>
    <p:titleStyle>
      <a:lvl1pPr algn="l" defTabSz="914400" rtl="0" eaLnBrk="1" latinLnBrk="0" hangingPunct="1">
        <a:spcBef>
          <a:spcPct val="0"/>
        </a:spcBef>
        <a:buNone/>
        <a:defRPr sz="2400" b="0" i="0" kern="1200">
          <a:solidFill>
            <a:schemeClr val="accent2"/>
          </a:solidFill>
          <a:latin typeface="BentonSans Book "/>
          <a:ea typeface="+mj-ea"/>
          <a:cs typeface="BentonSans Book "/>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png"/><Relationship Id="rId3" Type="http://schemas.openxmlformats.org/officeDocument/2006/relationships/notesSlide" Target="../notesSlides/notesSlide1.xml"/><Relationship Id="rId7" Type="http://schemas.openxmlformats.org/officeDocument/2006/relationships/image" Target="../media/image4.png"/><Relationship Id="rId12" Type="http://schemas.openxmlformats.org/officeDocument/2006/relationships/image" Target="../media/image8.png"/><Relationship Id="rId2" Type="http://schemas.openxmlformats.org/officeDocument/2006/relationships/slideLayout" Target="../slideLayouts/slideLayout10.xml"/><Relationship Id="rId16" Type="http://schemas.openxmlformats.org/officeDocument/2006/relationships/slide" Target="slide10.xml"/><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image" Target="../media/image7.png"/><Relationship Id="rId5" Type="http://schemas.openxmlformats.org/officeDocument/2006/relationships/slide" Target="slide3.xml"/><Relationship Id="rId15" Type="http://schemas.openxmlformats.org/officeDocument/2006/relationships/slide" Target="slide8.xml"/><Relationship Id="rId10" Type="http://schemas.openxmlformats.org/officeDocument/2006/relationships/slide" Target="slide4.xml"/><Relationship Id="rId4" Type="http://schemas.openxmlformats.org/officeDocument/2006/relationships/image" Target="../media/image3.png"/><Relationship Id="rId9" Type="http://schemas.openxmlformats.org/officeDocument/2006/relationships/image" Target="../media/image6.png"/><Relationship Id="rId14" Type="http://schemas.openxmlformats.org/officeDocument/2006/relationships/slide" Target="slide9.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slide" Target="slide1.xml"/><Relationship Id="rId18" Type="http://schemas.openxmlformats.org/officeDocument/2006/relationships/image" Target="../media/image25.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1.png"/><Relationship Id="rId12" Type="http://schemas.openxmlformats.org/officeDocument/2006/relationships/image" Target="../media/image8.png"/><Relationship Id="rId17" Type="http://schemas.openxmlformats.org/officeDocument/2006/relationships/image" Target="../media/image24.png"/><Relationship Id="rId2" Type="http://schemas.openxmlformats.org/officeDocument/2006/relationships/notesSlide" Target="../notesSlides/notesSlide10.xml"/><Relationship Id="rId16" Type="http://schemas.openxmlformats.org/officeDocument/2006/relationships/slide" Target="slide9.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3.png"/><Relationship Id="rId14" Type="http://schemas.openxmlformats.org/officeDocument/2006/relationships/slide" Target="slide8.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6.png"/><Relationship Id="rId18" Type="http://schemas.openxmlformats.org/officeDocument/2006/relationships/slide" Target="slide10.xml"/><Relationship Id="rId3" Type="http://schemas.openxmlformats.org/officeDocument/2006/relationships/slideLayout" Target="../slideLayouts/slideLayout10.xml"/><Relationship Id="rId21" Type="http://schemas.openxmlformats.org/officeDocument/2006/relationships/image" Target="../media/image13.png"/><Relationship Id="rId7" Type="http://schemas.openxmlformats.org/officeDocument/2006/relationships/slide" Target="slide8.xml"/><Relationship Id="rId12" Type="http://schemas.openxmlformats.org/officeDocument/2006/relationships/slide" Target="slide3.xml"/><Relationship Id="rId17" Type="http://schemas.openxmlformats.org/officeDocument/2006/relationships/slide" Target="slide9.xml"/><Relationship Id="rId2" Type="http://schemas.openxmlformats.org/officeDocument/2006/relationships/tags" Target="../tags/tag3.xml"/><Relationship Id="rId16" Type="http://schemas.openxmlformats.org/officeDocument/2006/relationships/image" Target="../media/image9.png"/><Relationship Id="rId20" Type="http://schemas.openxmlformats.org/officeDocument/2006/relationships/image" Target="../media/image12.png"/><Relationship Id="rId1" Type="http://schemas.openxmlformats.org/officeDocument/2006/relationships/tags" Target="../tags/tag2.xml"/><Relationship Id="rId6" Type="http://schemas.openxmlformats.org/officeDocument/2006/relationships/image" Target="../media/image10.emf"/><Relationship Id="rId11" Type="http://schemas.openxmlformats.org/officeDocument/2006/relationships/image" Target="../media/image4.png"/><Relationship Id="rId5" Type="http://schemas.openxmlformats.org/officeDocument/2006/relationships/image" Target="../media/image3.png"/><Relationship Id="rId15" Type="http://schemas.openxmlformats.org/officeDocument/2006/relationships/image" Target="../media/image8.png"/><Relationship Id="rId10" Type="http://schemas.openxmlformats.org/officeDocument/2006/relationships/image" Target="../media/image5.png"/><Relationship Id="rId19" Type="http://schemas.openxmlformats.org/officeDocument/2006/relationships/image" Target="../media/image7.png"/><Relationship Id="rId4" Type="http://schemas.openxmlformats.org/officeDocument/2006/relationships/notesSlide" Target="../notesSlides/notesSlide2.xml"/><Relationship Id="rId9" Type="http://schemas.openxmlformats.org/officeDocument/2006/relationships/slide" Target="slide1.xml"/><Relationship Id="rId14" Type="http://schemas.openxmlformats.org/officeDocument/2006/relationships/slide" Target="slide4.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18" Type="http://schemas.openxmlformats.org/officeDocument/2006/relationships/slide" Target="slide9.xml"/><Relationship Id="rId3" Type="http://schemas.openxmlformats.org/officeDocument/2006/relationships/tags" Target="../tags/tag6.xml"/><Relationship Id="rId21" Type="http://schemas.openxmlformats.org/officeDocument/2006/relationships/image" Target="../media/image7.png"/><Relationship Id="rId7" Type="http://schemas.openxmlformats.org/officeDocument/2006/relationships/notesSlide" Target="../notesSlides/notesSlide3.xml"/><Relationship Id="rId12" Type="http://schemas.openxmlformats.org/officeDocument/2006/relationships/image" Target="../media/image4.png"/><Relationship Id="rId17" Type="http://schemas.openxmlformats.org/officeDocument/2006/relationships/image" Target="../media/image9.png"/><Relationship Id="rId2" Type="http://schemas.openxmlformats.org/officeDocument/2006/relationships/tags" Target="../tags/tag5.xml"/><Relationship Id="rId16" Type="http://schemas.openxmlformats.org/officeDocument/2006/relationships/image" Target="../media/image8.png"/><Relationship Id="rId20" Type="http://schemas.openxmlformats.org/officeDocument/2006/relationships/slide" Target="slide10.xml"/><Relationship Id="rId1" Type="http://schemas.openxmlformats.org/officeDocument/2006/relationships/tags" Target="../tags/tag4.xml"/><Relationship Id="rId6" Type="http://schemas.openxmlformats.org/officeDocument/2006/relationships/slideLayout" Target="../slideLayouts/slideLayout10.xml"/><Relationship Id="rId11" Type="http://schemas.openxmlformats.org/officeDocument/2006/relationships/image" Target="../media/image5.png"/><Relationship Id="rId5" Type="http://schemas.openxmlformats.org/officeDocument/2006/relationships/tags" Target="../tags/tag8.xml"/><Relationship Id="rId15" Type="http://schemas.openxmlformats.org/officeDocument/2006/relationships/slide" Target="slide3.xml"/><Relationship Id="rId10" Type="http://schemas.openxmlformats.org/officeDocument/2006/relationships/image" Target="../media/image14.png"/><Relationship Id="rId19" Type="http://schemas.openxmlformats.org/officeDocument/2006/relationships/slide" Target="slide8.xml"/><Relationship Id="rId4" Type="http://schemas.openxmlformats.org/officeDocument/2006/relationships/tags" Target="../tags/tag7.xml"/><Relationship Id="rId9" Type="http://schemas.openxmlformats.org/officeDocument/2006/relationships/slide" Target="slide4.xml"/><Relationship Id="rId14" Type="http://schemas.openxmlformats.org/officeDocument/2006/relationships/slide" Target="slide1.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slide" Target="slide7.xml"/><Relationship Id="rId18" Type="http://schemas.openxmlformats.org/officeDocument/2006/relationships/image" Target="../media/image8.png"/><Relationship Id="rId3" Type="http://schemas.openxmlformats.org/officeDocument/2006/relationships/tags" Target="../tags/tag11.xml"/><Relationship Id="rId21" Type="http://schemas.openxmlformats.org/officeDocument/2006/relationships/slide" Target="slide8.xml"/><Relationship Id="rId7" Type="http://schemas.openxmlformats.org/officeDocument/2006/relationships/slideLayout" Target="../slideLayouts/slideLayout10.xml"/><Relationship Id="rId12" Type="http://schemas.openxmlformats.org/officeDocument/2006/relationships/image" Target="../media/image6.png"/><Relationship Id="rId17" Type="http://schemas.openxmlformats.org/officeDocument/2006/relationships/slide" Target="slide1.xml"/><Relationship Id="rId25" Type="http://schemas.openxmlformats.org/officeDocument/2006/relationships/image" Target="../media/image14.png"/><Relationship Id="rId2" Type="http://schemas.openxmlformats.org/officeDocument/2006/relationships/tags" Target="../tags/tag10.xml"/><Relationship Id="rId16" Type="http://schemas.openxmlformats.org/officeDocument/2006/relationships/slide" Target="slide6.xml"/><Relationship Id="rId20" Type="http://schemas.openxmlformats.org/officeDocument/2006/relationships/slide" Target="slide9.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image" Target="../media/image4.png"/><Relationship Id="rId24" Type="http://schemas.openxmlformats.org/officeDocument/2006/relationships/image" Target="../media/image7.png"/><Relationship Id="rId5" Type="http://schemas.openxmlformats.org/officeDocument/2006/relationships/tags" Target="../tags/tag13.xml"/><Relationship Id="rId15" Type="http://schemas.openxmlformats.org/officeDocument/2006/relationships/slide" Target="slide5.xml"/><Relationship Id="rId23" Type="http://schemas.openxmlformats.org/officeDocument/2006/relationships/slide" Target="slide3.xml"/><Relationship Id="rId10" Type="http://schemas.openxmlformats.org/officeDocument/2006/relationships/image" Target="../media/image5.png"/><Relationship Id="rId19" Type="http://schemas.openxmlformats.org/officeDocument/2006/relationships/image" Target="../media/image9.png"/><Relationship Id="rId4" Type="http://schemas.openxmlformats.org/officeDocument/2006/relationships/tags" Target="../tags/tag12.xml"/><Relationship Id="rId9" Type="http://schemas.openxmlformats.org/officeDocument/2006/relationships/image" Target="../media/image3.png"/><Relationship Id="rId14" Type="http://schemas.openxmlformats.org/officeDocument/2006/relationships/slide" Target="slide4.xml"/><Relationship Id="rId22" Type="http://schemas.openxmlformats.org/officeDocument/2006/relationships/slide" Target="slide10.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13" Type="http://schemas.openxmlformats.org/officeDocument/2006/relationships/slide" Target="slide7.xml"/><Relationship Id="rId18" Type="http://schemas.openxmlformats.org/officeDocument/2006/relationships/image" Target="../media/image9.png"/><Relationship Id="rId3" Type="http://schemas.openxmlformats.org/officeDocument/2006/relationships/tags" Target="../tags/tag17.xml"/><Relationship Id="rId21" Type="http://schemas.openxmlformats.org/officeDocument/2006/relationships/slide" Target="slide10.xml"/><Relationship Id="rId7" Type="http://schemas.openxmlformats.org/officeDocument/2006/relationships/slideLayout" Target="../slideLayouts/slideLayout10.xml"/><Relationship Id="rId12" Type="http://schemas.openxmlformats.org/officeDocument/2006/relationships/image" Target="../media/image6.png"/><Relationship Id="rId17" Type="http://schemas.openxmlformats.org/officeDocument/2006/relationships/image" Target="../media/image8.png"/><Relationship Id="rId25" Type="http://schemas.openxmlformats.org/officeDocument/2006/relationships/slide" Target="slide1.xml"/><Relationship Id="rId2" Type="http://schemas.openxmlformats.org/officeDocument/2006/relationships/tags" Target="../tags/tag16.xml"/><Relationship Id="rId16" Type="http://schemas.openxmlformats.org/officeDocument/2006/relationships/slide" Target="slide4.xml"/><Relationship Id="rId20" Type="http://schemas.openxmlformats.org/officeDocument/2006/relationships/slide" Target="slide8.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image" Target="../media/image4.png"/><Relationship Id="rId24" Type="http://schemas.openxmlformats.org/officeDocument/2006/relationships/image" Target="../media/image14.png"/><Relationship Id="rId5" Type="http://schemas.openxmlformats.org/officeDocument/2006/relationships/tags" Target="../tags/tag19.xml"/><Relationship Id="rId15" Type="http://schemas.openxmlformats.org/officeDocument/2006/relationships/slide" Target="slide6.xml"/><Relationship Id="rId23" Type="http://schemas.openxmlformats.org/officeDocument/2006/relationships/image" Target="../media/image7.png"/><Relationship Id="rId10" Type="http://schemas.openxmlformats.org/officeDocument/2006/relationships/image" Target="../media/image5.png"/><Relationship Id="rId19" Type="http://schemas.openxmlformats.org/officeDocument/2006/relationships/slide" Target="slide9.xml"/><Relationship Id="rId4" Type="http://schemas.openxmlformats.org/officeDocument/2006/relationships/tags" Target="../tags/tag18.xml"/><Relationship Id="rId9" Type="http://schemas.openxmlformats.org/officeDocument/2006/relationships/image" Target="../media/image3.png"/><Relationship Id="rId14" Type="http://schemas.openxmlformats.org/officeDocument/2006/relationships/slide" Target="slide5.xml"/><Relationship Id="rId22"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13" Type="http://schemas.openxmlformats.org/officeDocument/2006/relationships/slide" Target="slide7.xml"/><Relationship Id="rId18" Type="http://schemas.openxmlformats.org/officeDocument/2006/relationships/image" Target="../media/image8.png"/><Relationship Id="rId26" Type="http://schemas.openxmlformats.org/officeDocument/2006/relationships/slide" Target="slide1.xml"/><Relationship Id="rId3" Type="http://schemas.openxmlformats.org/officeDocument/2006/relationships/tags" Target="../tags/tag23.xml"/><Relationship Id="rId21" Type="http://schemas.openxmlformats.org/officeDocument/2006/relationships/slide" Target="slide8.xml"/><Relationship Id="rId7" Type="http://schemas.openxmlformats.org/officeDocument/2006/relationships/slideLayout" Target="../slideLayouts/slideLayout10.xml"/><Relationship Id="rId12" Type="http://schemas.openxmlformats.org/officeDocument/2006/relationships/image" Target="../media/image6.png"/><Relationship Id="rId17" Type="http://schemas.openxmlformats.org/officeDocument/2006/relationships/slide" Target="slide4.xml"/><Relationship Id="rId25" Type="http://schemas.openxmlformats.org/officeDocument/2006/relationships/image" Target="../media/image14.png"/><Relationship Id="rId2" Type="http://schemas.openxmlformats.org/officeDocument/2006/relationships/tags" Target="../tags/tag22.xml"/><Relationship Id="rId16" Type="http://schemas.openxmlformats.org/officeDocument/2006/relationships/slide" Target="slide2.xml"/><Relationship Id="rId20" Type="http://schemas.openxmlformats.org/officeDocument/2006/relationships/slide" Target="slide9.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4.png"/><Relationship Id="rId24" Type="http://schemas.openxmlformats.org/officeDocument/2006/relationships/image" Target="../media/image7.png"/><Relationship Id="rId5" Type="http://schemas.openxmlformats.org/officeDocument/2006/relationships/tags" Target="../tags/tag25.xml"/><Relationship Id="rId15" Type="http://schemas.openxmlformats.org/officeDocument/2006/relationships/slide" Target="slide5.xml"/><Relationship Id="rId23" Type="http://schemas.openxmlformats.org/officeDocument/2006/relationships/slide" Target="slide3.xml"/><Relationship Id="rId10" Type="http://schemas.openxmlformats.org/officeDocument/2006/relationships/image" Target="../media/image5.png"/><Relationship Id="rId19" Type="http://schemas.openxmlformats.org/officeDocument/2006/relationships/image" Target="../media/image9.png"/><Relationship Id="rId4" Type="http://schemas.openxmlformats.org/officeDocument/2006/relationships/tags" Target="../tags/tag24.xml"/><Relationship Id="rId9" Type="http://schemas.openxmlformats.org/officeDocument/2006/relationships/image" Target="../media/image3.png"/><Relationship Id="rId14" Type="http://schemas.openxmlformats.org/officeDocument/2006/relationships/slide" Target="slide6.xml"/><Relationship Id="rId22" Type="http://schemas.openxmlformats.org/officeDocument/2006/relationships/slide" Target="slide10.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13" Type="http://schemas.openxmlformats.org/officeDocument/2006/relationships/slide" Target="slide4.xml"/><Relationship Id="rId18" Type="http://schemas.openxmlformats.org/officeDocument/2006/relationships/image" Target="../media/image9.png"/><Relationship Id="rId3" Type="http://schemas.openxmlformats.org/officeDocument/2006/relationships/tags" Target="../tags/tag29.xml"/><Relationship Id="rId21" Type="http://schemas.openxmlformats.org/officeDocument/2006/relationships/slide" Target="slide10.xml"/><Relationship Id="rId7" Type="http://schemas.openxmlformats.org/officeDocument/2006/relationships/slideLayout" Target="../slideLayouts/slideLayout10.xml"/><Relationship Id="rId12" Type="http://schemas.openxmlformats.org/officeDocument/2006/relationships/image" Target="../media/image6.png"/><Relationship Id="rId17" Type="http://schemas.openxmlformats.org/officeDocument/2006/relationships/image" Target="../media/image8.png"/><Relationship Id="rId25" Type="http://schemas.openxmlformats.org/officeDocument/2006/relationships/slide" Target="slide1.xml"/><Relationship Id="rId2" Type="http://schemas.openxmlformats.org/officeDocument/2006/relationships/tags" Target="../tags/tag28.xml"/><Relationship Id="rId16" Type="http://schemas.openxmlformats.org/officeDocument/2006/relationships/slide" Target="slide6.xml"/><Relationship Id="rId20" Type="http://schemas.openxmlformats.org/officeDocument/2006/relationships/slide" Target="slide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image" Target="../media/image4.png"/><Relationship Id="rId24" Type="http://schemas.openxmlformats.org/officeDocument/2006/relationships/image" Target="../media/image14.png"/><Relationship Id="rId5" Type="http://schemas.openxmlformats.org/officeDocument/2006/relationships/tags" Target="../tags/tag31.xml"/><Relationship Id="rId15" Type="http://schemas.openxmlformats.org/officeDocument/2006/relationships/slide" Target="slide5.xml"/><Relationship Id="rId23" Type="http://schemas.openxmlformats.org/officeDocument/2006/relationships/image" Target="../media/image7.png"/><Relationship Id="rId10" Type="http://schemas.openxmlformats.org/officeDocument/2006/relationships/image" Target="../media/image5.png"/><Relationship Id="rId19" Type="http://schemas.openxmlformats.org/officeDocument/2006/relationships/slide" Target="slide9.xml"/><Relationship Id="rId4" Type="http://schemas.openxmlformats.org/officeDocument/2006/relationships/tags" Target="../tags/tag30.xml"/><Relationship Id="rId9" Type="http://schemas.openxmlformats.org/officeDocument/2006/relationships/image" Target="../media/image3.png"/><Relationship Id="rId14" Type="http://schemas.openxmlformats.org/officeDocument/2006/relationships/slide" Target="slide7.xml"/><Relationship Id="rId22" Type="http://schemas.openxmlformats.org/officeDocument/2006/relationships/slide" Target="slide3.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13" Type="http://schemas.openxmlformats.org/officeDocument/2006/relationships/image" Target="../media/image9.png"/><Relationship Id="rId3" Type="http://schemas.openxmlformats.org/officeDocument/2006/relationships/tags" Target="../tags/tag35.xml"/><Relationship Id="rId7" Type="http://schemas.openxmlformats.org/officeDocument/2006/relationships/slideLayout" Target="../slideLayouts/slideLayout10.xml"/><Relationship Id="rId12" Type="http://schemas.openxmlformats.org/officeDocument/2006/relationships/image" Target="../media/image16.png"/><Relationship Id="rId2" Type="http://schemas.openxmlformats.org/officeDocument/2006/relationships/tags" Target="../tags/tag34.xml"/><Relationship Id="rId16" Type="http://schemas.openxmlformats.org/officeDocument/2006/relationships/slide" Target="slide10.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image" Target="../media/image15.png"/><Relationship Id="rId5" Type="http://schemas.openxmlformats.org/officeDocument/2006/relationships/tags" Target="../tags/tag37.xml"/><Relationship Id="rId15" Type="http://schemas.openxmlformats.org/officeDocument/2006/relationships/image" Target="../media/image17.png"/><Relationship Id="rId10" Type="http://schemas.openxmlformats.org/officeDocument/2006/relationships/slide" Target="slide1.xml"/><Relationship Id="rId4" Type="http://schemas.openxmlformats.org/officeDocument/2006/relationships/tags" Target="../tags/tag36.xml"/><Relationship Id="rId9" Type="http://schemas.openxmlformats.org/officeDocument/2006/relationships/image" Target="../media/image3.png"/><Relationship Id="rId14" Type="http://schemas.openxmlformats.org/officeDocument/2006/relationships/slide" Target="slide9.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slide" Target="slide8.xml"/><Relationship Id="rId11" Type="http://schemas.openxmlformats.org/officeDocument/2006/relationships/slide" Target="slide10.xml"/><Relationship Id="rId5" Type="http://schemas.openxmlformats.org/officeDocument/2006/relationships/image" Target="../media/image19.png"/><Relationship Id="rId10" Type="http://schemas.openxmlformats.org/officeDocument/2006/relationships/image" Target="../media/image20.png"/><Relationship Id="rId4" Type="http://schemas.openxmlformats.org/officeDocument/2006/relationships/image" Target="../media/image18.png"/><Relationship Id="rId9"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7"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Expense Reimbursement </a:t>
            </a:r>
            <a:br>
              <a:rPr lang="en-US" dirty="0"/>
            </a:br>
            <a:r>
              <a:rPr lang="en-US" sz="2000" b="0" dirty="0"/>
              <a:t>Scenario Overview</a:t>
            </a:r>
          </a:p>
        </p:txBody>
      </p:sp>
      <p:sp>
        <p:nvSpPr>
          <p:cNvPr id="14" name="Chevron 123">
            <a:hlinkClick r:id="rId5" action="ppaction://hlinksldjump"/>
          </p:cNvPr>
          <p:cNvSpPr>
            <a:spLocks noChangeArrowheads="1"/>
          </p:cNvSpPr>
          <p:nvPr/>
        </p:nvSpPr>
        <p:spPr bwMode="auto">
          <a:xfrm>
            <a:off x="317500" y="1584123"/>
            <a:ext cx="891062"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pic>
        <p:nvPicPr>
          <p:cNvPr id="45" name="Picture 55"/>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bwMode="auto">
          <a:xfrm>
            <a:off x="1860550" y="6318250"/>
            <a:ext cx="411163" cy="411163"/>
          </a:xfrm>
          <a:prstGeom prst="rect">
            <a:avLst/>
          </a:prstGeom>
          <a:noFill/>
          <a:ln w="9525">
            <a:noFill/>
            <a:miter lim="800000"/>
            <a:headEnd/>
            <a:tailEnd/>
          </a:ln>
        </p:spPr>
      </p:pic>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1" name="Chevron 79"/>
          <p:cNvSpPr>
            <a:spLocks noChangeArrowheads="1"/>
          </p:cNvSpPr>
          <p:nvPr/>
        </p:nvSpPr>
        <p:spPr bwMode="auto">
          <a:xfrm>
            <a:off x="233045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Accounts Payable Accountant</a:t>
            </a:r>
          </a:p>
        </p:txBody>
      </p:sp>
      <p:sp>
        <p:nvSpPr>
          <p:cNvPr id="54" name="TextBox 66"/>
          <p:cNvSpPr txBox="1">
            <a:spLocks noChangeArrowheads="1"/>
          </p:cNvSpPr>
          <p:nvPr/>
        </p:nvSpPr>
        <p:spPr bwMode="auto">
          <a:xfrm>
            <a:off x="1760926" y="4399866"/>
            <a:ext cx="7256462" cy="1696875"/>
          </a:xfrm>
          <a:prstGeom prst="rect">
            <a:avLst/>
          </a:prstGeom>
          <a:noFill/>
          <a:ln w="9525">
            <a:noFill/>
            <a:miter lim="800000"/>
            <a:headEnd/>
            <a:tailEnd/>
          </a:ln>
        </p:spPr>
        <p:txBody>
          <a:bodyPr>
            <a:spAutoFit/>
          </a:bodyPr>
          <a:lstStyle/>
          <a:p>
            <a:pPr>
              <a:buClr>
                <a:schemeClr val="accent1"/>
              </a:buClr>
              <a:buSzPct val="80000"/>
            </a:pPr>
            <a:r>
              <a:rPr lang="en-US" sz="900" dirty="0"/>
              <a:t>For midsize companies who want to achieve control over their travel expenses, this process streamlines and automates the reimbursement cycle. You can reimburse your employees faster, monitor their business expenses and adherence to policies while efficiently processing the expense reports. Standard configuration contains all country-specific reimbursement rates and can be adapted according to the company-specific expense policy. The process is integrated seamlessly with Human Resources, Employee Self Services, Manager Work Center, Payment Processing, and Projects.</a:t>
            </a:r>
          </a:p>
          <a:p>
            <a:pPr marL="228600" lvl="1" indent="-114300">
              <a:lnSpc>
                <a:spcPct val="90000"/>
              </a:lnSpc>
              <a:spcBef>
                <a:spcPct val="60000"/>
              </a:spcBef>
              <a:buClr>
                <a:srgbClr val="4DB6EF"/>
              </a:buClr>
              <a:buFont typeface="Wingdings" pitchFamily="2" charset="2"/>
              <a:buChar char="l"/>
            </a:pPr>
            <a:r>
              <a:rPr lang="en-US" sz="900" dirty="0"/>
              <a:t>Claim expenses: simplified expense entry screens and pre-populated fields allow for an easy input of expense receipts</a:t>
            </a:r>
            <a:br>
              <a:rPr lang="en-US" sz="900" dirty="0"/>
            </a:br>
            <a:r>
              <a:rPr lang="en-US" sz="900" dirty="0"/>
              <a:t>Expense reporting on behalf of the employee ensures a timely expense settlement</a:t>
            </a:r>
            <a:endParaRPr lang="de-DE" altLang="zh-CN" sz="900" dirty="0"/>
          </a:p>
          <a:p>
            <a:pPr marL="228600" lvl="1" indent="-114300">
              <a:lnSpc>
                <a:spcPct val="90000"/>
              </a:lnSpc>
              <a:spcBef>
                <a:spcPct val="60000"/>
              </a:spcBef>
              <a:buClr>
                <a:srgbClr val="4DB6EF"/>
              </a:buClr>
              <a:buFont typeface="Wingdings" pitchFamily="2" charset="2"/>
              <a:buChar char="l"/>
            </a:pPr>
            <a:r>
              <a:rPr lang="en-US" sz="900" dirty="0"/>
              <a:t>Review and approve expenses: configurable rules help to avoid excessive spending and provide flexibility in processing</a:t>
            </a:r>
          </a:p>
          <a:p>
            <a:pPr marL="228600" lvl="1" indent="-114300">
              <a:lnSpc>
                <a:spcPct val="90000"/>
              </a:lnSpc>
              <a:spcBef>
                <a:spcPct val="60000"/>
              </a:spcBef>
              <a:buClr>
                <a:srgbClr val="4DB6EF"/>
              </a:buClr>
              <a:buFont typeface="Wingdings" pitchFamily="2" charset="2"/>
              <a:buChar char="l"/>
            </a:pPr>
            <a:r>
              <a:rPr lang="en-US" sz="900" dirty="0"/>
              <a:t>Settle expenses: the reimbursement of expenses is automated via integration with payment processing</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Freeform 69"/>
          <p:cNvSpPr>
            <a:spLocks noChangeArrowheads="1"/>
          </p:cNvSpPr>
          <p:nvPr/>
        </p:nvSpPr>
        <p:spPr bwMode="auto">
          <a:xfrm>
            <a:off x="984258" y="23339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39"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40"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41"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42"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43" name="Picture 4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p:spPr>
      </p:pic>
      <p:pic>
        <p:nvPicPr>
          <p:cNvPr id="44" name="Picture 4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46" name="Picture 4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49" name="Picture 4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pic>
        <p:nvPicPr>
          <p:cNvPr id="52" name="Picture 5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p:spPr>
      </p:pic>
      <p:sp>
        <p:nvSpPr>
          <p:cNvPr id="53"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50" name="Chevron 123">
            <a:hlinkClick r:id="rId10" action="ppaction://hlinksldjump"/>
          </p:cNvPr>
          <p:cNvSpPr>
            <a:spLocks noChangeArrowheads="1"/>
          </p:cNvSpPr>
          <p:nvPr/>
        </p:nvSpPr>
        <p:spPr bwMode="auto">
          <a:xfrm>
            <a:off x="1192422" y="1583067"/>
            <a:ext cx="891062"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9" name="Freeform 69"/>
          <p:cNvSpPr>
            <a:spLocks noChangeArrowheads="1"/>
          </p:cNvSpPr>
          <p:nvPr/>
        </p:nvSpPr>
        <p:spPr bwMode="auto">
          <a:xfrm>
            <a:off x="1866418" y="23305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0" name="Picture 69"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71" name="Picture 70"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72"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Expense Reimbursement</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3"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14729715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Expense Reimbursement</a:t>
            </a:r>
            <a:br>
              <a:rPr lang="en-US"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1" name="Chevron 79"/>
          <p:cNvSpPr>
            <a:spLocks noChangeArrowheads="1"/>
          </p:cNvSpPr>
          <p:nvPr/>
        </p:nvSpPr>
        <p:spPr bwMode="auto">
          <a:xfrm>
            <a:off x="2328174"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Accounts Payable Accountant</a:t>
            </a: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54" name="TextBox 66"/>
          <p:cNvSpPr txBox="1">
            <a:spLocks noChangeArrowheads="1"/>
          </p:cNvSpPr>
          <p:nvPr/>
        </p:nvSpPr>
        <p:spPr bwMode="auto">
          <a:xfrm>
            <a:off x="1760926" y="4399866"/>
            <a:ext cx="7256462" cy="1696875"/>
          </a:xfrm>
          <a:prstGeom prst="rect">
            <a:avLst/>
          </a:prstGeom>
          <a:noFill/>
          <a:ln w="9525">
            <a:noFill/>
            <a:miter lim="800000"/>
            <a:headEnd/>
            <a:tailEnd/>
          </a:ln>
        </p:spPr>
        <p:txBody>
          <a:bodyPr>
            <a:spAutoFit/>
          </a:bodyPr>
          <a:lstStyle/>
          <a:p>
            <a:pPr>
              <a:buClr>
                <a:schemeClr val="accent1"/>
              </a:buClr>
              <a:buSzPct val="80000"/>
            </a:pPr>
            <a:r>
              <a:rPr lang="en-US" sz="900" dirty="0"/>
              <a:t>For midsize companies who want to achieve control over their travel expenses, this process streamlines and automates the reimbursement cycle. You can reimburse your employees faster, monitor their business expenses and adherence to policies while efficiently processing the expense reports. Standard configuration contains all country-specific reimbursement rates and can be adapted according to the company-specific expense policy. The process is integrated seamlessly with Human Resources, Employee Self Services, Manager Work Center, Payment Processing, and Projects.</a:t>
            </a:r>
          </a:p>
          <a:p>
            <a:pPr marL="228600" lvl="1" indent="-114300">
              <a:lnSpc>
                <a:spcPct val="90000"/>
              </a:lnSpc>
              <a:spcBef>
                <a:spcPct val="60000"/>
              </a:spcBef>
              <a:buClr>
                <a:srgbClr val="4DB6EF"/>
              </a:buClr>
              <a:buFont typeface="Wingdings" pitchFamily="2" charset="2"/>
              <a:buChar char="l"/>
            </a:pPr>
            <a:r>
              <a:rPr lang="en-US" sz="900" dirty="0"/>
              <a:t>Claim expenses: simplified expense entry screens and pre-populated fields allow for an easy input of expense receipts</a:t>
            </a:r>
            <a:br>
              <a:rPr lang="en-US" sz="900" dirty="0"/>
            </a:br>
            <a:r>
              <a:rPr lang="en-US" sz="900" dirty="0"/>
              <a:t>Expense reporting on behalf of the employee ensures a timely expense settlement</a:t>
            </a:r>
            <a:endParaRPr lang="de-DE" altLang="zh-CN" sz="900" dirty="0"/>
          </a:p>
          <a:p>
            <a:pPr marL="228600" lvl="1" indent="-114300">
              <a:lnSpc>
                <a:spcPct val="90000"/>
              </a:lnSpc>
              <a:spcBef>
                <a:spcPct val="60000"/>
              </a:spcBef>
              <a:buClr>
                <a:srgbClr val="4DB6EF"/>
              </a:buClr>
              <a:buFont typeface="Wingdings" pitchFamily="2" charset="2"/>
              <a:buChar char="l"/>
            </a:pPr>
            <a:r>
              <a:rPr lang="en-US" sz="900" dirty="0"/>
              <a:t>Review and approve expenses: configurable rules help to avoid excessive spending and provide flexibility in processing</a:t>
            </a:r>
          </a:p>
          <a:p>
            <a:pPr marL="228600" lvl="1" indent="-114300">
              <a:lnSpc>
                <a:spcPct val="90000"/>
              </a:lnSpc>
              <a:spcBef>
                <a:spcPct val="60000"/>
              </a:spcBef>
              <a:buClr>
                <a:srgbClr val="4DB6EF"/>
              </a:buClr>
              <a:buFont typeface="Wingdings" pitchFamily="2" charset="2"/>
              <a:buChar char="l"/>
            </a:pPr>
            <a:r>
              <a:rPr lang="en-US" sz="900" dirty="0"/>
              <a:t>Settle expenses: the reimbursement of expenses is automated via integration with payment processing</a:t>
            </a:r>
          </a:p>
          <a:p>
            <a:pPr marL="228600" lvl="1" indent="-114300">
              <a:spcBef>
                <a:spcPts val="200"/>
              </a:spcBef>
              <a:buFont typeface="Arial" charset="0"/>
              <a:buChar char="•"/>
            </a:pPr>
            <a:endParaRPr lang="en-US" sz="900" dirty="0"/>
          </a:p>
        </p:txBody>
      </p:sp>
      <p:pic>
        <p:nvPicPr>
          <p:cNvPr id="67" name="Picture 68"/>
          <p:cNvPicPr>
            <a:picLocks noChangeAspect="1" noChangeArrowheads="1"/>
          </p:cNvPicPr>
          <p:nvPr/>
        </p:nvPicPr>
        <p:blipFill>
          <a:blip r:embed="rId6" cstate="print"/>
          <a:srcRect/>
          <a:stretch>
            <a:fillRect/>
          </a:stretch>
        </p:blipFill>
        <p:spPr bwMode="auto">
          <a:xfrm>
            <a:off x="6735763" y="4122738"/>
            <a:ext cx="2470150" cy="2809875"/>
          </a:xfrm>
          <a:prstGeom prst="rect">
            <a:avLst/>
          </a:prstGeom>
          <a:noFill/>
          <a:ln w="9525">
            <a:noFill/>
            <a:miter lim="800000"/>
            <a:headEnd/>
            <a:tailEnd/>
          </a:ln>
        </p:spPr>
      </p:pic>
      <p:pic>
        <p:nvPicPr>
          <p:cNvPr id="68" name="Picture 52" descr="richard_stone_active.png">
            <a:hlinkClick r:id="rId7" action="ppaction://hlinksldjump" tooltip="Click here for a detailed role description"/>
          </p:cNvPr>
          <p:cNvPicPr>
            <a:picLocks noChangeAspect="1"/>
          </p:cNvPicPr>
          <p:nvPr>
            <p:custDataLst>
              <p:tags r:id="rId1"/>
            </p:custDataLst>
          </p:nvPr>
        </p:nvPicPr>
        <p:blipFill>
          <a:blip r:embed="rId8" cstate="print"/>
          <a:srcRect/>
          <a:stretch>
            <a:fillRect/>
          </a:stretch>
        </p:blipFill>
        <p:spPr bwMode="auto">
          <a:xfrm>
            <a:off x="7813675" y="6318250"/>
            <a:ext cx="411163" cy="411163"/>
          </a:xfrm>
          <a:prstGeom prst="rect">
            <a:avLst/>
          </a:prstGeom>
          <a:noFill/>
          <a:ln w="9525">
            <a:noFill/>
            <a:miter lim="800000"/>
            <a:headEnd/>
            <a:tailEnd/>
          </a:ln>
        </p:spPr>
      </p:pic>
      <p:sp>
        <p:nvSpPr>
          <p:cNvPr id="69"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0"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1"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72"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73"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74"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76" name="Rectangle 76">
            <a:hlinkClick r:id="rId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77"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8"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0"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1"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grpSp>
        <p:nvGrpSpPr>
          <p:cNvPr id="102" name="Group 101"/>
          <p:cNvGrpSpPr/>
          <p:nvPr/>
        </p:nvGrpSpPr>
        <p:grpSpPr>
          <a:xfrm>
            <a:off x="7709046" y="1152671"/>
            <a:ext cx="1174410" cy="309466"/>
            <a:chOff x="7269479" y="1173773"/>
            <a:chExt cx="1174410" cy="309466"/>
          </a:xfrm>
        </p:grpSpPr>
        <p:pic>
          <p:nvPicPr>
            <p:cNvPr id="103"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10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109" name="Picture 55"/>
          <p:cNvPicPr>
            <a:picLocks noChangeAspect="1"/>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bwMode="auto">
          <a:xfrm>
            <a:off x="1860550" y="6318250"/>
            <a:ext cx="411163" cy="411163"/>
          </a:xfrm>
          <a:prstGeom prst="rect">
            <a:avLst/>
          </a:prstGeom>
          <a:noFill/>
          <a:ln w="9525">
            <a:noFill/>
            <a:miter lim="800000"/>
            <a:headEnd/>
            <a:tailEnd/>
          </a:ln>
        </p:spPr>
      </p:pic>
      <p:sp>
        <p:nvSpPr>
          <p:cNvPr id="89" name="Chevron 123">
            <a:hlinkClick r:id="rId12" action="ppaction://hlinksldjump"/>
          </p:cNvPr>
          <p:cNvSpPr>
            <a:spLocks noChangeArrowheads="1"/>
          </p:cNvSpPr>
          <p:nvPr/>
        </p:nvSpPr>
        <p:spPr bwMode="auto">
          <a:xfrm>
            <a:off x="317500" y="1584123"/>
            <a:ext cx="891062"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91"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92"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93"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94"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95" name="Picture 9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p:spPr>
      </p:pic>
      <p:pic>
        <p:nvPicPr>
          <p:cNvPr id="96" name="Picture 9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97" name="Picture 9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98" name="Picture 9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pic>
        <p:nvPicPr>
          <p:cNvPr id="99" name="Picture 9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p:spPr>
      </p:pic>
      <p:sp>
        <p:nvSpPr>
          <p:cNvPr id="100"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101" name="Chevron 123">
            <a:hlinkClick r:id="rId14" action="ppaction://hlinksldjump"/>
          </p:cNvPr>
          <p:cNvSpPr>
            <a:spLocks noChangeArrowheads="1"/>
          </p:cNvSpPr>
          <p:nvPr/>
        </p:nvSpPr>
        <p:spPr bwMode="auto">
          <a:xfrm>
            <a:off x="1192422" y="1583067"/>
            <a:ext cx="891062"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6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Calculator_2_60px.png"/>
          <p:cNvPicPr>
            <a:picLocks noChangeAspect="1"/>
          </p:cNvPicPr>
          <p:nvPr/>
        </p:nvPicPr>
        <p:blipFill>
          <a:blip r:embed="rId15" cstate="print"/>
          <a:stretch>
            <a:fillRect/>
          </a:stretch>
        </p:blipFill>
        <p:spPr>
          <a:xfrm>
            <a:off x="366739" y="5245467"/>
            <a:ext cx="180000" cy="180000"/>
          </a:xfrm>
          <a:prstGeom prst="rect">
            <a:avLst/>
          </a:prstGeom>
        </p:spPr>
      </p:pic>
      <p:pic>
        <p:nvPicPr>
          <p:cNvPr id="64" name="Picture 63"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65"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8" name="Picture 5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84" name="Freeform 69"/>
          <p:cNvSpPr>
            <a:spLocks noChangeArrowheads="1"/>
          </p:cNvSpPr>
          <p:nvPr/>
        </p:nvSpPr>
        <p:spPr bwMode="auto">
          <a:xfrm>
            <a:off x="984258" y="23339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5" name="Freeform 69"/>
          <p:cNvSpPr>
            <a:spLocks noChangeArrowheads="1"/>
          </p:cNvSpPr>
          <p:nvPr/>
        </p:nvSpPr>
        <p:spPr bwMode="auto">
          <a:xfrm>
            <a:off x="1866418" y="23305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86" name="Picture 75"/>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947694" y="6091964"/>
            <a:ext cx="127000" cy="94672"/>
          </a:xfrm>
          <a:prstGeom prst="rect">
            <a:avLst/>
          </a:prstGeom>
          <a:noFill/>
          <a:ln w="9525">
            <a:noFill/>
            <a:miter lim="800000"/>
            <a:headEnd/>
            <a:tailEnd/>
          </a:ln>
        </p:spPr>
      </p:pic>
      <p:pic>
        <p:nvPicPr>
          <p:cNvPr id="87" name="Picture 86" descr="i_button_black.psd"/>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6933422" y="6296551"/>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65" name="TextBox 6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Expense Reimbursement </a:t>
            </a:r>
            <a:br>
              <a:rPr lang="en-US" dirty="0"/>
            </a:br>
            <a:r>
              <a:rPr lang="en-US" sz="2000" b="0" dirty="0"/>
              <a:t>Process Details: Managing Expenses - Standard Variant</a:t>
            </a:r>
          </a:p>
        </p:txBody>
      </p:sp>
      <p:sp>
        <p:nvSpPr>
          <p:cNvPr id="9" name="Chevron 123">
            <a:hlinkClick r:id="rId9" action="ppaction://hlinksldjump"/>
          </p:cNvPr>
          <p:cNvSpPr>
            <a:spLocks noChangeArrowheads="1"/>
          </p:cNvSpPr>
          <p:nvPr/>
        </p:nvSpPr>
        <p:spPr bwMode="auto">
          <a:xfrm>
            <a:off x="3723059" y="1581150"/>
            <a:ext cx="884237" cy="891851"/>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chemeClr val="tx1">
                    <a:lumMod val="75000"/>
                    <a:lumOff val="25000"/>
                  </a:schemeClr>
                </a:solidFill>
              </a:rPr>
              <a:t>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2149306"/>
          </a:xfrm>
          <a:prstGeom prst="rect">
            <a:avLst/>
          </a:prstGeom>
          <a:noFill/>
          <a:ln w="9525">
            <a:noFill/>
            <a:miter lim="800000"/>
            <a:headEnd/>
            <a:tailEnd/>
          </a:ln>
        </p:spPr>
        <p:txBody>
          <a:bodyPr wrap="square">
            <a:spAutoFit/>
          </a:bodyPr>
          <a:lstStyle/>
          <a:p>
            <a:pPr>
              <a:spcBef>
                <a:spcPts val="600"/>
              </a:spcBef>
            </a:pPr>
            <a:r>
              <a:rPr lang="en-US" sz="900" dirty="0"/>
              <a:t>The integration with Human Resources, Employee Self Services, Manager Work Center, Payment Processing, and Projects streamlines the expense management. </a:t>
            </a:r>
          </a:p>
          <a:p>
            <a:pPr>
              <a:spcBef>
                <a:spcPts val="600"/>
              </a:spcBef>
            </a:pPr>
            <a:r>
              <a:rPr lang="en-US" sz="900" dirty="0"/>
              <a:t>The </a:t>
            </a:r>
            <a:r>
              <a:rPr lang="en-US" sz="900" b="1" dirty="0"/>
              <a:t>Manage Expenses</a:t>
            </a:r>
            <a:r>
              <a:rPr lang="en-US" sz="900" dirty="0"/>
              <a:t> process variant enables expenses to be controlled and automatically reimbursed. Employees can submit expenses for themselves or on behalf of other employees. The process can be adapted to company travel policies. It is also possible to submit expenses and upload photographed receipts or attach documents using mobile devices.</a:t>
            </a:r>
          </a:p>
          <a:p>
            <a:pPr>
              <a:spcBef>
                <a:spcPts val="600"/>
              </a:spcBef>
            </a:pPr>
            <a:r>
              <a:rPr lang="en-US" sz="900" dirty="0"/>
              <a:t>For expense reports that have been submitted, employees can monitor the status in the expense reports overview. The expense report status shows whether the expense report has been reviewed or approved. The reimbursement status shows whether the reimbursement has already been paid out.</a:t>
            </a:r>
          </a:p>
          <a:p>
            <a:pPr>
              <a:spcBef>
                <a:spcPts val="600"/>
              </a:spcBef>
            </a:pPr>
            <a:endParaRPr lang="en-US" sz="900" dirty="0"/>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22496"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Accounts Payable Accountant</a:t>
            </a: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Home Self Service  </a:t>
            </a:r>
          </a:p>
          <a:p>
            <a:pPr>
              <a:buClr>
                <a:schemeClr val="accent1"/>
              </a:buClr>
              <a:buSzPct val="80000"/>
              <a:buFont typeface="Wingdings" pitchFamily="2" charset="2"/>
              <a:buNone/>
            </a:pPr>
            <a:r>
              <a:rPr lang="en-US" sz="800" dirty="0">
                <a:solidFill>
                  <a:srgbClr val="404040"/>
                </a:solidFill>
              </a:rPr>
              <a:t>Travel and Expenses  </a:t>
            </a:r>
          </a:p>
          <a:p>
            <a:pPr>
              <a:buClr>
                <a:schemeClr val="accent1"/>
              </a:buClr>
              <a:buSzPct val="80000"/>
              <a:buFont typeface="Wingdings" pitchFamily="2" charset="2"/>
              <a:buNone/>
            </a:pPr>
            <a:r>
              <a:rPr lang="en-US" sz="800" dirty="0">
                <a:solidFill>
                  <a:srgbClr val="404040"/>
                </a:solidFill>
              </a:rPr>
              <a:t>Project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pic>
        <p:nvPicPr>
          <p:cNvPr id="79" name="Picture 55"/>
          <p:cNvPicPr>
            <a:picLocks noChangeAspect="1"/>
          </p:cNvPicPr>
          <p:nvPr>
            <p:custDataLst>
              <p:tags r:id="rId1"/>
            </p:custDataLst>
          </p:nvPr>
        </p:nvPicPr>
        <p:blipFill>
          <a:blip r:embed="rId12">
            <a:extLst>
              <a:ext uri="{28A0092B-C50C-407E-A947-70E740481C1C}">
                <a14:useLocalDpi xmlns:a14="http://schemas.microsoft.com/office/drawing/2010/main" val="0"/>
              </a:ext>
            </a:extLst>
          </a:blip>
          <a:stretch>
            <a:fillRect/>
          </a:stretch>
        </p:blipFill>
        <p:spPr bwMode="auto">
          <a:xfrm>
            <a:off x="6889750" y="4540250"/>
            <a:ext cx="411163" cy="411163"/>
          </a:xfrm>
          <a:prstGeom prst="rect">
            <a:avLst/>
          </a:prstGeom>
          <a:noFill/>
          <a:ln w="9525">
            <a:noFill/>
            <a:miter lim="800000"/>
            <a:headEnd/>
            <a:tailEnd/>
          </a:ln>
        </p:spPr>
      </p:pic>
      <p:sp>
        <p:nvSpPr>
          <p:cNvPr id="85" name="Freeform 69"/>
          <p:cNvSpPr>
            <a:spLocks noChangeArrowheads="1"/>
          </p:cNvSpPr>
          <p:nvPr/>
        </p:nvSpPr>
        <p:spPr bwMode="auto">
          <a:xfrm>
            <a:off x="4385263" y="234282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62"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87"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88"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92" name="Picture 9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p:spPr>
      </p:pic>
      <p:pic>
        <p:nvPicPr>
          <p:cNvPr id="93" name="Picture 9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94" name="Picture 9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95" name="Picture 9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pic>
        <p:nvPicPr>
          <p:cNvPr id="96" name="Picture 9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p:spPr>
      </p:pic>
      <p:sp>
        <p:nvSpPr>
          <p:cNvPr id="97"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72" name="Chevron 44"/>
          <p:cNvSpPr>
            <a:spLocks noChangeArrowheads="1"/>
          </p:cNvSpPr>
          <p:nvPr/>
        </p:nvSpPr>
        <p:spPr bwMode="auto">
          <a:xfrm>
            <a:off x="319884" y="1332908"/>
            <a:ext cx="3442491"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Managing Expenses – Standard Variant</a:t>
            </a:r>
          </a:p>
        </p:txBody>
      </p:sp>
      <p:sp>
        <p:nvSpPr>
          <p:cNvPr id="71" name="Chevron 70"/>
          <p:cNvSpPr>
            <a:spLocks noChangeArrowheads="1"/>
          </p:cNvSpPr>
          <p:nvPr>
            <p:custDataLst>
              <p:tags r:id="rId2"/>
            </p:custDataLst>
          </p:nvPr>
        </p:nvSpPr>
        <p:spPr bwMode="auto">
          <a:xfrm>
            <a:off x="458641" y="164160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Expense Report </a:t>
            </a:r>
          </a:p>
        </p:txBody>
      </p:sp>
      <p:sp>
        <p:nvSpPr>
          <p:cNvPr id="75" name="Chevron 74"/>
          <p:cNvSpPr>
            <a:spLocks noChangeArrowheads="1"/>
          </p:cNvSpPr>
          <p:nvPr>
            <p:custDataLst>
              <p:tags r:id="rId3"/>
            </p:custDataLst>
          </p:nvPr>
        </p:nvSpPr>
        <p:spPr bwMode="auto">
          <a:xfrm>
            <a:off x="1249459" y="164160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Review Expense Report</a:t>
            </a:r>
          </a:p>
        </p:txBody>
      </p:sp>
      <p:sp>
        <p:nvSpPr>
          <p:cNvPr id="76" name="Chevron 75"/>
          <p:cNvSpPr>
            <a:spLocks noChangeArrowheads="1"/>
          </p:cNvSpPr>
          <p:nvPr>
            <p:custDataLst>
              <p:tags r:id="rId4"/>
            </p:custDataLst>
          </p:nvPr>
        </p:nvSpPr>
        <p:spPr bwMode="auto">
          <a:xfrm>
            <a:off x="2040277" y="164160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Sign-off Expense Report </a:t>
            </a:r>
          </a:p>
        </p:txBody>
      </p:sp>
      <p:sp>
        <p:nvSpPr>
          <p:cNvPr id="84" name="TextBox 59">
            <a:hlinkClick r:id="rId14" action="ppaction://hlinksldjump"/>
          </p:cNvPr>
          <p:cNvSpPr txBox="1">
            <a:spLocks noChangeArrowheads="1"/>
          </p:cNvSpPr>
          <p:nvPr/>
        </p:nvSpPr>
        <p:spPr bwMode="auto">
          <a:xfrm>
            <a:off x="3406824" y="1286561"/>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89" name="Oval 88">
            <a:hlinkClick r:id="rId15" action="ppaction://hlinksldjump" tooltip="The employee enters expenses for himself or on behalf of another employee, and submits the expenses for review and approval. The expense report form can be printed out. The expense report can also be created using a mobile device."/>
          </p:cNvPr>
          <p:cNvSpPr>
            <a:spLocks noChangeAspect="1"/>
          </p:cNvSpPr>
          <p:nvPr/>
        </p:nvSpPr>
        <p:spPr bwMode="gray">
          <a:xfrm>
            <a:off x="1031612" y="2234851"/>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0" name="Oval 89">
            <a:hlinkClick r:id="rId15" action="ppaction://hlinksldjump" tooltip="After the employee submits an expense report, the expense clerk checks the expenses for adherence to company travel policies. The clerk can request clarification for specific items, edit the details of the expense report, or reject the report."/>
          </p:cNvPr>
          <p:cNvSpPr>
            <a:spLocks noChangeAspect="1"/>
          </p:cNvSpPr>
          <p:nvPr/>
        </p:nvSpPr>
        <p:spPr bwMode="gray">
          <a:xfrm>
            <a:off x="1819402" y="223485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15" action="ppaction://hlinksldjump" tooltip="An approval task is sent to the appropriate manager. The manager reviews the expenses, can request clarification or reject the report. Once approved, the expense report generates a posting in general ledger. This approval can be done via mobile device. "/>
          </p:cNvPr>
          <p:cNvSpPr>
            <a:spLocks noChangeAspect="1"/>
          </p:cNvSpPr>
          <p:nvPr/>
        </p:nvSpPr>
        <p:spPr bwMode="gray">
          <a:xfrm>
            <a:off x="2607192" y="223485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Freeform 69"/>
          <p:cNvSpPr>
            <a:spLocks noChangeArrowheads="1"/>
          </p:cNvSpPr>
          <p:nvPr/>
        </p:nvSpPr>
        <p:spPr bwMode="auto">
          <a:xfrm>
            <a:off x="3499438" y="259026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62"/>
          <p:cNvSpPr>
            <a:spLocks noChangeArrowheads="1"/>
          </p:cNvSpPr>
          <p:nvPr>
            <p:custDataLst>
              <p:tags r:id="rId5"/>
            </p:custDataLst>
          </p:nvPr>
        </p:nvSpPr>
        <p:spPr bwMode="auto">
          <a:xfrm>
            <a:off x="2830852" y="1641607"/>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Recalculate Reimbursement Rates</a:t>
            </a:r>
          </a:p>
        </p:txBody>
      </p:sp>
      <p:sp>
        <p:nvSpPr>
          <p:cNvPr id="64" name="Oval 63">
            <a:hlinkClick r:id="rId15" action="ppaction://hlinksldjump" tooltip="Expense reports can be recalculated when reimbursement rates or other factors change after the report is settled. This includes changes to reported mileages."/>
          </p:cNvPr>
          <p:cNvSpPr>
            <a:spLocks noChangeAspect="1"/>
          </p:cNvSpPr>
          <p:nvPr/>
        </p:nvSpPr>
        <p:spPr bwMode="gray">
          <a:xfrm>
            <a:off x="3397767" y="223485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3" name="Picture 72"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4"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9"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2" name="Title 1"/>
          <p:cNvSpPr>
            <a:spLocks noGrp="1"/>
          </p:cNvSpPr>
          <p:nvPr>
            <p:ph type="title"/>
          </p:nvPr>
        </p:nvSpPr>
        <p:spPr/>
        <p:txBody>
          <a:bodyPr/>
          <a:lstStyle/>
          <a:p>
            <a:r>
              <a:rPr lang="en-US" dirty="0"/>
              <a:t>Expense Reimbursement </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5334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Payments Automatically</a:t>
            </a:r>
            <a:r>
              <a:rPr lang="en-US" sz="900" dirty="0"/>
              <a:t> process variant enables you to make automatic payments by bank transfer and check. </a:t>
            </a:r>
          </a:p>
          <a:p>
            <a:pPr marL="228600" lvl="1" indent="-114300">
              <a:spcBef>
                <a:spcPts val="200"/>
              </a:spcBef>
              <a:buFont typeface="Arial" charset="0"/>
              <a:buChar char="•"/>
            </a:pPr>
            <a:endParaRPr lang="en-US" sz="900" dirty="0"/>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49" name="Group 48"/>
          <p:cNvGrpSpPr/>
          <p:nvPr/>
        </p:nvGrpSpPr>
        <p:grpSpPr>
          <a:xfrm>
            <a:off x="7709046" y="1152671"/>
            <a:ext cx="1174410" cy="309466"/>
            <a:chOff x="7269479" y="1173773"/>
            <a:chExt cx="1174410" cy="309466"/>
          </a:xfrm>
        </p:grpSpPr>
        <p:pic>
          <p:nvPicPr>
            <p:cNvPr id="60"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01"/>
          <p:cNvSpPr>
            <a:spLocks noChangeArrowheads="1"/>
          </p:cNvSpPr>
          <p:nvPr/>
        </p:nvSpPr>
        <p:spPr bwMode="auto">
          <a:xfrm>
            <a:off x="7622496"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Accounts Payable Accountant</a:t>
            </a:r>
          </a:p>
        </p:txBody>
      </p:sp>
      <p:sp>
        <p:nvSpPr>
          <p:cNvPr id="79" name="Chevron 102"/>
          <p:cNvSpPr>
            <a:spLocks noChangeArrowheads="1"/>
          </p:cNvSpPr>
          <p:nvPr/>
        </p:nvSpPr>
        <p:spPr bwMode="auto">
          <a:xfrm>
            <a:off x="7613870" y="532293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Receivables  </a:t>
            </a:r>
          </a:p>
          <a:p>
            <a:pPr>
              <a:buClr>
                <a:schemeClr val="accent1"/>
              </a:buClr>
              <a:buSzPct val="80000"/>
              <a:buFont typeface="Wingdings" pitchFamily="2" charset="2"/>
              <a:buNone/>
            </a:pPr>
            <a:r>
              <a:rPr lang="en-US" sz="800" dirty="0"/>
              <a:t>Payment Management  </a:t>
            </a:r>
          </a:p>
          <a:p>
            <a:pPr>
              <a:buClr>
                <a:schemeClr val="accent1"/>
              </a:buClr>
              <a:buSzPct val="80000"/>
              <a:buFont typeface="Wingdings" pitchFamily="2" charset="2"/>
              <a:buNone/>
            </a:pPr>
            <a:r>
              <a:rPr lang="en-US" sz="800" dirty="0"/>
              <a:t>Cash and Liquidity </a:t>
            </a:r>
          </a:p>
          <a:p>
            <a:pPr>
              <a:buClr>
                <a:schemeClr val="accent1"/>
              </a:buClr>
              <a:buSzPct val="80000"/>
              <a:buFont typeface="Wingdings" pitchFamily="2" charset="2"/>
              <a:buNone/>
            </a:pPr>
            <a:r>
              <a:rPr lang="en-US" sz="800" dirty="0"/>
              <a:t>Management   </a:t>
            </a:r>
          </a:p>
        </p:txBody>
      </p:sp>
      <p:pic>
        <p:nvPicPr>
          <p:cNvPr id="85" name="Picture 55"/>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bwMode="auto">
          <a:xfrm>
            <a:off x="6889750" y="4540250"/>
            <a:ext cx="411163" cy="411163"/>
          </a:xfrm>
          <a:prstGeom prst="rect">
            <a:avLst/>
          </a:prstGeom>
          <a:noFill/>
          <a:ln w="9525">
            <a:noFill/>
            <a:miter lim="800000"/>
            <a:headEnd/>
            <a:tailEnd/>
          </a:ln>
        </p:spPr>
      </p:pic>
      <p:sp>
        <p:nvSpPr>
          <p:cNvPr id="80"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81"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82"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86"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87" name="Picture 8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p:spPr>
      </p:pic>
      <p:pic>
        <p:nvPicPr>
          <p:cNvPr id="89" name="Picture 8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90" name="Picture 8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91" name="Picture 9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pic>
        <p:nvPicPr>
          <p:cNvPr id="92" name="Picture 9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p:spPr>
      </p:pic>
      <p:sp>
        <p:nvSpPr>
          <p:cNvPr id="93"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52" name="Chevron 44"/>
          <p:cNvSpPr>
            <a:spLocks noChangeArrowheads="1"/>
          </p:cNvSpPr>
          <p:nvPr/>
        </p:nvSpPr>
        <p:spPr bwMode="auto">
          <a:xfrm>
            <a:off x="1113339" y="13235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53" name="Chevron 70"/>
          <p:cNvSpPr>
            <a:spLocks noChangeArrowheads="1"/>
          </p:cNvSpPr>
          <p:nvPr>
            <p:custDataLst>
              <p:tags r:id="rId2"/>
            </p:custDataLst>
          </p:nvPr>
        </p:nvSpPr>
        <p:spPr bwMode="auto">
          <a:xfrm>
            <a:off x="1235033"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64" name="Chevron 74"/>
          <p:cNvSpPr>
            <a:spLocks noChangeArrowheads="1"/>
          </p:cNvSpPr>
          <p:nvPr>
            <p:custDataLst>
              <p:tags r:id="rId3"/>
            </p:custDataLst>
          </p:nvPr>
        </p:nvSpPr>
        <p:spPr bwMode="auto">
          <a:xfrm>
            <a:off x="2025851"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67" name="Chevron 75"/>
          <p:cNvSpPr>
            <a:spLocks noChangeArrowheads="1"/>
          </p:cNvSpPr>
          <p:nvPr>
            <p:custDataLst>
              <p:tags r:id="rId4"/>
            </p:custDataLst>
          </p:nvPr>
        </p:nvSpPr>
        <p:spPr bwMode="auto">
          <a:xfrm>
            <a:off x="2813570"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94" name="Rectangle 77"/>
          <p:cNvSpPr>
            <a:spLocks noChangeArrowheads="1"/>
          </p:cNvSpPr>
          <p:nvPr/>
        </p:nvSpPr>
        <p:spPr bwMode="auto">
          <a:xfrm>
            <a:off x="1140769" y="24703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3" action="ppaction://hlinksldjump"/>
              </a:rPr>
              <a:t>Click here</a:t>
            </a:r>
            <a:r>
              <a:rPr lang="en-US" sz="900" dirty="0">
                <a:solidFill>
                  <a:schemeClr val="bg1"/>
                </a:solidFill>
              </a:rPr>
              <a:t> to display process variants</a:t>
            </a:r>
          </a:p>
        </p:txBody>
      </p:sp>
      <p:sp>
        <p:nvSpPr>
          <p:cNvPr id="95" name="Oval 88">
            <a:hlinkClick r:id="rId14"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89">
            <a:hlinkClick r:id="rId14" action="ppaction://hlinksldjump" tooltip="The manager approves the proposed payments in an additional step if this has been defined in configuration."/>
          </p:cNvPr>
          <p:cNvSpPr>
            <a:spLocks noChangeAspect="1"/>
          </p:cNvSpPr>
          <p:nvPr/>
        </p:nvSpPr>
        <p:spPr bwMode="gray">
          <a:xfrm>
            <a:off x="259579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0">
            <a:hlinkClick r:id="rId15" action="ppaction://hlinksldjump" tooltip="Click here for more information"/>
          </p:cNvPr>
          <p:cNvSpPr>
            <a:spLocks noChangeAspect="1"/>
          </p:cNvSpPr>
          <p:nvPr/>
        </p:nvSpPr>
        <p:spPr bwMode="gray">
          <a:xfrm>
            <a:off x="338358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Chevron 86"/>
          <p:cNvSpPr>
            <a:spLocks noChangeArrowheads="1"/>
          </p:cNvSpPr>
          <p:nvPr>
            <p:custDataLst>
              <p:tags r:id="rId5"/>
            </p:custDataLst>
          </p:nvPr>
        </p:nvSpPr>
        <p:spPr bwMode="auto">
          <a:xfrm>
            <a:off x="3596090" y="16238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9" name="Oval 91">
            <a:hlinkClick r:id="rId14"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2170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0" name="Chevron 107"/>
          <p:cNvSpPr>
            <a:spLocks noChangeArrowheads="1"/>
          </p:cNvSpPr>
          <p:nvPr>
            <p:custDataLst>
              <p:tags r:id="rId6"/>
            </p:custDataLst>
          </p:nvPr>
        </p:nvSpPr>
        <p:spPr bwMode="auto">
          <a:xfrm>
            <a:off x="4382955" y="16098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1" name="Oval 108">
            <a:hlinkClick r:id="rId16" action="ppaction://hlinksldjump" tooltip="Click here for more information"/>
          </p:cNvPr>
          <p:cNvSpPr>
            <a:spLocks noChangeAspect="1"/>
          </p:cNvSpPr>
          <p:nvPr/>
        </p:nvSpPr>
        <p:spPr bwMode="gray">
          <a:xfrm>
            <a:off x="4952969" y="22031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Freeform 69"/>
          <p:cNvSpPr>
            <a:spLocks noChangeArrowheads="1"/>
          </p:cNvSpPr>
          <p:nvPr/>
        </p:nvSpPr>
        <p:spPr bwMode="auto">
          <a:xfrm>
            <a:off x="5167217" y="25846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TextBox 59">
            <a:hlinkClick r:id="rId17" action="ppaction://hlinksldjump"/>
          </p:cNvPr>
          <p:cNvSpPr txBox="1">
            <a:spLocks noChangeArrowheads="1"/>
          </p:cNvSpPr>
          <p:nvPr/>
        </p:nvSpPr>
        <p:spPr bwMode="auto">
          <a:xfrm>
            <a:off x="5104006" y="1262279"/>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72" name="Picture 71"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73"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4"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Chevron 123">
            <a:hlinkClick r:id="rId23" action="ppaction://hlinksldjump"/>
          </p:cNvPr>
          <p:cNvSpPr>
            <a:spLocks noChangeArrowheads="1"/>
          </p:cNvSpPr>
          <p:nvPr/>
        </p:nvSpPr>
        <p:spPr bwMode="auto">
          <a:xfrm>
            <a:off x="317500" y="1584123"/>
            <a:ext cx="891062"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58" name="Freeform 69"/>
          <p:cNvSpPr>
            <a:spLocks noChangeArrowheads="1"/>
          </p:cNvSpPr>
          <p:nvPr/>
        </p:nvSpPr>
        <p:spPr bwMode="auto">
          <a:xfrm>
            <a:off x="994649" y="2337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2" name="Picture 6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8"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2" name="Title 1"/>
          <p:cNvSpPr>
            <a:spLocks noGrp="1"/>
          </p:cNvSpPr>
          <p:nvPr>
            <p:ph type="title"/>
          </p:nvPr>
        </p:nvSpPr>
        <p:spPr/>
        <p:txBody>
          <a:bodyPr/>
          <a:lstStyle/>
          <a:p>
            <a:r>
              <a:rPr lang="en-US" dirty="0"/>
              <a:t>Expense Reimbursement </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5334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Payments Automatically</a:t>
            </a:r>
            <a:r>
              <a:rPr lang="en-US" sz="900" dirty="0"/>
              <a:t> process variant enables you to make automatic payments by bank transfer and check. </a:t>
            </a:r>
          </a:p>
          <a:p>
            <a:pPr marL="228600" lvl="1" indent="-114300">
              <a:spcBef>
                <a:spcPts val="200"/>
              </a:spcBef>
              <a:buFont typeface="Arial" charset="0"/>
              <a:buChar char="•"/>
            </a:pPr>
            <a:endParaRPr lang="en-US" sz="900" dirty="0"/>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3" name="Group 48"/>
          <p:cNvGrpSpPr/>
          <p:nvPr/>
        </p:nvGrpSpPr>
        <p:grpSpPr>
          <a:xfrm>
            <a:off x="7709046" y="1152671"/>
            <a:ext cx="1174410" cy="309466"/>
            <a:chOff x="7269479" y="1173773"/>
            <a:chExt cx="1174410" cy="309466"/>
          </a:xfrm>
        </p:grpSpPr>
        <p:pic>
          <p:nvPicPr>
            <p:cNvPr id="60"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01"/>
          <p:cNvSpPr>
            <a:spLocks noChangeArrowheads="1"/>
          </p:cNvSpPr>
          <p:nvPr/>
        </p:nvSpPr>
        <p:spPr bwMode="auto">
          <a:xfrm>
            <a:off x="7622496"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Accounts Payable Accountant</a:t>
            </a:r>
          </a:p>
        </p:txBody>
      </p:sp>
      <p:sp>
        <p:nvSpPr>
          <p:cNvPr id="79" name="Chevron 102"/>
          <p:cNvSpPr>
            <a:spLocks noChangeArrowheads="1"/>
          </p:cNvSpPr>
          <p:nvPr/>
        </p:nvSpPr>
        <p:spPr bwMode="auto">
          <a:xfrm>
            <a:off x="7613870" y="532293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Receivables  </a:t>
            </a:r>
          </a:p>
          <a:p>
            <a:pPr>
              <a:buClr>
                <a:schemeClr val="accent1"/>
              </a:buClr>
              <a:buSzPct val="80000"/>
              <a:buFont typeface="Wingdings" pitchFamily="2" charset="2"/>
              <a:buNone/>
            </a:pPr>
            <a:r>
              <a:rPr lang="en-US" sz="800" dirty="0"/>
              <a:t>Payment Management  </a:t>
            </a:r>
          </a:p>
          <a:p>
            <a:pPr>
              <a:buClr>
                <a:schemeClr val="accent1"/>
              </a:buClr>
              <a:buSzPct val="80000"/>
              <a:buFont typeface="Wingdings" pitchFamily="2" charset="2"/>
              <a:buNone/>
            </a:pPr>
            <a:r>
              <a:rPr lang="en-US" sz="800" dirty="0"/>
              <a:t>Cash and Liquidity </a:t>
            </a:r>
          </a:p>
          <a:p>
            <a:pPr>
              <a:buClr>
                <a:schemeClr val="accent1"/>
              </a:buClr>
              <a:buSzPct val="80000"/>
              <a:buFont typeface="Wingdings" pitchFamily="2" charset="2"/>
              <a:buNone/>
            </a:pPr>
            <a:r>
              <a:rPr lang="en-US" sz="800" dirty="0"/>
              <a:t>Management   </a:t>
            </a:r>
          </a:p>
        </p:txBody>
      </p:sp>
      <p:pic>
        <p:nvPicPr>
          <p:cNvPr id="85" name="Picture 55"/>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bwMode="auto">
          <a:xfrm>
            <a:off x="6889750" y="4540250"/>
            <a:ext cx="411163" cy="411163"/>
          </a:xfrm>
          <a:prstGeom prst="rect">
            <a:avLst/>
          </a:prstGeom>
          <a:noFill/>
          <a:ln w="9525">
            <a:noFill/>
            <a:miter lim="800000"/>
            <a:headEnd/>
            <a:tailEnd/>
          </a:ln>
        </p:spPr>
      </p:pic>
      <p:sp>
        <p:nvSpPr>
          <p:cNvPr id="80"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81"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82"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86"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87" name="Picture 8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a:noFill/>
          <a:ln>
            <a:noFill/>
          </a:ln>
        </p:spPr>
      </p:pic>
      <p:pic>
        <p:nvPicPr>
          <p:cNvPr id="89" name="Picture 8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a:noFill/>
          <a:ln>
            <a:noFill/>
          </a:ln>
        </p:spPr>
      </p:pic>
      <p:pic>
        <p:nvPicPr>
          <p:cNvPr id="90" name="Picture 8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a:noFill/>
          <a:ln>
            <a:noFill/>
          </a:ln>
        </p:spPr>
      </p:pic>
      <p:pic>
        <p:nvPicPr>
          <p:cNvPr id="91" name="Picture 9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a:noFill/>
          <a:ln>
            <a:noFill/>
          </a:ln>
        </p:spPr>
      </p:pic>
      <p:pic>
        <p:nvPicPr>
          <p:cNvPr id="92" name="Picture 9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a:noFill/>
          <a:ln>
            <a:noFill/>
          </a:ln>
        </p:spPr>
      </p:pic>
      <p:sp>
        <p:nvSpPr>
          <p:cNvPr id="93"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52" name="Chevron 44"/>
          <p:cNvSpPr>
            <a:spLocks noChangeArrowheads="1"/>
          </p:cNvSpPr>
          <p:nvPr/>
        </p:nvSpPr>
        <p:spPr bwMode="auto">
          <a:xfrm>
            <a:off x="1113339" y="13235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53" name="Chevron 70"/>
          <p:cNvSpPr>
            <a:spLocks noChangeArrowheads="1"/>
          </p:cNvSpPr>
          <p:nvPr>
            <p:custDataLst>
              <p:tags r:id="rId2"/>
            </p:custDataLst>
          </p:nvPr>
        </p:nvSpPr>
        <p:spPr bwMode="auto">
          <a:xfrm>
            <a:off x="1235033"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64" name="Chevron 74"/>
          <p:cNvSpPr>
            <a:spLocks noChangeArrowheads="1"/>
          </p:cNvSpPr>
          <p:nvPr>
            <p:custDataLst>
              <p:tags r:id="rId3"/>
            </p:custDataLst>
          </p:nvPr>
        </p:nvSpPr>
        <p:spPr bwMode="auto">
          <a:xfrm>
            <a:off x="2025851"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67" name="Chevron 75"/>
          <p:cNvSpPr>
            <a:spLocks noChangeArrowheads="1"/>
          </p:cNvSpPr>
          <p:nvPr>
            <p:custDataLst>
              <p:tags r:id="rId4"/>
            </p:custDataLst>
          </p:nvPr>
        </p:nvSpPr>
        <p:spPr bwMode="auto">
          <a:xfrm>
            <a:off x="2813570"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94" name="Rectangle 77"/>
          <p:cNvSpPr>
            <a:spLocks noChangeArrowheads="1"/>
          </p:cNvSpPr>
          <p:nvPr/>
        </p:nvSpPr>
        <p:spPr bwMode="auto">
          <a:xfrm>
            <a:off x="1139904" y="2470391"/>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3" action="ppaction://hlinksldjump"/>
              </a:rPr>
              <a:t>Click here</a:t>
            </a:r>
            <a:r>
              <a:rPr lang="en-US" sz="900" dirty="0">
                <a:solidFill>
                  <a:srgbClr val="44697D"/>
                </a:solidFill>
              </a:rPr>
              <a:t> </a:t>
            </a:r>
            <a:r>
              <a:rPr lang="en-US" sz="900" dirty="0">
                <a:solidFill>
                  <a:srgbClr val="404040"/>
                </a:solidFill>
              </a:rPr>
              <a:t>to display process variants</a:t>
            </a:r>
          </a:p>
        </p:txBody>
      </p:sp>
      <p:sp>
        <p:nvSpPr>
          <p:cNvPr id="95" name="Oval 88">
            <a:hlinkClick r:id="rId14"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89">
            <a:hlinkClick r:id="rId14" action="ppaction://hlinksldjump" tooltip="The manager approves the proposed payments in an additional step if this has been defined in configuration."/>
          </p:cNvPr>
          <p:cNvSpPr>
            <a:spLocks noChangeAspect="1"/>
          </p:cNvSpPr>
          <p:nvPr/>
        </p:nvSpPr>
        <p:spPr bwMode="gray">
          <a:xfrm>
            <a:off x="259579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0">
            <a:hlinkClick r:id="rId14" action="ppaction://hlinksldjump" tooltip="Click here for more information"/>
          </p:cNvPr>
          <p:cNvSpPr>
            <a:spLocks noChangeAspect="1"/>
          </p:cNvSpPr>
          <p:nvPr/>
        </p:nvSpPr>
        <p:spPr bwMode="gray">
          <a:xfrm>
            <a:off x="338358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Chevron 86"/>
          <p:cNvSpPr>
            <a:spLocks noChangeArrowheads="1"/>
          </p:cNvSpPr>
          <p:nvPr>
            <p:custDataLst>
              <p:tags r:id="rId5"/>
            </p:custDataLst>
          </p:nvPr>
        </p:nvSpPr>
        <p:spPr bwMode="auto">
          <a:xfrm>
            <a:off x="3596090" y="16238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9" name="Oval 91">
            <a:hlinkClick r:id="rId14"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2170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0" name="Chevron 107"/>
          <p:cNvSpPr>
            <a:spLocks noChangeArrowheads="1"/>
          </p:cNvSpPr>
          <p:nvPr>
            <p:custDataLst>
              <p:tags r:id="rId6"/>
            </p:custDataLst>
          </p:nvPr>
        </p:nvSpPr>
        <p:spPr bwMode="auto">
          <a:xfrm>
            <a:off x="4382955" y="16098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1" name="Oval 108">
            <a:hlinkClick r:id="rId15" action="ppaction://hlinksldjump" tooltip="Click here for more information"/>
          </p:cNvPr>
          <p:cNvSpPr>
            <a:spLocks noChangeAspect="1"/>
          </p:cNvSpPr>
          <p:nvPr/>
        </p:nvSpPr>
        <p:spPr bwMode="gray">
          <a:xfrm>
            <a:off x="4952969" y="22031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Freeform 69"/>
          <p:cNvSpPr>
            <a:spLocks noChangeArrowheads="1"/>
          </p:cNvSpPr>
          <p:nvPr/>
        </p:nvSpPr>
        <p:spPr bwMode="auto">
          <a:xfrm>
            <a:off x="5167217" y="25846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Rectangle 61"/>
          <p:cNvSpPr>
            <a:spLocks noChangeArrowheads="1"/>
          </p:cNvSpPr>
          <p:nvPr/>
        </p:nvSpPr>
        <p:spPr bwMode="auto">
          <a:xfrm>
            <a:off x="1330275" y="2432586"/>
            <a:ext cx="2300654" cy="1012992"/>
          </a:xfrm>
          <a:prstGeom prst="rect">
            <a:avLst/>
          </a:prstGeom>
          <a:solidFill>
            <a:srgbClr val="D2F0FF"/>
          </a:solidFill>
          <a:ln w="3175">
            <a:solidFill>
              <a:schemeClr val="tx1"/>
            </a:solidFill>
            <a:miter lim="800000"/>
            <a:headEnd/>
            <a:tailEnd/>
          </a:ln>
        </p:spPr>
        <p:txBody>
          <a:bodyPr tIns="180000"/>
          <a:lstStyle/>
          <a:p>
            <a:r>
              <a:rPr lang="en-US" sz="600" dirty="0"/>
              <a:t>The accountant releases the payment that the manager has approved, if required. The system creates the payment medium in an automatic run or the accountant creates it manually. The system provides checks and outgoing bank transfers and the option of remittance advices. The accountant prints checks and sends them by mail to the payee. Bank transfers stored in a file are sent by the accountant to the bank or are uploaded to the banking software. </a:t>
            </a:r>
          </a:p>
        </p:txBody>
      </p:sp>
      <p:sp>
        <p:nvSpPr>
          <p:cNvPr id="65" name="TextBox 59">
            <a:hlinkClick r:id="rId16" action="ppaction://hlinksldjump"/>
          </p:cNvPr>
          <p:cNvSpPr txBox="1">
            <a:spLocks noChangeArrowheads="1"/>
          </p:cNvSpPr>
          <p:nvPr/>
        </p:nvSpPr>
        <p:spPr bwMode="auto">
          <a:xfrm>
            <a:off x="3413442" y="2393563"/>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72" name="TextBox 7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8" name="Picture 87"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103"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8"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Chevron 123">
            <a:hlinkClick r:id="rId22" action="ppaction://hlinksldjump"/>
          </p:cNvPr>
          <p:cNvSpPr>
            <a:spLocks noChangeArrowheads="1"/>
          </p:cNvSpPr>
          <p:nvPr/>
        </p:nvSpPr>
        <p:spPr bwMode="auto">
          <a:xfrm>
            <a:off x="317500" y="1584123"/>
            <a:ext cx="891062"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68" name="Freeform 69"/>
          <p:cNvSpPr>
            <a:spLocks noChangeArrowheads="1"/>
          </p:cNvSpPr>
          <p:nvPr/>
        </p:nvSpPr>
        <p:spPr bwMode="auto">
          <a:xfrm>
            <a:off x="994649" y="2337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3" name="Picture 6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0"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1" name="TextBox 59">
            <a:hlinkClick r:id="rId25" action="ppaction://hlinksldjump"/>
          </p:cNvPr>
          <p:cNvSpPr txBox="1">
            <a:spLocks noChangeArrowheads="1"/>
          </p:cNvSpPr>
          <p:nvPr/>
        </p:nvSpPr>
        <p:spPr bwMode="auto">
          <a:xfrm>
            <a:off x="5104006" y="1262279"/>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2" name="Title 1"/>
          <p:cNvSpPr>
            <a:spLocks noGrp="1"/>
          </p:cNvSpPr>
          <p:nvPr>
            <p:ph type="title"/>
          </p:nvPr>
        </p:nvSpPr>
        <p:spPr/>
        <p:txBody>
          <a:bodyPr/>
          <a:lstStyle/>
          <a:p>
            <a:r>
              <a:rPr lang="en-US" dirty="0"/>
              <a:t>Expense Reimbursement </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5334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Payments Automatically</a:t>
            </a:r>
            <a:r>
              <a:rPr lang="en-US" sz="900" dirty="0"/>
              <a:t> process variant enables you to make automatic payments by bank transfer and check. </a:t>
            </a:r>
          </a:p>
          <a:p>
            <a:pPr marL="228600" lvl="1" indent="-114300">
              <a:spcBef>
                <a:spcPts val="200"/>
              </a:spcBef>
              <a:buFont typeface="Arial" charset="0"/>
              <a:buChar char="•"/>
            </a:pPr>
            <a:endParaRPr lang="en-US" sz="900" dirty="0"/>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3" name="Group 48"/>
          <p:cNvGrpSpPr/>
          <p:nvPr/>
        </p:nvGrpSpPr>
        <p:grpSpPr>
          <a:xfrm>
            <a:off x="7709046" y="1152671"/>
            <a:ext cx="1174410" cy="309466"/>
            <a:chOff x="7269479" y="1173773"/>
            <a:chExt cx="1174410" cy="309466"/>
          </a:xfrm>
        </p:grpSpPr>
        <p:pic>
          <p:nvPicPr>
            <p:cNvPr id="60"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01"/>
          <p:cNvSpPr>
            <a:spLocks noChangeArrowheads="1"/>
          </p:cNvSpPr>
          <p:nvPr/>
        </p:nvSpPr>
        <p:spPr bwMode="auto">
          <a:xfrm>
            <a:off x="7622496"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Accounts Payable Accountant</a:t>
            </a:r>
          </a:p>
        </p:txBody>
      </p:sp>
      <p:sp>
        <p:nvSpPr>
          <p:cNvPr id="79" name="Chevron 102"/>
          <p:cNvSpPr>
            <a:spLocks noChangeArrowheads="1"/>
          </p:cNvSpPr>
          <p:nvPr/>
        </p:nvSpPr>
        <p:spPr bwMode="auto">
          <a:xfrm>
            <a:off x="7613870" y="532293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Receivables  </a:t>
            </a:r>
          </a:p>
          <a:p>
            <a:pPr>
              <a:buClr>
                <a:schemeClr val="accent1"/>
              </a:buClr>
              <a:buSzPct val="80000"/>
              <a:buFont typeface="Wingdings" pitchFamily="2" charset="2"/>
              <a:buNone/>
            </a:pPr>
            <a:r>
              <a:rPr lang="en-US" sz="800" dirty="0"/>
              <a:t>Payment Management  </a:t>
            </a:r>
          </a:p>
          <a:p>
            <a:pPr>
              <a:buClr>
                <a:schemeClr val="accent1"/>
              </a:buClr>
              <a:buSzPct val="80000"/>
              <a:buFont typeface="Wingdings" pitchFamily="2" charset="2"/>
              <a:buNone/>
            </a:pPr>
            <a:r>
              <a:rPr lang="en-US" sz="800" dirty="0"/>
              <a:t>Cash and Liquidity </a:t>
            </a:r>
          </a:p>
          <a:p>
            <a:pPr>
              <a:buClr>
                <a:schemeClr val="accent1"/>
              </a:buClr>
              <a:buSzPct val="80000"/>
              <a:buFont typeface="Wingdings" pitchFamily="2" charset="2"/>
              <a:buNone/>
            </a:pPr>
            <a:r>
              <a:rPr lang="en-US" sz="800" dirty="0"/>
              <a:t>Management   </a:t>
            </a:r>
          </a:p>
        </p:txBody>
      </p:sp>
      <p:pic>
        <p:nvPicPr>
          <p:cNvPr id="85" name="Picture 55"/>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bwMode="auto">
          <a:xfrm>
            <a:off x="6889750" y="4540250"/>
            <a:ext cx="411163" cy="411163"/>
          </a:xfrm>
          <a:prstGeom prst="rect">
            <a:avLst/>
          </a:prstGeom>
          <a:noFill/>
          <a:ln w="9525">
            <a:noFill/>
            <a:miter lim="800000"/>
            <a:headEnd/>
            <a:tailEnd/>
          </a:ln>
        </p:spPr>
      </p:pic>
      <p:sp>
        <p:nvSpPr>
          <p:cNvPr id="80"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81"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82"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86"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87" name="Picture 8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p:spPr>
      </p:pic>
      <p:pic>
        <p:nvPicPr>
          <p:cNvPr id="89" name="Picture 8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90" name="Picture 8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91" name="Picture 9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pic>
        <p:nvPicPr>
          <p:cNvPr id="92" name="Picture 9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p:spPr>
      </p:pic>
      <p:sp>
        <p:nvSpPr>
          <p:cNvPr id="93"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52" name="Chevron 44"/>
          <p:cNvSpPr>
            <a:spLocks noChangeArrowheads="1"/>
          </p:cNvSpPr>
          <p:nvPr/>
        </p:nvSpPr>
        <p:spPr bwMode="auto">
          <a:xfrm>
            <a:off x="1113339" y="13235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53" name="Chevron 70"/>
          <p:cNvSpPr>
            <a:spLocks noChangeArrowheads="1"/>
          </p:cNvSpPr>
          <p:nvPr>
            <p:custDataLst>
              <p:tags r:id="rId2"/>
            </p:custDataLst>
          </p:nvPr>
        </p:nvSpPr>
        <p:spPr bwMode="auto">
          <a:xfrm>
            <a:off x="1235033"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64" name="Chevron 74"/>
          <p:cNvSpPr>
            <a:spLocks noChangeArrowheads="1"/>
          </p:cNvSpPr>
          <p:nvPr>
            <p:custDataLst>
              <p:tags r:id="rId3"/>
            </p:custDataLst>
          </p:nvPr>
        </p:nvSpPr>
        <p:spPr bwMode="auto">
          <a:xfrm>
            <a:off x="2025851"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67" name="Chevron 75"/>
          <p:cNvSpPr>
            <a:spLocks noChangeArrowheads="1"/>
          </p:cNvSpPr>
          <p:nvPr>
            <p:custDataLst>
              <p:tags r:id="rId4"/>
            </p:custDataLst>
          </p:nvPr>
        </p:nvSpPr>
        <p:spPr bwMode="auto">
          <a:xfrm>
            <a:off x="2813570"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94" name="Rectangle 77"/>
          <p:cNvSpPr>
            <a:spLocks noChangeArrowheads="1"/>
          </p:cNvSpPr>
          <p:nvPr/>
        </p:nvSpPr>
        <p:spPr bwMode="auto">
          <a:xfrm>
            <a:off x="1196622" y="2491173"/>
            <a:ext cx="217880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mj-lt"/>
                <a:cs typeface="BentonSans Regular"/>
                <a:hlinkClick r:id="rId13" action="ppaction://hlinksldjump"/>
              </a:rPr>
              <a:t>Click here</a:t>
            </a:r>
            <a:r>
              <a:rPr lang="en-US" sz="900" dirty="0">
                <a:solidFill>
                  <a:schemeClr val="bg1"/>
                </a:solidFill>
                <a:latin typeface="+mj-lt"/>
                <a:cs typeface="BentonSans Regular"/>
              </a:rPr>
              <a:t> to display process variants</a:t>
            </a:r>
          </a:p>
        </p:txBody>
      </p:sp>
      <p:sp>
        <p:nvSpPr>
          <p:cNvPr id="95" name="Oval 88">
            <a:hlinkClick r:id="rId14"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89">
            <a:hlinkClick r:id="rId14" action="ppaction://hlinksldjump" tooltip="The manager approves the proposed payments in an additional step if this has been defined in configuration."/>
          </p:cNvPr>
          <p:cNvSpPr>
            <a:spLocks noChangeAspect="1"/>
          </p:cNvSpPr>
          <p:nvPr/>
        </p:nvSpPr>
        <p:spPr bwMode="gray">
          <a:xfrm>
            <a:off x="259579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0">
            <a:hlinkClick r:id="rId15" action="ppaction://hlinksldjump" tooltip="Click here for more information"/>
          </p:cNvPr>
          <p:cNvSpPr>
            <a:spLocks noChangeAspect="1"/>
          </p:cNvSpPr>
          <p:nvPr/>
        </p:nvSpPr>
        <p:spPr bwMode="gray">
          <a:xfrm>
            <a:off x="338358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Chevron 86"/>
          <p:cNvSpPr>
            <a:spLocks noChangeArrowheads="1"/>
          </p:cNvSpPr>
          <p:nvPr>
            <p:custDataLst>
              <p:tags r:id="rId5"/>
            </p:custDataLst>
          </p:nvPr>
        </p:nvSpPr>
        <p:spPr bwMode="auto">
          <a:xfrm>
            <a:off x="3596090" y="16238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9" name="Oval 91">
            <a:hlinkClick r:id="rId14"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2170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0" name="Chevron 107"/>
          <p:cNvSpPr>
            <a:spLocks noChangeArrowheads="1"/>
          </p:cNvSpPr>
          <p:nvPr>
            <p:custDataLst>
              <p:tags r:id="rId6"/>
            </p:custDataLst>
          </p:nvPr>
        </p:nvSpPr>
        <p:spPr bwMode="auto">
          <a:xfrm>
            <a:off x="4382955" y="16098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1" name="Oval 108">
            <a:hlinkClick r:id="rId14" action="ppaction://hlinksldjump" tooltip="Click here for more information"/>
          </p:cNvPr>
          <p:cNvSpPr>
            <a:spLocks noChangeAspect="1"/>
          </p:cNvSpPr>
          <p:nvPr/>
        </p:nvSpPr>
        <p:spPr bwMode="gray">
          <a:xfrm>
            <a:off x="4952969" y="22031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Freeform 69">
            <a:hlinkClick r:id="rId16" action="ppaction://hlinksldjump" tooltip="Process is relevant for accounting"/>
          </p:cNvPr>
          <p:cNvSpPr>
            <a:spLocks noChangeArrowheads="1"/>
          </p:cNvSpPr>
          <p:nvPr/>
        </p:nvSpPr>
        <p:spPr bwMode="auto">
          <a:xfrm>
            <a:off x="5167217" y="25846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59" name="Rectangle 61"/>
          <p:cNvSpPr>
            <a:spLocks noChangeArrowheads="1"/>
          </p:cNvSpPr>
          <p:nvPr/>
        </p:nvSpPr>
        <p:spPr bwMode="auto">
          <a:xfrm>
            <a:off x="2882850" y="2442111"/>
            <a:ext cx="2470200" cy="796390"/>
          </a:xfrm>
          <a:prstGeom prst="rect">
            <a:avLst/>
          </a:prstGeom>
          <a:solidFill>
            <a:srgbClr val="D2F0FF"/>
          </a:solidFill>
          <a:ln w="3175">
            <a:solidFill>
              <a:schemeClr val="tx1"/>
            </a:solidFill>
            <a:miter lim="800000"/>
            <a:headEnd/>
            <a:tailEnd/>
          </a:ln>
        </p:spPr>
        <p:txBody>
          <a:bodyPr tIns="180000"/>
          <a:lstStyle/>
          <a:p>
            <a:r>
              <a:rPr lang="en-US" sz="600" dirty="0"/>
              <a:t>The system receives information about the processed payments in a bank statement, lockbox, or bank advice, and allocates them to the appropriate process or matches them against the payments created in the system. If allocation is not possible, the accountant has to process it manually in a system-generated task.</a:t>
            </a:r>
          </a:p>
        </p:txBody>
      </p:sp>
      <p:sp>
        <p:nvSpPr>
          <p:cNvPr id="63" name="TextBox 59">
            <a:hlinkClick r:id="rId17" action="ppaction://hlinksldjump"/>
          </p:cNvPr>
          <p:cNvSpPr txBox="1">
            <a:spLocks noChangeArrowheads="1"/>
          </p:cNvSpPr>
          <p:nvPr/>
        </p:nvSpPr>
        <p:spPr bwMode="auto">
          <a:xfrm>
            <a:off x="5146992" y="2400804"/>
            <a:ext cx="284052" cy="276999"/>
          </a:xfrm>
          <a:prstGeom prst="rect">
            <a:avLst/>
          </a:prstGeom>
          <a:noFill/>
          <a:ln w="9525">
            <a:noFill/>
            <a:miter lim="800000"/>
            <a:headEnd/>
            <a:tailEnd/>
          </a:ln>
        </p:spPr>
        <p:txBody>
          <a:bodyPr wrap="none">
            <a:spAutoFit/>
          </a:bodyPr>
          <a:lstStyle/>
          <a:p>
            <a:r>
              <a:rPr lang="en-US" sz="1200" dirty="0">
                <a:latin typeface="BentonSans Light" pitchFamily="2" charset="0"/>
                <a:cs typeface="BrowalliaUPC" pitchFamily="34" charset="-34"/>
              </a:rPr>
              <a:t>X</a:t>
            </a:r>
          </a:p>
        </p:txBody>
      </p:sp>
      <p:sp>
        <p:nvSpPr>
          <p:cNvPr id="72" name="TextBox 7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88" name="Picture 8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103"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8"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Chevron 123">
            <a:hlinkClick r:id="rId23" action="ppaction://hlinksldjump"/>
          </p:cNvPr>
          <p:cNvSpPr>
            <a:spLocks noChangeArrowheads="1"/>
          </p:cNvSpPr>
          <p:nvPr/>
        </p:nvSpPr>
        <p:spPr bwMode="auto">
          <a:xfrm>
            <a:off x="317500" y="1584123"/>
            <a:ext cx="891062"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68" name="Freeform 69"/>
          <p:cNvSpPr>
            <a:spLocks noChangeArrowheads="1"/>
          </p:cNvSpPr>
          <p:nvPr/>
        </p:nvSpPr>
        <p:spPr bwMode="auto">
          <a:xfrm>
            <a:off x="994649" y="2337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6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6"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0" name="TextBox 59">
            <a:hlinkClick r:id="rId26" action="ppaction://hlinksldjump"/>
          </p:cNvPr>
          <p:cNvSpPr txBox="1">
            <a:spLocks noChangeArrowheads="1"/>
          </p:cNvSpPr>
          <p:nvPr/>
        </p:nvSpPr>
        <p:spPr bwMode="auto">
          <a:xfrm>
            <a:off x="5104006" y="1262279"/>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2" name="Title 1"/>
          <p:cNvSpPr>
            <a:spLocks noGrp="1"/>
          </p:cNvSpPr>
          <p:nvPr>
            <p:ph type="title"/>
          </p:nvPr>
        </p:nvSpPr>
        <p:spPr/>
        <p:txBody>
          <a:bodyPr/>
          <a:lstStyle/>
          <a:p>
            <a:r>
              <a:rPr lang="en-US" dirty="0"/>
              <a:t>Expense Reimbursement </a:t>
            </a:r>
            <a:br>
              <a:rPr lang="en-US" dirty="0"/>
            </a:br>
            <a:r>
              <a:rPr lang="en-US" sz="2000" b="0" dirty="0"/>
              <a:t>Process Details: Processing Payables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Process Description</a:t>
            </a:r>
            <a:endParaRPr lang="en-US" sz="900" dirty="0">
              <a:solidFill>
                <a:srgbClr val="666666"/>
              </a:solidFill>
              <a:latin typeface="BentonSans Light" pitchFamily="2" charset="0"/>
            </a:endParaRPr>
          </a:p>
        </p:txBody>
      </p:sp>
      <p:sp>
        <p:nvSpPr>
          <p:cNvPr id="54" name="TextBox 66"/>
          <p:cNvSpPr txBox="1">
            <a:spLocks noChangeArrowheads="1"/>
          </p:cNvSpPr>
          <p:nvPr/>
        </p:nvSpPr>
        <p:spPr bwMode="auto">
          <a:xfrm>
            <a:off x="1760926" y="4399866"/>
            <a:ext cx="4914194" cy="533479"/>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Payments Automatically</a:t>
            </a:r>
            <a:r>
              <a:rPr lang="en-US" sz="900" dirty="0"/>
              <a:t> process variant enables you to make automatic payments by bank transfer and check. </a:t>
            </a:r>
          </a:p>
          <a:p>
            <a:pPr marL="228600" lvl="1" indent="-114300">
              <a:spcBef>
                <a:spcPts val="200"/>
              </a:spcBef>
              <a:buFont typeface="Arial" charset="0"/>
              <a:buChar char="•"/>
            </a:pPr>
            <a:endParaRPr lang="en-US" sz="900" dirty="0"/>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3" name="Group 48"/>
          <p:cNvGrpSpPr/>
          <p:nvPr/>
        </p:nvGrpSpPr>
        <p:grpSpPr>
          <a:xfrm>
            <a:off x="7709046" y="1152671"/>
            <a:ext cx="1174410" cy="309466"/>
            <a:chOff x="7269479" y="1173773"/>
            <a:chExt cx="1174410" cy="309466"/>
          </a:xfrm>
        </p:grpSpPr>
        <p:pic>
          <p:nvPicPr>
            <p:cNvPr id="60"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7" name="Chevron 101"/>
          <p:cNvSpPr>
            <a:spLocks noChangeArrowheads="1"/>
          </p:cNvSpPr>
          <p:nvPr/>
        </p:nvSpPr>
        <p:spPr bwMode="auto">
          <a:xfrm>
            <a:off x="7622496"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Accounts Payable Accountant</a:t>
            </a:r>
          </a:p>
        </p:txBody>
      </p:sp>
      <p:sp>
        <p:nvSpPr>
          <p:cNvPr id="79" name="Chevron 102"/>
          <p:cNvSpPr>
            <a:spLocks noChangeArrowheads="1"/>
          </p:cNvSpPr>
          <p:nvPr/>
        </p:nvSpPr>
        <p:spPr bwMode="auto">
          <a:xfrm>
            <a:off x="7613870" y="532293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Receivables  </a:t>
            </a:r>
          </a:p>
          <a:p>
            <a:pPr>
              <a:buClr>
                <a:schemeClr val="accent1"/>
              </a:buClr>
              <a:buSzPct val="80000"/>
              <a:buFont typeface="Wingdings" pitchFamily="2" charset="2"/>
              <a:buNone/>
            </a:pPr>
            <a:r>
              <a:rPr lang="en-US" sz="800" dirty="0"/>
              <a:t>Payment Management  </a:t>
            </a:r>
          </a:p>
          <a:p>
            <a:pPr>
              <a:buClr>
                <a:schemeClr val="accent1"/>
              </a:buClr>
              <a:buSzPct val="80000"/>
              <a:buFont typeface="Wingdings" pitchFamily="2" charset="2"/>
              <a:buNone/>
            </a:pPr>
            <a:r>
              <a:rPr lang="en-US" sz="800" dirty="0"/>
              <a:t>Cash and Liquidity </a:t>
            </a:r>
          </a:p>
          <a:p>
            <a:pPr>
              <a:buClr>
                <a:schemeClr val="accent1"/>
              </a:buClr>
              <a:buSzPct val="80000"/>
              <a:buFont typeface="Wingdings" pitchFamily="2" charset="2"/>
              <a:buNone/>
            </a:pPr>
            <a:r>
              <a:rPr lang="en-US" sz="800" dirty="0"/>
              <a:t>Management   </a:t>
            </a:r>
          </a:p>
        </p:txBody>
      </p:sp>
      <p:pic>
        <p:nvPicPr>
          <p:cNvPr id="85" name="Picture 55"/>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bwMode="auto">
          <a:xfrm>
            <a:off x="6889750" y="4540250"/>
            <a:ext cx="411163" cy="411163"/>
          </a:xfrm>
          <a:prstGeom prst="rect">
            <a:avLst/>
          </a:prstGeom>
          <a:noFill/>
          <a:ln w="9525">
            <a:noFill/>
            <a:miter lim="800000"/>
            <a:headEnd/>
            <a:tailEnd/>
          </a:ln>
        </p:spPr>
      </p:pic>
      <p:sp>
        <p:nvSpPr>
          <p:cNvPr id="80" name="Rectangle 74"/>
          <p:cNvSpPr>
            <a:spLocks noChangeArrowheads="1"/>
          </p:cNvSpPr>
          <p:nvPr/>
        </p:nvSpPr>
        <p:spPr bwMode="auto">
          <a:xfrm>
            <a:off x="595313" y="263152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81"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82"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86"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87" name="Picture 8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2706099"/>
            <a:ext cx="180000" cy="134181"/>
          </a:xfrm>
          <a:prstGeom prst="rect">
            <a:avLst/>
          </a:prstGeom>
        </p:spPr>
      </p:pic>
      <p:pic>
        <p:nvPicPr>
          <p:cNvPr id="89" name="Picture 8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90" name="Picture 8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91" name="Picture 9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pic>
        <p:nvPicPr>
          <p:cNvPr id="92" name="Picture 9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4157" y="3044123"/>
            <a:ext cx="180000" cy="134181"/>
          </a:xfrm>
          <a:prstGeom prst="rect">
            <a:avLst/>
          </a:prstGeom>
        </p:spPr>
      </p:pic>
      <p:sp>
        <p:nvSpPr>
          <p:cNvPr id="93" name="Text Box 251"/>
          <p:cNvSpPr txBox="1">
            <a:spLocks noChangeArrowheads="1"/>
          </p:cNvSpPr>
          <p:nvPr/>
        </p:nvSpPr>
        <p:spPr bwMode="auto">
          <a:xfrm>
            <a:off x="581630" y="3006357"/>
            <a:ext cx="892175" cy="215444"/>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Intercompany Project Time and Expenses</a:t>
            </a:r>
          </a:p>
        </p:txBody>
      </p:sp>
      <p:sp>
        <p:nvSpPr>
          <p:cNvPr id="52" name="Chevron 44"/>
          <p:cNvSpPr>
            <a:spLocks noChangeArrowheads="1"/>
          </p:cNvSpPr>
          <p:nvPr/>
        </p:nvSpPr>
        <p:spPr bwMode="auto">
          <a:xfrm>
            <a:off x="1113339" y="1323555"/>
            <a:ext cx="4320004"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 Processing Payments Automatically</a:t>
            </a:r>
          </a:p>
        </p:txBody>
      </p:sp>
      <p:sp>
        <p:nvSpPr>
          <p:cNvPr id="53" name="Chevron 70"/>
          <p:cNvSpPr>
            <a:spLocks noChangeArrowheads="1"/>
          </p:cNvSpPr>
          <p:nvPr>
            <p:custDataLst>
              <p:tags r:id="rId2"/>
            </p:custDataLst>
          </p:nvPr>
        </p:nvSpPr>
        <p:spPr bwMode="auto">
          <a:xfrm>
            <a:off x="1235033"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release a payment proposal</a:t>
            </a:r>
          </a:p>
        </p:txBody>
      </p:sp>
      <p:sp>
        <p:nvSpPr>
          <p:cNvPr id="64" name="Chevron 74"/>
          <p:cNvSpPr>
            <a:spLocks noChangeArrowheads="1"/>
          </p:cNvSpPr>
          <p:nvPr>
            <p:custDataLst>
              <p:tags r:id="rId3"/>
            </p:custDataLst>
          </p:nvPr>
        </p:nvSpPr>
        <p:spPr bwMode="auto">
          <a:xfrm>
            <a:off x="2025851"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Approve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67" name="Chevron 75"/>
          <p:cNvSpPr>
            <a:spLocks noChangeArrowheads="1"/>
          </p:cNvSpPr>
          <p:nvPr>
            <p:custDataLst>
              <p:tags r:id="rId4"/>
            </p:custDataLst>
          </p:nvPr>
        </p:nvSpPr>
        <p:spPr bwMode="auto">
          <a:xfrm>
            <a:off x="2813570" y="16306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payment medium and send to bank or payee</a:t>
            </a:r>
          </a:p>
          <a:p>
            <a:pPr>
              <a:lnSpc>
                <a:spcPct val="90000"/>
              </a:lnSpc>
              <a:buClr>
                <a:schemeClr val="accent1"/>
              </a:buClr>
              <a:buSzPct val="80000"/>
            </a:pPr>
            <a:endParaRPr lang="en-US" sz="800" dirty="0">
              <a:solidFill>
                <a:srgbClr val="404040"/>
              </a:solidFill>
            </a:endParaRPr>
          </a:p>
        </p:txBody>
      </p:sp>
      <p:sp>
        <p:nvSpPr>
          <p:cNvPr id="94" name="Rectangle 77"/>
          <p:cNvSpPr>
            <a:spLocks noChangeArrowheads="1"/>
          </p:cNvSpPr>
          <p:nvPr/>
        </p:nvSpPr>
        <p:spPr bwMode="auto">
          <a:xfrm>
            <a:off x="1139904" y="2470391"/>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chemeClr val="bg1"/>
                </a:solidFill>
                <a:hlinkClick r:id="rId13" action="ppaction://hlinksldjump"/>
              </a:rPr>
              <a:t>Click here </a:t>
            </a:r>
            <a:r>
              <a:rPr lang="en-US" sz="900" dirty="0">
                <a:solidFill>
                  <a:schemeClr val="bg1"/>
                </a:solidFill>
              </a:rPr>
              <a:t>to hide process variants</a:t>
            </a:r>
          </a:p>
        </p:txBody>
      </p:sp>
      <p:sp>
        <p:nvSpPr>
          <p:cNvPr id="95" name="Oval 88">
            <a:hlinkClick r:id="rId14" action="ppaction://hlinksldjump" tooltip="The accountant checks the payments proposed by the system and makes any necessary changes. The accountant then releases the correct payment proposals and the system posts the information to accounting."/>
          </p:cNvPr>
          <p:cNvSpPr>
            <a:spLocks noChangeAspect="1"/>
          </p:cNvSpPr>
          <p:nvPr/>
        </p:nvSpPr>
        <p:spPr bwMode="gray">
          <a:xfrm>
            <a:off x="180800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89">
            <a:hlinkClick r:id="rId14" action="ppaction://hlinksldjump" tooltip="The manager approves the proposed payments in an additional step if this has been defined in configuration."/>
          </p:cNvPr>
          <p:cNvSpPr>
            <a:spLocks noChangeAspect="1"/>
          </p:cNvSpPr>
          <p:nvPr/>
        </p:nvSpPr>
        <p:spPr bwMode="gray">
          <a:xfrm>
            <a:off x="259579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0">
            <a:hlinkClick r:id="rId15" action="ppaction://hlinksldjump" tooltip="Click here for more information"/>
          </p:cNvPr>
          <p:cNvSpPr>
            <a:spLocks noChangeAspect="1"/>
          </p:cNvSpPr>
          <p:nvPr/>
        </p:nvSpPr>
        <p:spPr bwMode="gray">
          <a:xfrm>
            <a:off x="3383584" y="22238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Chevron 86"/>
          <p:cNvSpPr>
            <a:spLocks noChangeArrowheads="1"/>
          </p:cNvSpPr>
          <p:nvPr>
            <p:custDataLst>
              <p:tags r:id="rId5"/>
            </p:custDataLst>
          </p:nvPr>
        </p:nvSpPr>
        <p:spPr bwMode="auto">
          <a:xfrm>
            <a:off x="3596090" y="162385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 </a:t>
            </a:r>
            <a:r>
              <a:rPr lang="de-DE" sz="800" dirty="0" err="1">
                <a:solidFill>
                  <a:srgbClr val="404040"/>
                </a:solidFill>
              </a:rPr>
              <a:t>bank</a:t>
            </a:r>
            <a:r>
              <a:rPr lang="de-DE" sz="800" dirty="0">
                <a:solidFill>
                  <a:srgbClr val="404040"/>
                </a:solidFill>
              </a:rPr>
              <a:t> </a:t>
            </a:r>
            <a:r>
              <a:rPr lang="de-DE" sz="800" dirty="0" err="1">
                <a:solidFill>
                  <a:srgbClr val="404040"/>
                </a:solidFill>
              </a:rPr>
              <a:t>statement</a:t>
            </a:r>
            <a:endParaRPr lang="de-DE" sz="800" dirty="0">
              <a:solidFill>
                <a:srgbClr val="404040"/>
              </a:solidFill>
            </a:endParaRPr>
          </a:p>
        </p:txBody>
      </p:sp>
      <p:sp>
        <p:nvSpPr>
          <p:cNvPr id="99" name="Oval 91">
            <a:hlinkClick r:id="rId14"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4166104" y="22170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0" name="Chevron 107"/>
          <p:cNvSpPr>
            <a:spLocks noChangeArrowheads="1"/>
          </p:cNvSpPr>
          <p:nvPr>
            <p:custDataLst>
              <p:tags r:id="rId6"/>
            </p:custDataLst>
          </p:nvPr>
        </p:nvSpPr>
        <p:spPr bwMode="auto">
          <a:xfrm>
            <a:off x="4382955" y="160986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Allocate</a:t>
            </a:r>
            <a:r>
              <a:rPr lang="de-DE" sz="800" dirty="0">
                <a:solidFill>
                  <a:srgbClr val="404040"/>
                </a:solidFill>
              </a:rPr>
              <a:t> a </a:t>
            </a:r>
            <a:r>
              <a:rPr lang="de-DE" sz="800" dirty="0" err="1">
                <a:solidFill>
                  <a:srgbClr val="404040"/>
                </a:solidFill>
              </a:rPr>
              <a:t>payment</a:t>
            </a:r>
            <a:endParaRPr lang="de-DE" sz="800" dirty="0">
              <a:solidFill>
                <a:srgbClr val="404040"/>
              </a:solidFill>
            </a:endParaRPr>
          </a:p>
        </p:txBody>
      </p:sp>
      <p:sp>
        <p:nvSpPr>
          <p:cNvPr id="101" name="Oval 108">
            <a:hlinkClick r:id="rId16" action="ppaction://hlinksldjump" tooltip="Click here for more information"/>
          </p:cNvPr>
          <p:cNvSpPr>
            <a:spLocks noChangeAspect="1"/>
          </p:cNvSpPr>
          <p:nvPr/>
        </p:nvSpPr>
        <p:spPr bwMode="gray">
          <a:xfrm>
            <a:off x="4952969" y="220311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Freeform 69"/>
          <p:cNvSpPr>
            <a:spLocks noChangeArrowheads="1"/>
          </p:cNvSpPr>
          <p:nvPr/>
        </p:nvSpPr>
        <p:spPr bwMode="auto">
          <a:xfrm>
            <a:off x="5167217" y="25846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Chevron 55"/>
          <p:cNvSpPr>
            <a:spLocks noChangeArrowheads="1"/>
          </p:cNvSpPr>
          <p:nvPr/>
        </p:nvSpPr>
        <p:spPr bwMode="auto">
          <a:xfrm>
            <a:off x="1123950" y="2713299"/>
            <a:ext cx="4152900" cy="34740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Processing Payments Manually with Open Item Clearing </a:t>
            </a:r>
          </a:p>
        </p:txBody>
      </p:sp>
      <p:sp>
        <p:nvSpPr>
          <p:cNvPr id="63" name="Oval 86">
            <a:hlinkClick r:id="rId14" action="ppaction://hlinksldjump" tooltip="The Processing Payments Manually with Open Item Clearing process variant enables you to make payments manually by outgoing bank transfers and check."/>
          </p:cNvPr>
          <p:cNvSpPr>
            <a:spLocks noChangeAspect="1"/>
          </p:cNvSpPr>
          <p:nvPr/>
        </p:nvSpPr>
        <p:spPr bwMode="gray">
          <a:xfrm>
            <a:off x="1224750" y="2843546"/>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2" name="TextBox 7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8" name="Picture 87"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103"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8"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Chevron 123">
            <a:hlinkClick r:id="rId22" action="ppaction://hlinksldjump"/>
          </p:cNvPr>
          <p:cNvSpPr>
            <a:spLocks noChangeArrowheads="1"/>
          </p:cNvSpPr>
          <p:nvPr/>
        </p:nvSpPr>
        <p:spPr bwMode="auto">
          <a:xfrm>
            <a:off x="317500" y="1584123"/>
            <a:ext cx="891062"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68" name="Freeform 69"/>
          <p:cNvSpPr>
            <a:spLocks noChangeArrowheads="1"/>
          </p:cNvSpPr>
          <p:nvPr/>
        </p:nvSpPr>
        <p:spPr bwMode="auto">
          <a:xfrm>
            <a:off x="994649" y="2337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64"/>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0" name="Picture 2"/>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71" name="TextBox 59">
            <a:hlinkClick r:id="rId25" action="ppaction://hlinksldjump"/>
          </p:cNvPr>
          <p:cNvSpPr txBox="1">
            <a:spLocks noChangeArrowheads="1"/>
          </p:cNvSpPr>
          <p:nvPr/>
        </p:nvSpPr>
        <p:spPr bwMode="auto">
          <a:xfrm>
            <a:off x="5104006" y="1262279"/>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63" name="Chevron 43">
            <a:hlinkClick r:id="rId10" action="ppaction://hlinksldjump"/>
          </p:cNvPr>
          <p:cNvSpPr>
            <a:spLocks noChangeArrowheads="1"/>
          </p:cNvSpPr>
          <p:nvPr/>
        </p:nvSpPr>
        <p:spPr bwMode="auto">
          <a:xfrm>
            <a:off x="327025" y="1579519"/>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Claim	</a:t>
            </a:r>
          </a:p>
        </p:txBody>
      </p:sp>
      <p:sp>
        <p:nvSpPr>
          <p:cNvPr id="67" name="Chevron 44"/>
          <p:cNvSpPr>
            <a:spLocks noChangeArrowheads="1"/>
          </p:cNvSpPr>
          <p:nvPr/>
        </p:nvSpPr>
        <p:spPr bwMode="auto">
          <a:xfrm>
            <a:off x="3555866" y="158351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85" name="Chevron 84"/>
          <p:cNvSpPr>
            <a:spLocks noChangeArrowheads="1"/>
          </p:cNvSpPr>
          <p:nvPr>
            <p:custDataLst>
              <p:tags r:id="rId1"/>
            </p:custDataLst>
          </p:nvPr>
        </p:nvSpPr>
        <p:spPr bwMode="auto">
          <a:xfrm>
            <a:off x="3725391" y="195498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to ledger</a:t>
            </a:r>
          </a:p>
        </p:txBody>
      </p:sp>
      <p:sp>
        <p:nvSpPr>
          <p:cNvPr id="86" name="Chevron 84"/>
          <p:cNvSpPr>
            <a:spLocks noChangeArrowheads="1"/>
          </p:cNvSpPr>
          <p:nvPr>
            <p:custDataLst>
              <p:tags r:id="rId2"/>
            </p:custDataLst>
          </p:nvPr>
        </p:nvSpPr>
        <p:spPr bwMode="auto">
          <a:xfrm>
            <a:off x="4496438" y="195498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Reimburse expenses</a:t>
            </a:r>
          </a:p>
        </p:txBody>
      </p:sp>
      <p:sp>
        <p:nvSpPr>
          <p:cNvPr id="87" name="Chevron 84"/>
          <p:cNvSpPr>
            <a:spLocks noChangeArrowheads="1"/>
          </p:cNvSpPr>
          <p:nvPr>
            <p:custDataLst>
              <p:tags r:id="rId3"/>
            </p:custDataLst>
          </p:nvPr>
        </p:nvSpPr>
        <p:spPr bwMode="auto">
          <a:xfrm>
            <a:off x="5265962" y="195498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Forward tax information to HR</a:t>
            </a:r>
          </a:p>
        </p:txBody>
      </p:sp>
      <p:sp>
        <p:nvSpPr>
          <p:cNvPr id="88" name="Chevron 84"/>
          <p:cNvSpPr>
            <a:spLocks noChangeArrowheads="1"/>
          </p:cNvSpPr>
          <p:nvPr>
            <p:custDataLst>
              <p:tags r:id="rId4"/>
            </p:custDataLst>
          </p:nvPr>
        </p:nvSpPr>
        <p:spPr bwMode="auto">
          <a:xfrm>
            <a:off x="583025" y="195498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expense report</a:t>
            </a:r>
          </a:p>
        </p:txBody>
      </p:sp>
      <p:sp>
        <p:nvSpPr>
          <p:cNvPr id="2" name="Title 1"/>
          <p:cNvSpPr>
            <a:spLocks noGrp="1"/>
          </p:cNvSpPr>
          <p:nvPr>
            <p:ph type="title"/>
          </p:nvPr>
        </p:nvSpPr>
        <p:spPr/>
        <p:txBody>
          <a:bodyPr/>
          <a:lstStyle/>
          <a:p>
            <a:r>
              <a:rPr lang="en-US" dirty="0"/>
              <a:t>Expense Reimbursement</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1979003"/>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solidFill>
                  <a:srgbClr val="000000"/>
                </a:solidFill>
              </a:rPr>
              <a:t>For midsize companies who want to achieve control over their travel expenses, this scenario streamlines and automates the reimbursement cycle. </a:t>
            </a:r>
          </a:p>
          <a:p>
            <a:pPr>
              <a:lnSpc>
                <a:spcPct val="95000"/>
              </a:lnSpc>
              <a:spcBef>
                <a:spcPts val="600"/>
              </a:spcBef>
              <a:spcAft>
                <a:spcPts val="600"/>
              </a:spcAft>
              <a:buSzPct val="125000"/>
            </a:pPr>
            <a:r>
              <a:rPr lang="en-US" sz="900" dirty="0">
                <a:solidFill>
                  <a:srgbClr val="000000"/>
                </a:solidFill>
              </a:rPr>
              <a:t>You can reimburse your employees faster and monitor their business expenses and adherence to policies, while efficiently processing the expense reports. </a:t>
            </a:r>
          </a:p>
          <a:p>
            <a:pPr>
              <a:lnSpc>
                <a:spcPct val="95000"/>
              </a:lnSpc>
              <a:spcBef>
                <a:spcPts val="600"/>
              </a:spcBef>
              <a:spcAft>
                <a:spcPts val="600"/>
              </a:spcAft>
              <a:buSzPct val="125000"/>
            </a:pPr>
            <a:r>
              <a:rPr lang="en-US" sz="900" dirty="0">
                <a:solidFill>
                  <a:srgbClr val="000000"/>
                </a:solidFill>
              </a:rPr>
              <a:t>SAP Business </a:t>
            </a:r>
            <a:r>
              <a:rPr lang="en-US" sz="900" dirty="0" err="1">
                <a:solidFill>
                  <a:srgbClr val="000000"/>
                </a:solidFill>
              </a:rPr>
              <a:t>ByDesign</a:t>
            </a:r>
            <a:r>
              <a:rPr lang="en-US" sz="900" dirty="0">
                <a:solidFill>
                  <a:srgbClr val="000000"/>
                </a:solidFill>
              </a:rPr>
              <a:t> helps efficiently manage expense and reimbursement: from expense report creation through to financial settlement. </a:t>
            </a:r>
          </a:p>
        </p:txBody>
      </p:sp>
      <p:sp>
        <p:nvSpPr>
          <p:cNvPr id="129" name="TextBox 56"/>
          <p:cNvSpPr txBox="1">
            <a:spLocks noChangeArrowheads="1"/>
          </p:cNvSpPr>
          <p:nvPr/>
        </p:nvSpPr>
        <p:spPr bwMode="auto">
          <a:xfrm>
            <a:off x="4306888" y="4208463"/>
            <a:ext cx="4700587" cy="2449901"/>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The integration with Human Resources, Employee Self Services, Manager work center, Payment Processing, and Projects streamlines the reimbursement process. </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Simplified expense entry screens (according to the type of business expense) and pre-populated fields allow for an easy input of expense receipts.</a:t>
            </a:r>
          </a:p>
          <a:p>
            <a:pPr marL="176213" indent="-176213">
              <a:lnSpc>
                <a:spcPct val="90000"/>
              </a:lnSpc>
              <a:spcBef>
                <a:spcPct val="10000"/>
              </a:spcBef>
              <a:spcAft>
                <a:spcPts val="300"/>
              </a:spcAft>
              <a:buClr>
                <a:srgbClr val="4DB6EF"/>
              </a:buClr>
              <a:buFont typeface="Wingdings" pitchFamily="2" charset="2"/>
              <a:buChar char="l"/>
            </a:pPr>
            <a:r>
              <a:rPr lang="en-US" sz="900" dirty="0"/>
              <a:t>Expense</a:t>
            </a:r>
            <a:r>
              <a:rPr lang="en-US" sz="900" dirty="0">
                <a:solidFill>
                  <a:srgbClr val="000000"/>
                </a:solidFill>
              </a:rPr>
              <a:t> reporting on behalf of the employee ensures a timely expense settlement.</a:t>
            </a:r>
          </a:p>
          <a:p>
            <a:pPr marL="176213" indent="-176213">
              <a:lnSpc>
                <a:spcPct val="90000"/>
              </a:lnSpc>
              <a:spcBef>
                <a:spcPct val="10000"/>
              </a:spcBef>
              <a:spcAft>
                <a:spcPts val="300"/>
              </a:spcAft>
              <a:buClr>
                <a:srgbClr val="4DB6EF"/>
              </a:buClr>
              <a:buFont typeface="Wingdings" pitchFamily="2" charset="2"/>
              <a:buChar char="l"/>
            </a:pPr>
            <a:r>
              <a:rPr lang="en-US" sz="900" dirty="0"/>
              <a:t>Intercompany expense reporting enables cost assignment across companies</a:t>
            </a:r>
            <a:r>
              <a:rPr lang="en-US" sz="900" dirty="0">
                <a:solidFill>
                  <a:srgbClr val="000000"/>
                </a:solidFill>
              </a:rPr>
              <a:t>.</a:t>
            </a:r>
          </a:p>
          <a:p>
            <a:pPr marL="176213" indent="-176213">
              <a:lnSpc>
                <a:spcPct val="90000"/>
              </a:lnSpc>
              <a:spcBef>
                <a:spcPct val="10000"/>
              </a:spcBef>
              <a:spcAft>
                <a:spcPts val="300"/>
              </a:spcAft>
              <a:buClr>
                <a:srgbClr val="4DB6EF"/>
              </a:buClr>
              <a:buFont typeface="Wingdings" pitchFamily="2" charset="2"/>
              <a:buChar char="l"/>
            </a:pPr>
            <a:r>
              <a:rPr lang="en-US" sz="900" dirty="0"/>
              <a:t>Expense reporting on mobile devices allows you to record and approve expenses wherever you are, thus helping you to speed up the reimbursement cycle.</a:t>
            </a:r>
          </a:p>
          <a:p>
            <a:pPr marL="176213" indent="-176213">
              <a:lnSpc>
                <a:spcPct val="90000"/>
              </a:lnSpc>
              <a:spcBef>
                <a:spcPct val="10000"/>
              </a:spcBef>
              <a:spcAft>
                <a:spcPts val="300"/>
              </a:spcAft>
              <a:buClr>
                <a:srgbClr val="4DB6EF"/>
              </a:buClr>
              <a:buFont typeface="Wingdings" pitchFamily="2" charset="2"/>
              <a:buChar char="l"/>
            </a:pPr>
            <a:r>
              <a:rPr lang="en-US" sz="900" dirty="0"/>
              <a:t>Standard configuration contains all country-specific </a:t>
            </a:r>
            <a:r>
              <a:rPr lang="en-US" sz="900" dirty="0">
                <a:solidFill>
                  <a:srgbClr val="000000"/>
                </a:solidFill>
              </a:rPr>
              <a:t>reimbursement rates and can be adapted according to the company-specific expense policy.</a:t>
            </a:r>
          </a:p>
          <a:p>
            <a:pPr marL="176213" indent="-176213">
              <a:lnSpc>
                <a:spcPct val="90000"/>
              </a:lnSpc>
              <a:spcBef>
                <a:spcPct val="10000"/>
              </a:spcBef>
              <a:spcAft>
                <a:spcPts val="300"/>
              </a:spcAft>
              <a:buClr>
                <a:srgbClr val="4DB6EF"/>
              </a:buClr>
              <a:buFont typeface="Wingdings" pitchFamily="2" charset="2"/>
              <a:buChar char="l"/>
            </a:pPr>
            <a:r>
              <a:rPr lang="en-US" sz="900" dirty="0">
                <a:solidFill>
                  <a:srgbClr val="000000"/>
                </a:solidFill>
              </a:rPr>
              <a:t>Configurable rules help to avoid excessive spending and provide flexibility in processing, for example, depending on the settlement amount the review and/or approval can be skipped.</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
        <p:nvSpPr>
          <p:cNvPr id="44" name="Chevron 43">
            <a:hlinkClick r:id="rId10" action="ppaction://hlinksldjump"/>
          </p:cNvPr>
          <p:cNvSpPr>
            <a:spLocks noChangeArrowheads="1"/>
          </p:cNvSpPr>
          <p:nvPr/>
        </p:nvSpPr>
        <p:spPr bwMode="auto">
          <a:xfrm>
            <a:off x="1403350" y="158351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Review</a:t>
            </a:r>
          </a:p>
        </p:txBody>
      </p:sp>
      <p:sp>
        <p:nvSpPr>
          <p:cNvPr id="45" name="Chevron 84"/>
          <p:cNvSpPr>
            <a:spLocks noChangeArrowheads="1"/>
          </p:cNvSpPr>
          <p:nvPr>
            <p:custDataLst>
              <p:tags r:id="rId5"/>
            </p:custDataLst>
          </p:nvPr>
        </p:nvSpPr>
        <p:spPr bwMode="auto">
          <a:xfrm>
            <a:off x="1678400" y="195498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Review expense report</a:t>
            </a:r>
          </a:p>
        </p:txBody>
      </p:sp>
      <p:sp>
        <p:nvSpPr>
          <p:cNvPr id="49" name="Chevron 48">
            <a:hlinkClick r:id="rId10" action="ppaction://hlinksldjump"/>
          </p:cNvPr>
          <p:cNvSpPr>
            <a:spLocks noChangeArrowheads="1"/>
          </p:cNvSpPr>
          <p:nvPr/>
        </p:nvSpPr>
        <p:spPr bwMode="auto">
          <a:xfrm>
            <a:off x="2479675" y="158351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Approve</a:t>
            </a:r>
          </a:p>
        </p:txBody>
      </p:sp>
      <p:sp>
        <p:nvSpPr>
          <p:cNvPr id="50" name="Chevron 84"/>
          <p:cNvSpPr>
            <a:spLocks noChangeArrowheads="1"/>
          </p:cNvSpPr>
          <p:nvPr>
            <p:custDataLst>
              <p:tags r:id="rId6"/>
            </p:custDataLst>
          </p:nvPr>
        </p:nvSpPr>
        <p:spPr bwMode="auto">
          <a:xfrm>
            <a:off x="2735675" y="195498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Sign off expense report</a:t>
            </a:r>
          </a:p>
        </p:txBody>
      </p:sp>
      <p:pic>
        <p:nvPicPr>
          <p:cNvPr id="51" name="Picture 36" descr="financial_value_chain_management"/>
          <p:cNvPicPr preferRelativeResize="0">
            <a:picLocks noChangeAspect="1" noChangeArrowheads="1"/>
          </p:cNvPicPr>
          <p:nvPr/>
        </p:nvPicPr>
        <p:blipFill>
          <a:blip r:embed="rId11" cstate="print"/>
          <a:stretch>
            <a:fillRect/>
          </a:stretch>
        </p:blipFill>
        <p:spPr bwMode="auto">
          <a:xfrm>
            <a:off x="389970" y="2715747"/>
            <a:ext cx="731520" cy="731520"/>
          </a:xfrm>
          <a:prstGeom prst="rect">
            <a:avLst/>
          </a:prstGeom>
          <a:noFill/>
          <a:ln w="9525">
            <a:noFill/>
            <a:miter lim="800000"/>
            <a:headEnd/>
            <a:tailEnd/>
          </a:ln>
        </p:spPr>
      </p:pic>
      <p:pic>
        <p:nvPicPr>
          <p:cNvPr id="59" name="Picture 36" descr="financial_value_chain_management"/>
          <p:cNvPicPr preferRelativeResize="0">
            <a:picLocks noChangeAspect="1" noChangeArrowheads="1"/>
          </p:cNvPicPr>
          <p:nvPr/>
        </p:nvPicPr>
        <p:blipFill>
          <a:blip r:embed="rId11" cstate="print"/>
          <a:stretch>
            <a:fillRect/>
          </a:stretch>
        </p:blipFill>
        <p:spPr bwMode="auto">
          <a:xfrm>
            <a:off x="3618945" y="2715747"/>
            <a:ext cx="731520" cy="731520"/>
          </a:xfrm>
          <a:prstGeom prst="rect">
            <a:avLst/>
          </a:prstGeom>
          <a:noFill/>
          <a:ln w="9525">
            <a:noFill/>
            <a:miter lim="800000"/>
            <a:headEnd/>
            <a:tailEnd/>
          </a:ln>
        </p:spPr>
      </p:pic>
      <p:pic>
        <p:nvPicPr>
          <p:cNvPr id="60" name="Picture 36" descr="financial_value_chain_management"/>
          <p:cNvPicPr preferRelativeResize="0">
            <a:picLocks noChangeAspect="1" noChangeArrowheads="1"/>
          </p:cNvPicPr>
          <p:nvPr/>
        </p:nvPicPr>
        <p:blipFill>
          <a:blip r:embed="rId11" cstate="print"/>
          <a:stretch>
            <a:fillRect/>
          </a:stretch>
        </p:blipFill>
        <p:spPr bwMode="auto">
          <a:xfrm>
            <a:off x="2542620" y="2715747"/>
            <a:ext cx="731520" cy="731520"/>
          </a:xfrm>
          <a:prstGeom prst="rect">
            <a:avLst/>
          </a:prstGeom>
          <a:noFill/>
          <a:ln w="9525">
            <a:noFill/>
            <a:miter lim="800000"/>
            <a:headEnd/>
            <a:tailEnd/>
          </a:ln>
        </p:spPr>
      </p:pic>
      <p:pic>
        <p:nvPicPr>
          <p:cNvPr id="61" name="Picture 36" descr="financial_value_chain_management"/>
          <p:cNvPicPr preferRelativeResize="0">
            <a:picLocks noChangeAspect="1" noChangeArrowheads="1"/>
          </p:cNvPicPr>
          <p:nvPr/>
        </p:nvPicPr>
        <p:blipFill>
          <a:blip r:embed="rId11" cstate="print"/>
          <a:stretch>
            <a:fillRect/>
          </a:stretch>
        </p:blipFill>
        <p:spPr bwMode="auto">
          <a:xfrm>
            <a:off x="1476481" y="2715747"/>
            <a:ext cx="731520" cy="731520"/>
          </a:xfrm>
          <a:prstGeom prst="rect">
            <a:avLst/>
          </a:prstGeom>
          <a:noFill/>
          <a:ln w="9525">
            <a:noFill/>
            <a:miter lim="800000"/>
            <a:headEnd/>
            <a:tailEnd/>
          </a:ln>
        </p:spPr>
      </p:pic>
      <p:pic>
        <p:nvPicPr>
          <p:cNvPr id="38" name="Picture 37" descr="scenario_60pxgrün.png"/>
          <p:cNvPicPr>
            <a:picLocks noChangeAspect="1"/>
          </p:cNvPicPr>
          <p:nvPr/>
        </p:nvPicPr>
        <p:blipFill>
          <a:blip r:embed="rId12" cstate="print"/>
          <a:stretch>
            <a:fillRect/>
          </a:stretch>
        </p:blipFill>
        <p:spPr>
          <a:xfrm>
            <a:off x="366458" y="4843266"/>
            <a:ext cx="180000" cy="180000"/>
          </a:xfrm>
          <a:prstGeom prst="rect">
            <a:avLst/>
          </a:prstGeom>
        </p:spPr>
      </p:pic>
      <p:sp>
        <p:nvSpPr>
          <p:cNvPr id="39"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6" name="TextBox 45"/>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2" name="Picture 51"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53" name="Rectangle 57">
            <a:hlinkClick r:id="rId14"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55">
            <a:hlinkClick r:id="rId10"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4" name="Picture 6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8"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51" y="5926764"/>
            <a:ext cx="170688" cy="170688"/>
          </a:xfrm>
          <a:prstGeom prst="rect">
            <a:avLst/>
          </a:prstGeom>
        </p:spPr>
      </p:pic>
      <p:sp>
        <p:nvSpPr>
          <p:cNvPr id="2" name="Title 1"/>
          <p:cNvSpPr>
            <a:spLocks noGrp="1"/>
          </p:cNvSpPr>
          <p:nvPr>
            <p:ph type="title"/>
          </p:nvPr>
        </p:nvSpPr>
        <p:spPr/>
        <p:txBody>
          <a:bodyPr/>
          <a:lstStyle/>
          <a:p>
            <a:r>
              <a:rPr lang="en-US" dirty="0"/>
              <a:t>Expense Reimbursement</a:t>
            </a:r>
            <a:br>
              <a:rPr lang="en-US" dirty="0"/>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2132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4211638" y="58880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367213" y="57912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367213" y="61309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a:stCxn id="56" idx="1"/>
            <a:endCxn id="55" idx="3"/>
          </p:cNvCxnSpPr>
          <p:nvPr/>
        </p:nvCxnSpPr>
        <p:spPr bwMode="auto">
          <a:xfrm flipH="1">
            <a:off x="3552824" y="2964905"/>
            <a:ext cx="1705916" cy="0"/>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3589338" y="57991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3402013" y="58118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402013" y="6206895"/>
            <a:ext cx="160337" cy="119523"/>
          </a:xfrm>
          <a:prstGeom prst="rect">
            <a:avLst/>
          </a:prstGeom>
          <a:noFill/>
          <a:ln w="9525">
            <a:noFill/>
            <a:miter lim="800000"/>
            <a:headEnd/>
            <a:tailEnd/>
          </a:ln>
        </p:spPr>
      </p:pic>
      <p:sp>
        <p:nvSpPr>
          <p:cNvPr id="13" name="Rectangle 74"/>
          <p:cNvSpPr>
            <a:spLocks noChangeArrowheads="1"/>
          </p:cNvSpPr>
          <p:nvPr/>
        </p:nvSpPr>
        <p:spPr bwMode="auto">
          <a:xfrm>
            <a:off x="3589338" y="61642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b="1" u="sng" dirty="0">
              <a:solidFill>
                <a:srgbClr val="2A6CA2"/>
              </a:solidFill>
            </a:endParaRPr>
          </a:p>
        </p:txBody>
      </p:sp>
      <p:sp>
        <p:nvSpPr>
          <p:cNvPr id="25" name="Chevron 426"/>
          <p:cNvSpPr>
            <a:spLocks noChangeArrowheads="1"/>
          </p:cNvSpPr>
          <p:nvPr/>
        </p:nvSpPr>
        <p:spPr bwMode="auto">
          <a:xfrm>
            <a:off x="1862602" y="580866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5426" y="1408044"/>
            <a:ext cx="589295" cy="382737"/>
          </a:xfrm>
          <a:prstGeom prst="rect">
            <a:avLst/>
          </a:prstGeom>
        </p:spPr>
      </p:pic>
      <p:sp>
        <p:nvSpPr>
          <p:cNvPr id="47" name="Rectangle 74"/>
          <p:cNvSpPr>
            <a:spLocks noChangeArrowheads="1"/>
          </p:cNvSpPr>
          <p:nvPr/>
        </p:nvSpPr>
        <p:spPr bwMode="auto">
          <a:xfrm>
            <a:off x="2412736" y="150157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Employee </a:t>
            </a:r>
          </a:p>
          <a:p>
            <a:pPr algn="ctr"/>
            <a:r>
              <a:rPr lang="en-US" sz="700" dirty="0">
                <a:solidFill>
                  <a:schemeClr val="bg1"/>
                </a:solidFill>
                <a:latin typeface="BentonSans Book" pitchFamily="2" charset="0"/>
              </a:rPr>
              <a:t>Self Service</a:t>
            </a:r>
          </a:p>
        </p:txBody>
      </p:sp>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9326" y="1408044"/>
            <a:ext cx="589295" cy="382737"/>
          </a:xfrm>
          <a:prstGeom prst="rect">
            <a:avLst/>
          </a:prstGeom>
        </p:spPr>
      </p:pic>
      <p:sp>
        <p:nvSpPr>
          <p:cNvPr id="43" name="Rectangle 74"/>
          <p:cNvSpPr>
            <a:spLocks noChangeArrowheads="1"/>
          </p:cNvSpPr>
          <p:nvPr/>
        </p:nvSpPr>
        <p:spPr bwMode="auto">
          <a:xfrm>
            <a:off x="3136636" y="150157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Travel and </a:t>
            </a:r>
          </a:p>
          <a:p>
            <a:pPr algn="ctr"/>
            <a:r>
              <a:rPr lang="en-US" sz="700" dirty="0">
                <a:solidFill>
                  <a:schemeClr val="bg1"/>
                </a:solidFill>
                <a:latin typeface="BentonSans Book" pitchFamily="2" charset="0"/>
              </a:rPr>
              <a:t>Expenses</a:t>
            </a:r>
          </a:p>
        </p:txBody>
      </p:sp>
      <p:pic>
        <p:nvPicPr>
          <p:cNvPr id="53" name="Picture 5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3090" y="1408044"/>
            <a:ext cx="589295" cy="382737"/>
          </a:xfrm>
          <a:prstGeom prst="rect">
            <a:avLst/>
          </a:prstGeom>
        </p:spPr>
      </p:pic>
      <p:sp>
        <p:nvSpPr>
          <p:cNvPr id="54" name="Rectangle 74"/>
          <p:cNvSpPr>
            <a:spLocks noChangeArrowheads="1"/>
          </p:cNvSpPr>
          <p:nvPr/>
        </p:nvSpPr>
        <p:spPr bwMode="auto">
          <a:xfrm>
            <a:off x="5230400" y="1574314"/>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Payables</a:t>
            </a:r>
          </a:p>
        </p:txBody>
      </p:sp>
      <p:sp>
        <p:nvSpPr>
          <p:cNvPr id="55" name="Chevron 426">
            <a:hlinkClick r:id="rId6" action="ppaction://hlinksldjump"/>
          </p:cNvPr>
          <p:cNvSpPr>
            <a:spLocks noChangeArrowheads="1"/>
          </p:cNvSpPr>
          <p:nvPr/>
        </p:nvSpPr>
        <p:spPr bwMode="auto">
          <a:xfrm>
            <a:off x="2793999" y="2551113"/>
            <a:ext cx="758825" cy="827584"/>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56" name="Chevron 426">
            <a:hlinkClick r:id="rId6" action="ppaction://hlinksldjump"/>
          </p:cNvPr>
          <p:cNvSpPr>
            <a:spLocks noChangeArrowheads="1"/>
          </p:cNvSpPr>
          <p:nvPr/>
        </p:nvSpPr>
        <p:spPr bwMode="auto">
          <a:xfrm>
            <a:off x="5180012" y="2551113"/>
            <a:ext cx="758825" cy="827584"/>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cxnSp>
        <p:nvCxnSpPr>
          <p:cNvPr id="57" name="AutoShape 482"/>
          <p:cNvCxnSpPr>
            <a:cxnSpLocks noChangeShapeType="1"/>
            <a:endCxn id="45" idx="2"/>
          </p:cNvCxnSpPr>
          <p:nvPr/>
        </p:nvCxnSpPr>
        <p:spPr bwMode="auto">
          <a:xfrm flipH="1" flipV="1">
            <a:off x="2700074" y="1798651"/>
            <a:ext cx="264" cy="303200"/>
          </a:xfrm>
          <a:prstGeom prst="straightConnector1">
            <a:avLst/>
          </a:prstGeom>
          <a:noFill/>
          <a:ln w="9525">
            <a:solidFill>
              <a:srgbClr val="7D96A4"/>
            </a:solidFill>
            <a:prstDash val="sysDot"/>
            <a:round/>
            <a:headEnd/>
            <a:tailEnd/>
          </a:ln>
        </p:spPr>
      </p:cxnSp>
      <p:cxnSp>
        <p:nvCxnSpPr>
          <p:cNvPr id="68" name="AutoShape 482"/>
          <p:cNvCxnSpPr>
            <a:cxnSpLocks noChangeShapeType="1"/>
          </p:cNvCxnSpPr>
          <p:nvPr/>
        </p:nvCxnSpPr>
        <p:spPr bwMode="auto">
          <a:xfrm flipH="1" flipV="1">
            <a:off x="3423974" y="1798651"/>
            <a:ext cx="264" cy="303200"/>
          </a:xfrm>
          <a:prstGeom prst="straightConnector1">
            <a:avLst/>
          </a:prstGeom>
          <a:noFill/>
          <a:ln w="9525">
            <a:solidFill>
              <a:srgbClr val="7D96A4"/>
            </a:solidFill>
            <a:prstDash val="sysDot"/>
            <a:round/>
            <a:headEnd/>
            <a:tailEnd/>
          </a:ln>
        </p:spPr>
      </p:cxnSp>
      <p:cxnSp>
        <p:nvCxnSpPr>
          <p:cNvPr id="69" name="AutoShape 482"/>
          <p:cNvCxnSpPr>
            <a:cxnSpLocks noChangeShapeType="1"/>
          </p:cNvCxnSpPr>
          <p:nvPr/>
        </p:nvCxnSpPr>
        <p:spPr bwMode="auto">
          <a:xfrm>
            <a:off x="2698322" y="2109291"/>
            <a:ext cx="729276" cy="5609"/>
          </a:xfrm>
          <a:prstGeom prst="straightConnector1">
            <a:avLst/>
          </a:prstGeom>
          <a:noFill/>
          <a:ln w="9525">
            <a:solidFill>
              <a:srgbClr val="7D96A4"/>
            </a:solidFill>
            <a:prstDash val="sysDot"/>
            <a:round/>
            <a:headEnd/>
            <a:tailEnd/>
          </a:ln>
        </p:spPr>
      </p:cxnSp>
      <p:cxnSp>
        <p:nvCxnSpPr>
          <p:cNvPr id="76" name="AutoShape 482"/>
          <p:cNvCxnSpPr>
            <a:cxnSpLocks noChangeShapeType="1"/>
            <a:stCxn id="55" idx="0"/>
          </p:cNvCxnSpPr>
          <p:nvPr/>
        </p:nvCxnSpPr>
        <p:spPr bwMode="auto">
          <a:xfrm flipH="1" flipV="1">
            <a:off x="3133198" y="2113736"/>
            <a:ext cx="849" cy="437377"/>
          </a:xfrm>
          <a:prstGeom prst="straightConnector1">
            <a:avLst/>
          </a:prstGeom>
          <a:noFill/>
          <a:ln w="9525">
            <a:solidFill>
              <a:srgbClr val="7D96A4"/>
            </a:solidFill>
            <a:prstDash val="sysDot"/>
            <a:round/>
            <a:headEnd/>
            <a:tailEnd/>
          </a:ln>
        </p:spPr>
      </p:cxnSp>
      <p:cxnSp>
        <p:nvCxnSpPr>
          <p:cNvPr id="83" name="AutoShape 482"/>
          <p:cNvCxnSpPr>
            <a:cxnSpLocks noChangeShapeType="1"/>
            <a:stCxn id="56" idx="0"/>
            <a:endCxn id="53" idx="2"/>
          </p:cNvCxnSpPr>
          <p:nvPr/>
        </p:nvCxnSpPr>
        <p:spPr bwMode="auto">
          <a:xfrm flipH="1" flipV="1">
            <a:off x="5517738" y="1798651"/>
            <a:ext cx="2322" cy="752462"/>
          </a:xfrm>
          <a:prstGeom prst="straightConnector1">
            <a:avLst/>
          </a:prstGeom>
          <a:noFill/>
          <a:ln w="9525">
            <a:solidFill>
              <a:srgbClr val="7D96A4"/>
            </a:solidFill>
            <a:prstDash val="sysDot"/>
            <a:round/>
            <a:headEnd/>
            <a:tailEnd/>
          </a:ln>
        </p:spPr>
      </p:cxnSp>
      <p:cxnSp>
        <p:nvCxnSpPr>
          <p:cNvPr id="86" name="Shape 80"/>
          <p:cNvCxnSpPr>
            <a:cxnSpLocks noChangeShapeType="1"/>
          </p:cNvCxnSpPr>
          <p:nvPr/>
        </p:nvCxnSpPr>
        <p:spPr bwMode="auto">
          <a:xfrm rot="16200000" flipH="1">
            <a:off x="2858475" y="3659683"/>
            <a:ext cx="1239838" cy="682625"/>
          </a:xfrm>
          <a:prstGeom prst="bentConnector2">
            <a:avLst/>
          </a:prstGeom>
          <a:noFill/>
          <a:ln w="9525" algn="ctr">
            <a:solidFill>
              <a:schemeClr val="accent2"/>
            </a:solidFill>
            <a:round/>
            <a:headEnd/>
            <a:tailEnd type="triangle" w="med" len="med"/>
          </a:ln>
        </p:spPr>
      </p:cxnSp>
      <p:cxnSp>
        <p:nvCxnSpPr>
          <p:cNvPr id="87" name="Shape 80"/>
          <p:cNvCxnSpPr>
            <a:cxnSpLocks noChangeShapeType="1"/>
          </p:cNvCxnSpPr>
          <p:nvPr/>
        </p:nvCxnSpPr>
        <p:spPr bwMode="auto">
          <a:xfrm rot="16200000" flipH="1">
            <a:off x="2683948" y="3834209"/>
            <a:ext cx="1605379" cy="699113"/>
          </a:xfrm>
          <a:prstGeom prst="bentConnector2">
            <a:avLst/>
          </a:prstGeom>
          <a:noFill/>
          <a:ln w="9525" algn="ctr">
            <a:solidFill>
              <a:schemeClr val="accent2"/>
            </a:solidFill>
            <a:round/>
            <a:headEnd/>
            <a:tailEnd type="triangle" w="med" len="med"/>
          </a:ln>
        </p:spPr>
      </p:cxnSp>
      <p:cxnSp>
        <p:nvCxnSpPr>
          <p:cNvPr id="88" name="Shape 80"/>
          <p:cNvCxnSpPr>
            <a:cxnSpLocks noChangeShapeType="1"/>
          </p:cNvCxnSpPr>
          <p:nvPr/>
        </p:nvCxnSpPr>
        <p:spPr bwMode="auto">
          <a:xfrm rot="16200000" flipH="1">
            <a:off x="3041831" y="3476327"/>
            <a:ext cx="873125" cy="682625"/>
          </a:xfrm>
          <a:prstGeom prst="bentConnector2">
            <a:avLst/>
          </a:prstGeom>
          <a:noFill/>
          <a:ln w="9525" algn="ctr">
            <a:solidFill>
              <a:schemeClr val="accent2"/>
            </a:solidFill>
            <a:round/>
            <a:headEnd/>
            <a:tailEnd type="triangle" w="med" len="med"/>
          </a:ln>
        </p:spPr>
      </p:cxnSp>
      <p:cxnSp>
        <p:nvCxnSpPr>
          <p:cNvPr id="89" name="Shape 80"/>
          <p:cNvCxnSpPr>
            <a:cxnSpLocks noChangeShapeType="1"/>
          </p:cNvCxnSpPr>
          <p:nvPr/>
        </p:nvCxnSpPr>
        <p:spPr bwMode="auto">
          <a:xfrm rot="16200000" flipH="1">
            <a:off x="2495830" y="4022328"/>
            <a:ext cx="1979235" cy="696732"/>
          </a:xfrm>
          <a:prstGeom prst="bentConnector2">
            <a:avLst/>
          </a:prstGeom>
          <a:noFill/>
          <a:ln w="9525" algn="ctr">
            <a:solidFill>
              <a:schemeClr val="accent2"/>
            </a:solidFill>
            <a:round/>
            <a:headEnd/>
            <a:tailEnd type="triangle" w="med" len="med"/>
          </a:ln>
        </p:spPr>
      </p:cxnSp>
      <p:pic>
        <p:nvPicPr>
          <p:cNvPr id="91"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911600" y="4575738"/>
            <a:ext cx="160337" cy="119523"/>
          </a:xfrm>
          <a:prstGeom prst="rect">
            <a:avLst/>
          </a:prstGeom>
          <a:noFill/>
          <a:ln w="9525">
            <a:noFill/>
            <a:miter lim="800000"/>
            <a:headEnd/>
            <a:tailEnd/>
          </a:ln>
        </p:spPr>
      </p:pic>
      <p:pic>
        <p:nvPicPr>
          <p:cNvPr id="9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911600" y="4931338"/>
            <a:ext cx="160337" cy="119523"/>
          </a:xfrm>
          <a:prstGeom prst="rect">
            <a:avLst/>
          </a:prstGeom>
          <a:noFill/>
          <a:ln w="9525">
            <a:noFill/>
            <a:miter lim="800000"/>
            <a:headEnd/>
            <a:tailEnd/>
          </a:ln>
        </p:spPr>
      </p:pic>
      <p:pic>
        <p:nvPicPr>
          <p:cNvPr id="93"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911600" y="5302813"/>
            <a:ext cx="160337" cy="119523"/>
          </a:xfrm>
          <a:prstGeom prst="rect">
            <a:avLst/>
          </a:prstGeom>
          <a:noFill/>
          <a:ln w="9525">
            <a:noFill/>
            <a:miter lim="800000"/>
            <a:headEnd/>
            <a:tailEnd/>
          </a:ln>
        </p:spPr>
      </p:pic>
      <p:sp>
        <p:nvSpPr>
          <p:cNvPr id="95" name="Pentagon 81"/>
          <p:cNvSpPr>
            <a:spLocks noChangeArrowheads="1"/>
          </p:cNvSpPr>
          <p:nvPr/>
        </p:nvSpPr>
        <p:spPr bwMode="auto">
          <a:xfrm>
            <a:off x="4100513" y="3772695"/>
            <a:ext cx="1490663" cy="293688"/>
          </a:xfrm>
          <a:prstGeom prst="homePlate">
            <a:avLst>
              <a:gd name="adj" fmla="val 11279"/>
            </a:avLst>
          </a:prstGeom>
          <a:noFill/>
          <a:ln w="19050" cap="rnd" algn="ctr">
            <a:noFill/>
            <a:bevel/>
            <a:headEnd/>
            <a:tailEnd/>
          </a:ln>
        </p:spPr>
        <p:txBody>
          <a:bodyPr lIns="36000" tIns="36000" rIns="0" bIns="46800" anchor="b"/>
          <a:lstStyle/>
          <a:p>
            <a:pPr>
              <a:buClr>
                <a:schemeClr val="accent1"/>
              </a:buClr>
              <a:buSzPct val="80000"/>
            </a:pPr>
            <a:r>
              <a:rPr lang="en-US" sz="900" dirty="0"/>
              <a:t>Order-to-Cash </a:t>
            </a:r>
          </a:p>
          <a:p>
            <a:pPr>
              <a:buClr>
                <a:schemeClr val="accent1"/>
              </a:buClr>
              <a:buSzPct val="80000"/>
            </a:pPr>
            <a:r>
              <a:rPr lang="en-US" sz="900" dirty="0"/>
              <a:t>(Project-Based Services)</a:t>
            </a:r>
          </a:p>
        </p:txBody>
      </p:sp>
      <p:sp>
        <p:nvSpPr>
          <p:cNvPr id="96" name="Pentagon 81"/>
          <p:cNvSpPr>
            <a:spLocks noChangeArrowheads="1"/>
          </p:cNvSpPr>
          <p:nvPr/>
        </p:nvSpPr>
        <p:spPr bwMode="auto">
          <a:xfrm>
            <a:off x="4100513" y="4454707"/>
            <a:ext cx="1462088" cy="293688"/>
          </a:xfrm>
          <a:prstGeom prst="homePlate">
            <a:avLst>
              <a:gd name="adj" fmla="val 11270"/>
            </a:avLst>
          </a:prstGeom>
          <a:noFill/>
          <a:ln w="19050" cap="rnd" algn="ctr">
            <a:noFill/>
            <a:bevel/>
            <a:headEnd/>
            <a:tailEnd/>
          </a:ln>
        </p:spPr>
        <p:txBody>
          <a:bodyPr lIns="36000" tIns="36000" rIns="0" bIns="46800" anchor="b"/>
          <a:lstStyle/>
          <a:p>
            <a:pPr>
              <a:buClr>
                <a:schemeClr val="accent1"/>
              </a:buClr>
              <a:buSzPct val="80000"/>
            </a:pPr>
            <a:r>
              <a:rPr lang="en-US" sz="900" dirty="0"/>
              <a:t>Field Service and Repair</a:t>
            </a:r>
          </a:p>
        </p:txBody>
      </p:sp>
      <p:sp>
        <p:nvSpPr>
          <p:cNvPr id="97" name="Pentagon 81"/>
          <p:cNvSpPr>
            <a:spLocks noChangeArrowheads="1"/>
          </p:cNvSpPr>
          <p:nvPr/>
        </p:nvSpPr>
        <p:spPr bwMode="auto">
          <a:xfrm>
            <a:off x="4100513" y="4867513"/>
            <a:ext cx="1481138" cy="293688"/>
          </a:xfrm>
          <a:prstGeom prst="homePlate">
            <a:avLst>
              <a:gd name="adj" fmla="val 11277"/>
            </a:avLst>
          </a:prstGeom>
          <a:noFill/>
          <a:ln w="19050" cap="rnd" algn="ctr">
            <a:noFill/>
            <a:bevel/>
            <a:headEnd/>
            <a:tailEnd/>
          </a:ln>
        </p:spPr>
        <p:txBody>
          <a:bodyPr lIns="36000" tIns="36000" rIns="0" bIns="46800" anchor="b"/>
          <a:lstStyle/>
          <a:p>
            <a:pPr>
              <a:buClr>
                <a:schemeClr val="accent1"/>
              </a:buClr>
              <a:buSzPct val="80000"/>
            </a:pPr>
            <a:r>
              <a:rPr lang="en-US" sz="900" dirty="0"/>
              <a:t>Order-to-Cash (Standardized Services)</a:t>
            </a:r>
          </a:p>
        </p:txBody>
      </p:sp>
      <p:sp>
        <p:nvSpPr>
          <p:cNvPr id="98" name="Pentagon 81"/>
          <p:cNvSpPr>
            <a:spLocks noChangeArrowheads="1"/>
          </p:cNvSpPr>
          <p:nvPr/>
        </p:nvSpPr>
        <p:spPr bwMode="auto">
          <a:xfrm>
            <a:off x="4100513" y="5180192"/>
            <a:ext cx="1462087" cy="293687"/>
          </a:xfrm>
          <a:prstGeom prst="homePlate">
            <a:avLst>
              <a:gd name="adj" fmla="val 11271"/>
            </a:avLst>
          </a:prstGeom>
          <a:noFill/>
          <a:ln w="19050" cap="rnd" algn="ctr">
            <a:noFill/>
            <a:bevel/>
            <a:headEnd/>
            <a:tailEnd/>
          </a:ln>
        </p:spPr>
        <p:txBody>
          <a:bodyPr lIns="36000" tIns="36000" rIns="0" bIns="46800" anchor="b"/>
          <a:lstStyle/>
          <a:p>
            <a:pPr>
              <a:buClr>
                <a:schemeClr val="accent1"/>
              </a:buClr>
              <a:buSzPct val="80000"/>
            </a:pPr>
            <a:r>
              <a:rPr lang="en-US" sz="900" dirty="0"/>
              <a:t>Payroll Services</a:t>
            </a:r>
          </a:p>
        </p:txBody>
      </p:sp>
      <p:pic>
        <p:nvPicPr>
          <p:cNvPr id="100" name="Picture 9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2056" y="5925269"/>
            <a:ext cx="589295" cy="382737"/>
          </a:xfrm>
          <a:prstGeom prst="rect">
            <a:avLst/>
          </a:prstGeom>
        </p:spPr>
      </p:pic>
      <p:sp>
        <p:nvSpPr>
          <p:cNvPr id="101" name="Rectangle 74"/>
          <p:cNvSpPr>
            <a:spLocks noChangeArrowheads="1"/>
          </p:cNvSpPr>
          <p:nvPr/>
        </p:nvSpPr>
        <p:spPr bwMode="auto">
          <a:xfrm>
            <a:off x="2589366" y="601880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102" name="Freeform 69"/>
          <p:cNvSpPr>
            <a:spLocks noChangeAspect="1" noChangeArrowheads="1"/>
          </p:cNvSpPr>
          <p:nvPr/>
        </p:nvSpPr>
        <p:spPr bwMode="auto">
          <a:xfrm>
            <a:off x="3364812" y="3266042"/>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3" name="Freeform 69"/>
          <p:cNvSpPr>
            <a:spLocks noChangeAspect="1" noChangeArrowheads="1"/>
          </p:cNvSpPr>
          <p:nvPr/>
        </p:nvSpPr>
        <p:spPr bwMode="auto">
          <a:xfrm>
            <a:off x="5749970" y="326792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04" name="AutoShape 1146"/>
          <p:cNvCxnSpPr>
            <a:cxnSpLocks noChangeShapeType="1"/>
          </p:cNvCxnSpPr>
          <p:nvPr/>
        </p:nvCxnSpPr>
        <p:spPr bwMode="auto">
          <a:xfrm flipH="1" flipV="1">
            <a:off x="4307098" y="6116638"/>
            <a:ext cx="2" cy="218742"/>
          </a:xfrm>
          <a:prstGeom prst="straightConnector1">
            <a:avLst/>
          </a:prstGeom>
          <a:noFill/>
          <a:ln w="9525">
            <a:solidFill>
              <a:schemeClr val="tx1">
                <a:lumMod val="50000"/>
                <a:lumOff val="50000"/>
              </a:schemeClr>
            </a:solidFill>
            <a:prstDash val="solid"/>
            <a:round/>
            <a:headEnd type="triangle" w="med" len="med"/>
            <a:tailEnd/>
          </a:ln>
        </p:spPr>
      </p:cxnSp>
      <p:cxnSp>
        <p:nvCxnSpPr>
          <p:cNvPr id="61" name="Shape 80"/>
          <p:cNvCxnSpPr>
            <a:cxnSpLocks noChangeShapeType="1"/>
          </p:cNvCxnSpPr>
          <p:nvPr/>
        </p:nvCxnSpPr>
        <p:spPr bwMode="auto">
          <a:xfrm rot="16200000" flipH="1">
            <a:off x="3221252" y="3294666"/>
            <a:ext cx="523350" cy="691411"/>
          </a:xfrm>
          <a:prstGeom prst="bentConnector2">
            <a:avLst/>
          </a:prstGeom>
          <a:noFill/>
          <a:ln w="9525" algn="ctr">
            <a:solidFill>
              <a:schemeClr val="accent2"/>
            </a:solidFill>
            <a:round/>
            <a:headEnd/>
            <a:tailEnd type="triangle" w="med" len="med"/>
          </a:ln>
        </p:spPr>
      </p:cxnSp>
      <p:sp>
        <p:nvSpPr>
          <p:cNvPr id="64" name="Text Box 251"/>
          <p:cNvSpPr txBox="1">
            <a:spLocks noChangeArrowheads="1"/>
          </p:cNvSpPr>
          <p:nvPr/>
        </p:nvSpPr>
        <p:spPr bwMode="auto">
          <a:xfrm>
            <a:off x="4165494" y="4182190"/>
            <a:ext cx="1733656" cy="276999"/>
          </a:xfrm>
          <a:prstGeom prst="rect">
            <a:avLst/>
          </a:prstGeom>
          <a:noFill/>
          <a:ln w="9525" algn="ctr">
            <a:noFill/>
            <a:miter lim="800000"/>
            <a:headEnd/>
            <a:tailEnd/>
          </a:ln>
        </p:spPr>
        <p:txBody>
          <a:bodyPr wrap="square" lIns="0" tIns="0" rIns="0" bIns="0">
            <a:spAutoFit/>
          </a:bodyPr>
          <a:lstStyle/>
          <a:p>
            <a:pPr>
              <a:buClr>
                <a:schemeClr val="accent1"/>
              </a:buClr>
              <a:buSzPct val="80000"/>
              <a:buFont typeface="Wingdings" pitchFamily="2" charset="2"/>
              <a:buNone/>
            </a:pPr>
            <a:r>
              <a:rPr lang="de-DE" altLang="zh-CN" sz="900" dirty="0"/>
              <a:t>Intercompany  Project Time and Expenses</a:t>
            </a:r>
          </a:p>
        </p:txBody>
      </p:sp>
      <p:pic>
        <p:nvPicPr>
          <p:cNvPr id="75"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906837" y="4199501"/>
            <a:ext cx="160337" cy="119523"/>
          </a:xfrm>
          <a:prstGeom prst="rect">
            <a:avLst/>
          </a:prstGeom>
          <a:noFill/>
          <a:ln w="9525">
            <a:noFill/>
            <a:miter lim="800000"/>
            <a:headEnd/>
            <a:tailEnd/>
          </a:ln>
        </p:spPr>
      </p:pic>
      <p:pic>
        <p:nvPicPr>
          <p:cNvPr id="77"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906834" y="3847076"/>
            <a:ext cx="160337" cy="119523"/>
          </a:xfrm>
          <a:prstGeom prst="rect">
            <a:avLst/>
          </a:prstGeom>
          <a:noFill/>
          <a:ln w="9525">
            <a:noFill/>
            <a:miter lim="800000"/>
            <a:headEnd/>
            <a:tailEnd/>
          </a:ln>
        </p:spPr>
      </p:pic>
      <p:pic>
        <p:nvPicPr>
          <p:cNvPr id="62" name="Picture 61" descr="scenario_60pxgrün.png"/>
          <p:cNvPicPr>
            <a:picLocks noChangeAspect="1"/>
          </p:cNvPicPr>
          <p:nvPr/>
        </p:nvPicPr>
        <p:blipFill>
          <a:blip r:embed="rId7" cstate="print"/>
          <a:stretch>
            <a:fillRect/>
          </a:stretch>
        </p:blipFill>
        <p:spPr>
          <a:xfrm>
            <a:off x="361522" y="4846253"/>
            <a:ext cx="180000" cy="180000"/>
          </a:xfrm>
          <a:prstGeom prst="rect">
            <a:avLst/>
          </a:prstGeom>
        </p:spPr>
      </p:pic>
      <p:sp>
        <p:nvSpPr>
          <p:cNvPr id="6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4"/>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66"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67" name="Picture 66" descr="Calculator_2_60px.png"/>
          <p:cNvPicPr>
            <a:picLocks noChangeAspect="1"/>
          </p:cNvPicPr>
          <p:nvPr/>
        </p:nvPicPr>
        <p:blipFill>
          <a:blip r:embed="rId8" cstate="print"/>
          <a:stretch>
            <a:fillRect/>
          </a:stretch>
        </p:blipFill>
        <p:spPr>
          <a:xfrm>
            <a:off x="366739" y="5245467"/>
            <a:ext cx="180000" cy="180000"/>
          </a:xfrm>
          <a:prstGeom prst="rect">
            <a:avLst/>
          </a:prstGeom>
        </p:spPr>
      </p:pic>
      <p:sp>
        <p:nvSpPr>
          <p:cNvPr id="70"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a:hlinkClick r:id="rId9"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3" name="Picture 72" descr="Monitor_60px.png"/>
          <p:cNvPicPr>
            <a:picLocks noChangeAspect="1"/>
          </p:cNvPicPr>
          <p:nvPr/>
        </p:nvPicPr>
        <p:blipFill>
          <a:blip r:embed="rId10" cstate="print"/>
          <a:stretch>
            <a:fillRect/>
          </a:stretch>
        </p:blipFill>
        <p:spPr>
          <a:xfrm>
            <a:off x="361854" y="5605004"/>
            <a:ext cx="180000" cy="180000"/>
          </a:xfrm>
          <a:prstGeom prst="rect">
            <a:avLst/>
          </a:prstGeom>
        </p:spPr>
      </p:pic>
      <p:sp>
        <p:nvSpPr>
          <p:cNvPr id="7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9"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heme/theme1.xml><?xml version="1.0" encoding="utf-8"?>
<a:theme xmlns:a="http://schemas.openxmlformats.org/drawingml/2006/main" name="1_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1701</Words>
  <Application>Microsoft Office PowerPoint</Application>
  <PresentationFormat>On-screen Show (4:3)</PresentationFormat>
  <Paragraphs>348</Paragraphs>
  <Slides>10</Slides>
  <Notes>10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10</vt:i4>
      </vt:variant>
    </vt:vector>
  </HeadingPairs>
  <TitlesOfParts>
    <vt:vector size="26" baseType="lpstr">
      <vt:lpstr>Courier New</vt:lpstr>
      <vt:lpstr>BentonSans Book</vt:lpstr>
      <vt:lpstr>Wingdings</vt:lpstr>
      <vt:lpstr>SimSun</vt:lpstr>
      <vt:lpstr>Arial Unicode MS</vt:lpstr>
      <vt:lpstr>Arial</vt:lpstr>
      <vt:lpstr>BentonSans Bold</vt:lpstr>
      <vt:lpstr>Symbol</vt:lpstr>
      <vt:lpstr>BrowalliaUPC</vt:lpstr>
      <vt:lpstr>MS PGothic</vt:lpstr>
      <vt:lpstr>BentonSans Regular</vt:lpstr>
      <vt:lpstr>BentonSans Light</vt:lpstr>
      <vt:lpstr>BentonSans Book </vt:lpstr>
      <vt:lpstr>Aparajita</vt:lpstr>
      <vt:lpstr>Wingdings</vt:lpstr>
      <vt:lpstr>1_SAP_2011_v1.0</vt:lpstr>
      <vt:lpstr>Expense Reimbursement  Scenario Overview</vt:lpstr>
      <vt:lpstr>Expense Reimbursement Scenario Overview</vt:lpstr>
      <vt:lpstr>Expense Reimbursement  Process Details: Managing Expenses - Standard Variant</vt:lpstr>
      <vt:lpstr>Expense Reimbursement  Process Details: Processing Payables and Payments</vt:lpstr>
      <vt:lpstr>Expense Reimbursement  Process Details: Processing Payables and Payments</vt:lpstr>
      <vt:lpstr>Expense Reimbursement  Process Details: Processing Payables and Payments</vt:lpstr>
      <vt:lpstr>Expense Reimbursement  Process Details: Processing Payables and Payments</vt:lpstr>
      <vt:lpstr>Expense Reimbursement Business Value</vt:lpstr>
      <vt:lpstr>Expense Reimbursement Scenario Flow</vt:lpstr>
      <vt:lpstr>Expense Reimbursement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141</cp:revision>
  <dcterms:created xsi:type="dcterms:W3CDTF">2011-09-27T15:12:20Z</dcterms:created>
  <dcterms:modified xsi:type="dcterms:W3CDTF">2018-09-04T15:35:20Z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