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711" r:id="rId1"/>
  </p:sldMasterIdLst>
  <p:notesMasterIdLst>
    <p:notesMasterId r:id="rId9"/>
  </p:notesMasterIdLst>
  <p:handoutMasterIdLst>
    <p:handoutMasterId r:id="rId10"/>
  </p:handoutMasterIdLst>
  <p:sldIdLst>
    <p:sldId id="342" r:id="rId2"/>
    <p:sldId id="363" r:id="rId3"/>
    <p:sldId id="349" r:id="rId4"/>
    <p:sldId id="362" r:id="rId5"/>
    <p:sldId id="353" r:id="rId6"/>
    <p:sldId id="348" r:id="rId7"/>
    <p:sldId id="365" r:id="rId8"/>
  </p:sldIdLst>
  <p:sldSz cx="9144000" cy="6858000" type="screen4x3"/>
  <p:notesSz cx="6858000" cy="9144000"/>
  <p:embeddedFontLst>
    <p:embeddedFont>
      <p:font typeface="SimSun" panose="02010600030101010101" pitchFamily="2" charset="-122"/>
      <p:regular r:id="rId11"/>
    </p:embeddedFont>
    <p:embeddedFont>
      <p:font typeface="BentonSans Book" panose="02000503000000020004" pitchFamily="2" charset="0"/>
      <p:regular r:id="rId12"/>
    </p:embeddedFont>
    <p:embeddedFont>
      <p:font typeface="Arial Unicode MS" panose="020B0604020202020204" pitchFamily="34" charset="-128"/>
      <p:regular r:id="rId13"/>
    </p:embeddedFont>
    <p:embeddedFont>
      <p:font typeface="BrowalliaUPC" panose="020B0604020202020204" pitchFamily="34" charset="-34"/>
      <p:regular r:id="rId14"/>
      <p:bold r:id="rId15"/>
      <p:italic r:id="rId16"/>
      <p:boldItalic r:id="rId17"/>
    </p:embeddedFont>
    <p:embeddedFont>
      <p:font typeface="BentonSans Bold" panose="02000803000000020004" pitchFamily="2" charset="0"/>
      <p:bold r:id="rId18"/>
    </p:embeddedFont>
    <p:embeddedFont>
      <p:font typeface="MS PGothic" panose="020B0600070205080204" pitchFamily="34" charset="-128"/>
      <p:regular r:id="rId19"/>
    </p:embeddedFont>
    <p:embeddedFont>
      <p:font typeface="BentonSans Regular" panose="02000503000000020004" pitchFamily="2" charset="0"/>
      <p:regular r:id="rId20"/>
    </p:embeddedFont>
    <p:embeddedFont>
      <p:font typeface="BentonSans Light" panose="02000503000000020004" pitchFamily="2" charset="0"/>
      <p:regular r:id="rId21"/>
    </p:embeddedFont>
    <p:embeddedFont>
      <p:font typeface="Aparajita" panose="02020603050405020304" pitchFamily="18" charset="0"/>
      <p:regular r:id="rId22"/>
      <p:bold r:id="rId23"/>
      <p:italic r:id="rId24"/>
      <p:boldItalic r:id="rId25"/>
    </p:embeddedFont>
  </p:embeddedFontLst>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95">
          <p15:clr>
            <a:srgbClr val="A4A3A4"/>
          </p15:clr>
        </p15:guide>
        <p15:guide id="2" orient="horz" pos="2052">
          <p15:clr>
            <a:srgbClr val="A4A3A4"/>
          </p15:clr>
        </p15:guide>
        <p15:guide id="3" orient="horz" pos="1332">
          <p15:clr>
            <a:srgbClr val="A4A3A4"/>
          </p15:clr>
        </p15:guide>
        <p15:guide id="4" orient="horz" pos="140">
          <p15:clr>
            <a:srgbClr val="A4A3A4"/>
          </p15:clr>
        </p15:guide>
        <p15:guide id="5" orient="horz" pos="1861">
          <p15:clr>
            <a:srgbClr val="A4A3A4"/>
          </p15:clr>
        </p15:guide>
        <p15:guide id="6" orient="horz" pos="1375">
          <p15:clr>
            <a:srgbClr val="A4A3A4"/>
          </p15:clr>
        </p15:guide>
        <p15:guide id="7" orient="horz" pos="1164">
          <p15:clr>
            <a:srgbClr val="A4A3A4"/>
          </p15:clr>
        </p15:guide>
        <p15:guide id="8" pos="5556">
          <p15:clr>
            <a:srgbClr val="A4A3A4"/>
          </p15:clr>
        </p15:guide>
        <p15:guide id="9" pos="206">
          <p15:clr>
            <a:srgbClr val="A4A3A4"/>
          </p15:clr>
        </p15:guide>
        <p15:guide id="10" pos="350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B6EF"/>
    <a:srgbClr val="2E6C8D"/>
    <a:srgbClr val="0D0D0D"/>
    <a:srgbClr val="404040"/>
    <a:srgbClr val="4FB81C"/>
    <a:srgbClr val="666666"/>
    <a:srgbClr val="FFD979"/>
    <a:srgbClr val="ECECEC"/>
    <a:srgbClr val="45157E"/>
    <a:srgbClr val="C6C6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838" autoAdjust="0"/>
    <p:restoredTop sz="94645" autoAdjust="0"/>
  </p:normalViewPr>
  <p:slideViewPr>
    <p:cSldViewPr snapToGrid="0" showGuides="1">
      <p:cViewPr varScale="1">
        <p:scale>
          <a:sx n="86" d="100"/>
          <a:sy n="86" d="100"/>
        </p:scale>
        <p:origin x="1757" y="72"/>
      </p:cViewPr>
      <p:guideLst>
        <p:guide orient="horz" pos="1895"/>
        <p:guide orient="horz" pos="2052"/>
        <p:guide orient="horz" pos="1332"/>
        <p:guide orient="horz" pos="140"/>
        <p:guide orient="horz" pos="1861"/>
        <p:guide orient="horz" pos="1375"/>
        <p:guide orient="horz" pos="1164"/>
        <p:guide pos="5556"/>
        <p:guide pos="206"/>
        <p:guide pos="3502"/>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font" Target="fonts/font8.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11.fntdata"/><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5" Type="http://schemas.openxmlformats.org/officeDocument/2006/relationships/font" Target="fonts/font15.fntdata"/><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font" Target="fonts/font10.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24" Type="http://schemas.openxmlformats.org/officeDocument/2006/relationships/font" Target="fonts/font14.fntdata"/><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font" Target="fonts/font13.fntdata"/><Relationship Id="rId28" Type="http://schemas.openxmlformats.org/officeDocument/2006/relationships/theme" Target="theme/theme1.xml"/><Relationship Id="rId10" Type="http://schemas.openxmlformats.org/officeDocument/2006/relationships/handoutMaster" Target="handoutMasters/handoutMaster1.xml"/><Relationship Id="rId19"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4.fntdata"/><Relationship Id="rId22" Type="http://schemas.openxmlformats.org/officeDocument/2006/relationships/font" Target="fonts/font12.fntdata"/><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3711368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37994038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296142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1854183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2435562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21784573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26983208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16830513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9147103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extLst>
      <p:ext uri="{BB962C8B-B14F-4D97-AF65-F5344CB8AC3E}">
        <p14:creationId xmlns:p14="http://schemas.microsoft.com/office/powerpoint/2010/main" val="3127827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9"/>
          <p:cNvSpPr txBox="1"/>
          <p:nvPr userDrawn="1"/>
        </p:nvSpPr>
        <p:spPr bwMode="black">
          <a:xfrm>
            <a:off x="145875" y="6636183"/>
            <a:ext cx="1444874" cy="92333"/>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600" noProof="0" dirty="0">
                <a:solidFill>
                  <a:schemeClr val="tx1"/>
                </a:solidFill>
              </a:rPr>
              <a:t>© 2013 SAP AG. All rights reserved.</a:t>
            </a:r>
          </a:p>
        </p:txBody>
      </p:sp>
    </p:spTree>
    <p:extLst>
      <p:ext uri="{BB962C8B-B14F-4D97-AF65-F5344CB8AC3E}">
        <p14:creationId xmlns:p14="http://schemas.microsoft.com/office/powerpoint/2010/main" val="1362619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70779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460875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6006954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17585560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13473744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extLst>
      <p:ext uri="{BB962C8B-B14F-4D97-AF65-F5344CB8AC3E}">
        <p14:creationId xmlns:p14="http://schemas.microsoft.com/office/powerpoint/2010/main" val="6904879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extLst>
      <p:ext uri="{BB962C8B-B14F-4D97-AF65-F5344CB8AC3E}">
        <p14:creationId xmlns:p14="http://schemas.microsoft.com/office/powerpoint/2010/main" val="5661886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extLst>
      <p:ext uri="{BB962C8B-B14F-4D97-AF65-F5344CB8AC3E}">
        <p14:creationId xmlns:p14="http://schemas.microsoft.com/office/powerpoint/2010/main" val="41293784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14115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extLst>
      <p:ext uri="{BB962C8B-B14F-4D97-AF65-F5344CB8AC3E}">
        <p14:creationId xmlns:p14="http://schemas.microsoft.com/office/powerpoint/2010/main" val="25576906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extLst>
      <p:ext uri="{BB962C8B-B14F-4D97-AF65-F5344CB8AC3E}">
        <p14:creationId xmlns:p14="http://schemas.microsoft.com/office/powerpoint/2010/main" val="11615797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extLst>
      <p:ext uri="{BB962C8B-B14F-4D97-AF65-F5344CB8AC3E}">
        <p14:creationId xmlns:p14="http://schemas.microsoft.com/office/powerpoint/2010/main" val="11535860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_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1_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1_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1_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1_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1_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1_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extLst>
      <p:ext uri="{BB962C8B-B14F-4D97-AF65-F5344CB8AC3E}">
        <p14:creationId xmlns:p14="http://schemas.microsoft.com/office/powerpoint/2010/main" val="355412098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4"/>
          <p:cNvSpPr txBox="1"/>
          <p:nvPr userDrawn="1"/>
        </p:nvSpPr>
        <p:spPr bwMode="black">
          <a:xfrm>
            <a:off x="206960" y="6650813"/>
            <a:ext cx="1387166" cy="92333"/>
          </a:xfrm>
          <a:prstGeom prst="rect">
            <a:avLst/>
          </a:prstGeom>
          <a:noFill/>
        </p:spPr>
        <p:txBody>
          <a:bodyPr wrap="none" lIns="72000" tIns="0" rIns="0" bIns="0" rtlCol="0">
            <a:spAutoFit/>
          </a:bodyPr>
          <a:lstStyle/>
          <a:p>
            <a:pPr marL="0" indent="0" algn="l">
              <a:buClr>
                <a:schemeClr val="bg1"/>
              </a:buClr>
              <a:buFont typeface="Arial" pitchFamily="34" charset="0"/>
              <a:buChar char="©"/>
              <a:tabLst/>
            </a:pPr>
            <a:r>
              <a:rPr lang="en-US" sz="600" noProof="0" dirty="0">
                <a:solidFill>
                  <a:schemeClr val="tx1"/>
                </a:solidFill>
              </a:rPr>
              <a:t>©  2013</a:t>
            </a:r>
            <a:r>
              <a:rPr lang="en-US" sz="600" baseline="0" noProof="0" dirty="0">
                <a:solidFill>
                  <a:schemeClr val="tx1"/>
                </a:solidFill>
              </a:rPr>
              <a:t> </a:t>
            </a:r>
            <a:r>
              <a:rPr lang="en-US" sz="600" noProof="0" dirty="0">
                <a:solidFill>
                  <a:schemeClr val="tx1"/>
                </a:solidFill>
              </a:rPr>
              <a:t>SAP AG. All rights reserved.</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1_Blank">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extLst>
      <p:ext uri="{BB962C8B-B14F-4D97-AF65-F5344CB8AC3E}">
        <p14:creationId xmlns:p14="http://schemas.microsoft.com/office/powerpoint/2010/main" val="39921554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extLst>
      <p:ext uri="{BB962C8B-B14F-4D97-AF65-F5344CB8AC3E}">
        <p14:creationId xmlns:p14="http://schemas.microsoft.com/office/powerpoint/2010/main" val="4234898388"/>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extLst>
      <p:ext uri="{BB962C8B-B14F-4D97-AF65-F5344CB8AC3E}">
        <p14:creationId xmlns:p14="http://schemas.microsoft.com/office/powerpoint/2010/main" val="3134110743"/>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extLst>
      <p:ext uri="{BB962C8B-B14F-4D97-AF65-F5344CB8AC3E}">
        <p14:creationId xmlns:p14="http://schemas.microsoft.com/office/powerpoint/2010/main" val="427344617"/>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extLst>
      <p:ext uri="{BB962C8B-B14F-4D97-AF65-F5344CB8AC3E}">
        <p14:creationId xmlns:p14="http://schemas.microsoft.com/office/powerpoint/2010/main" val="42154990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extLst>
      <p:ext uri="{BB962C8B-B14F-4D97-AF65-F5344CB8AC3E}">
        <p14:creationId xmlns:p14="http://schemas.microsoft.com/office/powerpoint/2010/main" val="523169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3" name="Rectangle 32"/>
          <p:cNvSpPr/>
          <p:nvPr/>
        </p:nvSpPr>
        <p:spPr bwMode="gray">
          <a:xfrm>
            <a:off x="324000" y="0"/>
            <a:ext cx="8496000" cy="88605"/>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6365806"/>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 id="2147483728" r:id="rId17"/>
    <p:sldLayoutId id="2147483729" r:id="rId18"/>
    <p:sldLayoutId id="2147483730" r:id="rId19"/>
    <p:sldLayoutId id="2147483731" r:id="rId20"/>
    <p:sldLayoutId id="2147483732" r:id="rId21"/>
    <p:sldLayoutId id="2147483706" r:id="rId22"/>
    <p:sldLayoutId id="2147483707" r:id="rId23"/>
    <p:sldLayoutId id="2147483709" r:id="rId24"/>
    <p:sldLayoutId id="2147483708" r:id="rId25"/>
    <p:sldLayoutId id="2147483704" r:id="rId26"/>
    <p:sldLayoutId id="2147483689" r:id="rId27"/>
    <p:sldLayoutId id="2147483702" r:id="rId28"/>
    <p:sldLayoutId id="2147483684" r:id="rId29"/>
    <p:sldLayoutId id="2147483665" r:id="rId30"/>
    <p:sldLayoutId id="2147483683" r:id="rId31"/>
    <p:sldLayoutId id="2147483687" r:id="rId32"/>
    <p:sldLayoutId id="2147483710" r:id="rId33"/>
    <p:sldLayoutId id="2147483688" r:id="rId34"/>
    <p:sldLayoutId id="2147483703" r:id="rId35"/>
    <p:sldLayoutId id="2147483685" r:id="rId36"/>
    <p:sldLayoutId id="2147483692" r:id="rId37"/>
    <p:sldLayoutId id="2147483674" r:id="rId38"/>
    <p:sldLayoutId id="2147483705" r:id="rId39"/>
  </p:sldLayoutIdLst>
  <p:hf hdr="0" ftr="0" dt="0"/>
  <p:txStyles>
    <p:titleStyle>
      <a:lvl1pPr algn="l" defTabSz="914400" rtl="0" eaLnBrk="1" latinLnBrk="0" hangingPunct="1">
        <a:spcBef>
          <a:spcPct val="0"/>
        </a:spcBef>
        <a:buNone/>
        <a:defRPr sz="2400" b="0" i="0" kern="1200">
          <a:solidFill>
            <a:schemeClr val="accent2"/>
          </a:solidFill>
          <a:latin typeface="BentonSans Light" pitchFamily="2" charset="0"/>
          <a:ea typeface="+mj-ea"/>
          <a:cs typeface="BentonSans Light" pitchFamily="2" charset="0"/>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slide" Target="slide6.xml"/><Relationship Id="rId3" Type="http://schemas.openxmlformats.org/officeDocument/2006/relationships/image" Target="../media/image3.png"/><Relationship Id="rId7" Type="http://schemas.openxmlformats.org/officeDocument/2006/relationships/image" Target="../media/image4.png"/><Relationship Id="rId12"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slide" Target="slide4.xml"/><Relationship Id="rId11" Type="http://schemas.openxmlformats.org/officeDocument/2006/relationships/image" Target="../media/image8.png"/><Relationship Id="rId5" Type="http://schemas.openxmlformats.org/officeDocument/2006/relationships/slide" Target="slide3.xml"/><Relationship Id="rId15" Type="http://schemas.openxmlformats.org/officeDocument/2006/relationships/slide" Target="slide7.xml"/><Relationship Id="rId10" Type="http://schemas.openxmlformats.org/officeDocument/2006/relationships/image" Target="../media/image7.png"/><Relationship Id="rId4" Type="http://schemas.openxmlformats.org/officeDocument/2006/relationships/slide" Target="slide2.xml"/><Relationship Id="rId9" Type="http://schemas.openxmlformats.org/officeDocument/2006/relationships/image" Target="../media/image6.png"/><Relationship Id="rId14" Type="http://schemas.openxmlformats.org/officeDocument/2006/relationships/slide" Target="slide5.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8.png"/><Relationship Id="rId18" Type="http://schemas.openxmlformats.org/officeDocument/2006/relationships/image" Target="../media/image4.png"/><Relationship Id="rId3" Type="http://schemas.openxmlformats.org/officeDocument/2006/relationships/notesSlide" Target="../notesSlides/notesSlide2.xml"/><Relationship Id="rId7" Type="http://schemas.openxmlformats.org/officeDocument/2006/relationships/slide" Target="slide5.xml"/><Relationship Id="rId12" Type="http://schemas.openxmlformats.org/officeDocument/2006/relationships/image" Target="../media/image6.png"/><Relationship Id="rId17" Type="http://schemas.openxmlformats.org/officeDocument/2006/relationships/image" Target="../media/image7.png"/><Relationship Id="rId2" Type="http://schemas.openxmlformats.org/officeDocument/2006/relationships/slideLayout" Target="../slideLayouts/slideLayout10.xml"/><Relationship Id="rId16" Type="http://schemas.openxmlformats.org/officeDocument/2006/relationships/slide" Target="slide7.xml"/><Relationship Id="rId20" Type="http://schemas.openxmlformats.org/officeDocument/2006/relationships/image" Target="../media/image12.png"/><Relationship Id="rId1" Type="http://schemas.openxmlformats.org/officeDocument/2006/relationships/tags" Target="../tags/tag1.xml"/><Relationship Id="rId6" Type="http://schemas.openxmlformats.org/officeDocument/2006/relationships/image" Target="../media/image5.png"/><Relationship Id="rId11" Type="http://schemas.openxmlformats.org/officeDocument/2006/relationships/slide" Target="slide4.xml"/><Relationship Id="rId5" Type="http://schemas.openxmlformats.org/officeDocument/2006/relationships/slide" Target="slide2.xml"/><Relationship Id="rId15" Type="http://schemas.openxmlformats.org/officeDocument/2006/relationships/slide" Target="slide6.xml"/><Relationship Id="rId10" Type="http://schemas.openxmlformats.org/officeDocument/2006/relationships/slide" Target="slide3.xml"/><Relationship Id="rId19" Type="http://schemas.openxmlformats.org/officeDocument/2006/relationships/image" Target="../media/image11.png"/><Relationship Id="rId4" Type="http://schemas.openxmlformats.org/officeDocument/2006/relationships/image" Target="../media/image3.png"/><Relationship Id="rId9" Type="http://schemas.openxmlformats.org/officeDocument/2006/relationships/slide" Target="slide1.xml"/><Relationship Id="rId14" Type="http://schemas.openxmlformats.org/officeDocument/2006/relationships/image" Target="../media/image9.png"/></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slide" Target="slide6.xml"/><Relationship Id="rId18" Type="http://schemas.openxmlformats.org/officeDocument/2006/relationships/image" Target="../media/image13.png"/><Relationship Id="rId3" Type="http://schemas.openxmlformats.org/officeDocument/2006/relationships/tags" Target="../tags/tag4.xml"/><Relationship Id="rId7" Type="http://schemas.openxmlformats.org/officeDocument/2006/relationships/slide" Target="slide4.xml"/><Relationship Id="rId12" Type="http://schemas.openxmlformats.org/officeDocument/2006/relationships/image" Target="../media/image9.png"/><Relationship Id="rId17" Type="http://schemas.openxmlformats.org/officeDocument/2006/relationships/image" Target="../media/image7.png"/><Relationship Id="rId2" Type="http://schemas.openxmlformats.org/officeDocument/2006/relationships/tags" Target="../tags/tag3.xml"/><Relationship Id="rId16" Type="http://schemas.openxmlformats.org/officeDocument/2006/relationships/image" Target="../media/image5.png"/><Relationship Id="rId1" Type="http://schemas.openxmlformats.org/officeDocument/2006/relationships/tags" Target="../tags/tag2.x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notesSlide" Target="../notesSlides/notesSlide3.xml"/><Relationship Id="rId15" Type="http://schemas.openxmlformats.org/officeDocument/2006/relationships/slide" Target="slide7.xml"/><Relationship Id="rId10" Type="http://schemas.openxmlformats.org/officeDocument/2006/relationships/slide" Target="slide3.xml"/><Relationship Id="rId4" Type="http://schemas.openxmlformats.org/officeDocument/2006/relationships/slideLayout" Target="../slideLayouts/slideLayout10.xml"/><Relationship Id="rId9" Type="http://schemas.openxmlformats.org/officeDocument/2006/relationships/slide" Target="slide1.xml"/><Relationship Id="rId14" Type="http://schemas.openxmlformats.org/officeDocument/2006/relationships/slide" Target="slide5.xml"/></Relationships>
</file>

<file path=ppt/slides/_rels/slide4.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5.xml"/><Relationship Id="rId3" Type="http://schemas.openxmlformats.org/officeDocument/2006/relationships/slideLayout" Target="../slideLayouts/slideLayout10.xml"/><Relationship Id="rId7" Type="http://schemas.openxmlformats.org/officeDocument/2006/relationships/slide" Target="slide1.xml"/><Relationship Id="rId12" Type="http://schemas.openxmlformats.org/officeDocument/2006/relationships/slide" Target="slide6.xml"/><Relationship Id="rId17" Type="http://schemas.openxmlformats.org/officeDocument/2006/relationships/image" Target="../media/image4.png"/><Relationship Id="rId2" Type="http://schemas.openxmlformats.org/officeDocument/2006/relationships/tags" Target="../tags/tag6.xml"/><Relationship Id="rId16" Type="http://schemas.openxmlformats.org/officeDocument/2006/relationships/image" Target="../media/image7.png"/><Relationship Id="rId1" Type="http://schemas.openxmlformats.org/officeDocument/2006/relationships/tags" Target="../tags/tag5.xml"/><Relationship Id="rId6" Type="http://schemas.openxmlformats.org/officeDocument/2006/relationships/slide" Target="slide3.xml"/><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5.png"/><Relationship Id="rId10" Type="http://schemas.openxmlformats.org/officeDocument/2006/relationships/image" Target="../media/image8.png"/><Relationship Id="rId4" Type="http://schemas.openxmlformats.org/officeDocument/2006/relationships/notesSlide" Target="../notesSlides/notesSlide4.xml"/><Relationship Id="rId9" Type="http://schemas.openxmlformats.org/officeDocument/2006/relationships/image" Target="../media/image13.png"/><Relationship Id="rId14" Type="http://schemas.openxmlformats.org/officeDocument/2006/relationships/slide" Target="slide7.xml"/></Relationships>
</file>

<file path=ppt/slides/_rels/slide5.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image" Target="../media/image15.png"/><Relationship Id="rId18" Type="http://schemas.openxmlformats.org/officeDocument/2006/relationships/image" Target="../media/image17.png"/><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image" Target="../media/image14.png"/><Relationship Id="rId17" Type="http://schemas.openxmlformats.org/officeDocument/2006/relationships/slide" Target="slide1.xml"/><Relationship Id="rId2" Type="http://schemas.openxmlformats.org/officeDocument/2006/relationships/tags" Target="../tags/tag8.xml"/><Relationship Id="rId16" Type="http://schemas.openxmlformats.org/officeDocument/2006/relationships/slide" Target="slide6.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image" Target="../media/image3.png"/><Relationship Id="rId5" Type="http://schemas.openxmlformats.org/officeDocument/2006/relationships/tags" Target="../tags/tag11.xml"/><Relationship Id="rId15" Type="http://schemas.openxmlformats.org/officeDocument/2006/relationships/image" Target="../media/image9.png"/><Relationship Id="rId10" Type="http://schemas.openxmlformats.org/officeDocument/2006/relationships/notesSlide" Target="../notesSlides/notesSlide5.xml"/><Relationship Id="rId19" Type="http://schemas.openxmlformats.org/officeDocument/2006/relationships/slide" Target="slide7.xml"/><Relationship Id="rId4" Type="http://schemas.openxmlformats.org/officeDocument/2006/relationships/tags" Target="../tags/tag10.xml"/><Relationship Id="rId9" Type="http://schemas.openxmlformats.org/officeDocument/2006/relationships/slideLayout" Target="../slideLayouts/slideLayout10.xml"/><Relationship Id="rId14" Type="http://schemas.openxmlformats.org/officeDocument/2006/relationships/image" Target="../media/image16.png"/></Relationships>
</file>

<file path=ppt/slides/_rels/slide6.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3.xml"/><Relationship Id="rId12" Type="http://schemas.openxmlformats.org/officeDocument/2006/relationships/slide" Target="slide7.xml"/><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image" Target="../media/image18.png"/><Relationship Id="rId11" Type="http://schemas.openxmlformats.org/officeDocument/2006/relationships/image" Target="../media/image19.png"/><Relationship Id="rId5" Type="http://schemas.openxmlformats.org/officeDocument/2006/relationships/slide" Target="slide5.xml"/><Relationship Id="rId10" Type="http://schemas.openxmlformats.org/officeDocument/2006/relationships/image" Target="../media/image8.png"/><Relationship Id="rId4" Type="http://schemas.openxmlformats.org/officeDocument/2006/relationships/slide" Target="slide1.xml"/><Relationship Id="rId9" Type="http://schemas.openxmlformats.org/officeDocument/2006/relationships/image" Target="../media/image16.png"/></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slide" Target="slide1.xml"/><Relationship Id="rId18" Type="http://schemas.openxmlformats.org/officeDocument/2006/relationships/image" Target="../media/image24.png"/><Relationship Id="rId3" Type="http://schemas.openxmlformats.org/officeDocument/2006/relationships/hyperlink" Target="https://www.sme.sap.com/irj/sme/community/collaboration/forums?path=/category.jspa?categoryID=58" TargetMode="External"/><Relationship Id="rId7" Type="http://schemas.openxmlformats.org/officeDocument/2006/relationships/image" Target="../media/image20.png"/><Relationship Id="rId12" Type="http://schemas.openxmlformats.org/officeDocument/2006/relationships/image" Target="../media/image8.png"/><Relationship Id="rId17" Type="http://schemas.openxmlformats.org/officeDocument/2006/relationships/image" Target="../media/image23.png"/><Relationship Id="rId2" Type="http://schemas.openxmlformats.org/officeDocument/2006/relationships/notesSlide" Target="../notesSlides/notesSlide7.xml"/><Relationship Id="rId16" Type="http://schemas.openxmlformats.org/officeDocument/2006/relationships/slide" Target="slide6.xml"/><Relationship Id="rId1" Type="http://schemas.openxmlformats.org/officeDocument/2006/relationships/slideLayout" Target="../slideLayouts/slideLayout10.xml"/><Relationship Id="rId6" Type="http://schemas.openxmlformats.org/officeDocument/2006/relationships/hyperlink" Target="https://wiki.sme.sap.com/wiki/x/CAaRBw" TargetMode="External"/><Relationship Id="rId11" Type="http://schemas.openxmlformats.org/officeDocument/2006/relationships/image" Target="../media/image16.png"/><Relationship Id="rId5" Type="http://schemas.openxmlformats.org/officeDocument/2006/relationships/hyperlink" Target="https://www.sme.sap.com/irj/sme/community/learning/selfenablementsystems" TargetMode="External"/><Relationship Id="rId15" Type="http://schemas.openxmlformats.org/officeDocument/2006/relationships/image" Target="../media/image9.png"/><Relationship Id="rId10" Type="http://schemas.openxmlformats.org/officeDocument/2006/relationships/hyperlink" Target="http://support.microsoft.com/kb/890474" TargetMode="External"/><Relationship Id="rId4" Type="http://schemas.openxmlformats.org/officeDocument/2006/relationships/hyperlink" Target="https://help.sap.com/viewer/p/SAP_BUSINESS_BYDESIGN" TargetMode="External"/><Relationship Id="rId9" Type="http://schemas.openxmlformats.org/officeDocument/2006/relationships/image" Target="../media/image22.png"/><Relationship Id="rId14" Type="http://schemas.openxmlformats.org/officeDocument/2006/relationships/slide" Target="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39"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489" y="5912364"/>
            <a:ext cx="170688" cy="170688"/>
          </a:xfrm>
          <a:prstGeom prst="rect">
            <a:avLst/>
          </a:prstGeom>
        </p:spPr>
      </p:pic>
      <p:sp>
        <p:nvSpPr>
          <p:cNvPr id="43" name="TextBox 42"/>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de-DE" dirty="0"/>
              <a:t>Demand Planning</a:t>
            </a:r>
            <a:br>
              <a:rPr lang="en-US" dirty="0">
                <a:solidFill>
                  <a:schemeClr val="tx1"/>
                </a:solidFill>
              </a:rPr>
            </a:br>
            <a:r>
              <a:rPr lang="en-US" sz="2000" dirty="0"/>
              <a:t>Scenario Overview</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a:hlinkClick r:id="rId4" action="ppaction://hlinksldjump"/>
          </p:cNvPr>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4" action="ppaction://hlinksldjump"/>
              </a:rPr>
              <a:t>Open Legend</a:t>
            </a:r>
            <a:endParaRPr lang="en-US" sz="900" dirty="0">
              <a:ea typeface="SimSun" pitchFamily="2" charset="-122"/>
            </a:endParaRPr>
          </a:p>
        </p:txBody>
      </p:sp>
      <p:sp>
        <p:nvSpPr>
          <p:cNvPr id="41"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t>Demand</a:t>
            </a:r>
          </a:p>
          <a:p>
            <a:pPr>
              <a:buClr>
                <a:schemeClr val="accent1"/>
              </a:buClr>
              <a:buSzPct val="80000"/>
              <a:buFont typeface="Wingdings" pitchFamily="2" charset="2"/>
              <a:buNone/>
            </a:pPr>
            <a:r>
              <a:rPr lang="en-US" sz="700" dirty="0"/>
              <a:t>Planner</a:t>
            </a:r>
          </a:p>
          <a:p>
            <a:pPr>
              <a:buClr>
                <a:schemeClr val="accent1"/>
              </a:buClr>
              <a:buSzPct val="80000"/>
              <a:buFont typeface="Wingdings" pitchFamily="2" charset="2"/>
              <a:buNone/>
            </a:pPr>
            <a:endParaRPr lang="en-US" sz="700" dirty="0">
              <a:solidFill>
                <a:srgbClr val="404040"/>
              </a:solidFill>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54" name="TextBox 66"/>
          <p:cNvSpPr txBox="1">
            <a:spLocks noChangeArrowheads="1"/>
          </p:cNvSpPr>
          <p:nvPr/>
        </p:nvSpPr>
        <p:spPr bwMode="auto">
          <a:xfrm>
            <a:off x="1760926" y="4399866"/>
            <a:ext cx="7256462" cy="1141338"/>
          </a:xfrm>
          <a:prstGeom prst="rect">
            <a:avLst/>
          </a:prstGeom>
          <a:noFill/>
          <a:ln w="9525">
            <a:noFill/>
            <a:miter lim="800000"/>
            <a:headEnd/>
            <a:tailEnd/>
          </a:ln>
        </p:spPr>
        <p:txBody>
          <a:bodyPr>
            <a:spAutoFit/>
          </a:bodyPr>
          <a:lstStyle/>
          <a:p>
            <a:pPr>
              <a:spcBef>
                <a:spcPts val="500"/>
              </a:spcBef>
              <a:spcAft>
                <a:spcPts val="500"/>
              </a:spcAft>
              <a:buClr>
                <a:schemeClr val="accent1"/>
              </a:buClr>
              <a:buSzPct val="80000"/>
              <a:buFont typeface="Wingdings" pitchFamily="2" charset="2"/>
              <a:buNone/>
            </a:pPr>
            <a:r>
              <a:rPr lang="en-US" sz="900" dirty="0"/>
              <a:t>The </a:t>
            </a:r>
            <a:r>
              <a:rPr lang="en-US" sz="900" b="1" dirty="0"/>
              <a:t>Demand Planning </a:t>
            </a:r>
            <a:r>
              <a:rPr lang="en-US" sz="900" dirty="0"/>
              <a:t>business scenario allows you to interactively create demand forecasts in rolling time periods (for example months) using different forecasting methods. You then release the demand forecasts to supply planning. You typically use demand planning to plan forecast demand in a midterm or long-term planning horizon for the Make-to-Stock and Procure-to-Pay (Stock) business scenarios.</a:t>
            </a:r>
          </a:p>
          <a:p>
            <a:pPr>
              <a:spcBef>
                <a:spcPts val="500"/>
              </a:spcBef>
              <a:spcAft>
                <a:spcPts val="500"/>
              </a:spcAft>
              <a:buClr>
                <a:schemeClr val="accent1"/>
              </a:buClr>
              <a:buSzPct val="80000"/>
              <a:buFont typeface="Wingdings" pitchFamily="2" charset="2"/>
              <a:buNone/>
            </a:pPr>
            <a:r>
              <a:rPr lang="en-US" sz="900" dirty="0"/>
              <a:t>Before starting a new periodic forecast for a demand plan that already exists, you must consider potential changes, such as new products, phased out products, and planning horizons. If necessary, you can set up a new demand plan.</a:t>
            </a:r>
          </a:p>
          <a:p>
            <a:pPr marL="228600" lvl="1" indent="-114300">
              <a:spcBef>
                <a:spcPts val="200"/>
              </a:spcBef>
              <a:buFont typeface="Arial" charset="0"/>
              <a:buChar char="•"/>
            </a:pPr>
            <a:endParaRPr lang="en-US" sz="900" dirty="0"/>
          </a:p>
        </p:txBody>
      </p:sp>
      <p:sp>
        <p:nvSpPr>
          <p:cNvPr id="60" name="Chevron 123">
            <a:hlinkClick r:id="rId5" action="ppaction://hlinksldjump" tooltip="Click here for process details"/>
          </p:cNvPr>
          <p:cNvSpPr>
            <a:spLocks noChangeArrowheads="1"/>
          </p:cNvSpPr>
          <p:nvPr/>
        </p:nvSpPr>
        <p:spPr bwMode="auto">
          <a:xfrm>
            <a:off x="327025" y="2111208"/>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Demand Planning</a:t>
            </a:r>
          </a:p>
        </p:txBody>
      </p:sp>
      <p:sp>
        <p:nvSpPr>
          <p:cNvPr id="67" name="Chevron 123">
            <a:hlinkClick r:id="rId6" action="ppaction://hlinksldjump" tooltip="Click here for process details"/>
          </p:cNvPr>
          <p:cNvSpPr>
            <a:spLocks noChangeArrowheads="1"/>
          </p:cNvSpPr>
          <p:nvPr/>
        </p:nvSpPr>
        <p:spPr bwMode="auto">
          <a:xfrm>
            <a:off x="1171691" y="2111208"/>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Demand</a:t>
            </a:r>
          </a:p>
        </p:txBody>
      </p:sp>
      <p:grpSp>
        <p:nvGrpSpPr>
          <p:cNvPr id="3" name="Group 2"/>
          <p:cNvGrpSpPr/>
          <p:nvPr/>
        </p:nvGrpSpPr>
        <p:grpSpPr>
          <a:xfrm>
            <a:off x="1873250" y="6299200"/>
            <a:ext cx="407988" cy="407988"/>
            <a:chOff x="1873250" y="6299200"/>
            <a:chExt cx="407988" cy="407988"/>
          </a:xfrm>
        </p:grpSpPr>
        <p:pic>
          <p:nvPicPr>
            <p:cNvPr id="71" name="Picture 62" descr="15"/>
            <p:cNvPicPr>
              <a:picLocks noChangeAspect="1" noChangeArrowheads="1"/>
            </p:cNvPicPr>
            <p:nvPr/>
          </p:nvPicPr>
          <p:blipFill>
            <a:blip r:embed="rId7" cstate="print"/>
            <a:srcRect/>
            <a:stretch>
              <a:fillRect/>
            </a:stretch>
          </p:blipFill>
          <p:spPr bwMode="auto">
            <a:xfrm>
              <a:off x="1876425" y="6300788"/>
              <a:ext cx="401638" cy="401638"/>
            </a:xfrm>
            <a:prstGeom prst="rect">
              <a:avLst/>
            </a:prstGeom>
            <a:noFill/>
            <a:ln w="9525">
              <a:noFill/>
              <a:miter lim="800000"/>
              <a:headEnd/>
              <a:tailEnd/>
            </a:ln>
          </p:spPr>
        </p:pic>
        <p:sp>
          <p:nvSpPr>
            <p:cNvPr id="72" name="AutoShape 71"/>
            <p:cNvSpPr>
              <a:spLocks noChangeArrowheads="1"/>
            </p:cNvSpPr>
            <p:nvPr/>
          </p:nvSpPr>
          <p:spPr bwMode="auto">
            <a:xfrm>
              <a:off x="1873250" y="6299200"/>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grpSp>
        <p:nvGrpSpPr>
          <p:cNvPr id="80" name="Group 101"/>
          <p:cNvGrpSpPr/>
          <p:nvPr/>
        </p:nvGrpSpPr>
        <p:grpSpPr>
          <a:xfrm>
            <a:off x="7645740" y="1184569"/>
            <a:ext cx="1174410" cy="309466"/>
            <a:chOff x="7269479" y="1173773"/>
            <a:chExt cx="1174410" cy="309466"/>
          </a:xfrm>
        </p:grpSpPr>
        <p:pic>
          <p:nvPicPr>
            <p:cNvPr id="81"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82"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pic>
        <p:nvPicPr>
          <p:cNvPr id="35" name="Picture 75"/>
          <p:cNvPicPr>
            <a:picLocks noChangeAspect="1" noChangeArrowheads="1"/>
          </p:cNvPicPr>
          <p:nvPr/>
        </p:nvPicPr>
        <p:blipFill>
          <a:blip r:embed="rId9" cstate="print">
            <a:extLst>
              <a:ext uri="{28A0092B-C50C-407E-A947-70E740481C1C}">
                <a14:useLocalDpi xmlns:a14="http://schemas.microsoft.com/office/drawing/2010/main" val="0"/>
              </a:ext>
            </a:extLst>
          </a:blip>
          <a:stretch>
            <a:fillRect/>
          </a:stretch>
        </p:blipFill>
        <p:spPr bwMode="auto">
          <a:xfrm>
            <a:off x="2207316" y="2328800"/>
            <a:ext cx="127000" cy="94672"/>
          </a:xfrm>
          <a:prstGeom prst="rect">
            <a:avLst/>
          </a:prstGeom>
          <a:noFill/>
          <a:ln w="9525">
            <a:noFill/>
            <a:miter lim="800000"/>
            <a:headEnd/>
            <a:tailEnd/>
          </a:ln>
        </p:spPr>
      </p:pic>
      <p:pic>
        <p:nvPicPr>
          <p:cNvPr id="36" name="Picture 75"/>
          <p:cNvPicPr>
            <a:picLocks noChangeAspect="1" noChangeArrowheads="1"/>
          </p:cNvPicPr>
          <p:nvPr/>
        </p:nvPicPr>
        <p:blipFill>
          <a:blip r:embed="rId9" cstate="print">
            <a:extLst>
              <a:ext uri="{28A0092B-C50C-407E-A947-70E740481C1C}">
                <a14:useLocalDpi xmlns:a14="http://schemas.microsoft.com/office/drawing/2010/main" val="0"/>
              </a:ext>
            </a:extLst>
          </a:blip>
          <a:stretch>
            <a:fillRect/>
          </a:stretch>
        </p:blipFill>
        <p:spPr bwMode="auto">
          <a:xfrm>
            <a:off x="2207316" y="2560917"/>
            <a:ext cx="127000" cy="94672"/>
          </a:xfrm>
          <a:prstGeom prst="rect">
            <a:avLst/>
          </a:prstGeom>
          <a:noFill/>
          <a:ln w="9525">
            <a:noFill/>
            <a:miter lim="800000"/>
            <a:headEnd/>
            <a:tailEnd/>
          </a:ln>
        </p:spPr>
      </p:pic>
      <p:sp>
        <p:nvSpPr>
          <p:cNvPr id="38" name="Rectangle 74"/>
          <p:cNvSpPr>
            <a:spLocks noChangeArrowheads="1"/>
          </p:cNvSpPr>
          <p:nvPr/>
        </p:nvSpPr>
        <p:spPr bwMode="auto">
          <a:xfrm>
            <a:off x="2374163" y="2323719"/>
            <a:ext cx="574675" cy="92333"/>
          </a:xfrm>
          <a:prstGeom prst="rect">
            <a:avLst/>
          </a:prstGeom>
          <a:noFill/>
          <a:ln w="9525">
            <a:noFill/>
            <a:miter lim="800000"/>
            <a:headEnd/>
            <a:tailEnd/>
          </a:ln>
        </p:spPr>
        <p:txBody>
          <a:bodyPr lIns="0" tIns="0" rIns="0" bIns="0">
            <a:spAutoFit/>
          </a:bodyPr>
          <a:lstStyle/>
          <a:p>
            <a:r>
              <a:rPr lang="en-US" sz="600" dirty="0">
                <a:solidFill>
                  <a:schemeClr val="accent2"/>
                </a:solidFill>
              </a:rPr>
              <a:t>Make-to-Stock</a:t>
            </a:r>
          </a:p>
        </p:txBody>
      </p:sp>
      <p:sp>
        <p:nvSpPr>
          <p:cNvPr id="39" name="Rectangle 167"/>
          <p:cNvSpPr>
            <a:spLocks noChangeArrowheads="1"/>
          </p:cNvSpPr>
          <p:nvPr/>
        </p:nvSpPr>
        <p:spPr bwMode="auto">
          <a:xfrm>
            <a:off x="2369401" y="2543263"/>
            <a:ext cx="574675" cy="184666"/>
          </a:xfrm>
          <a:prstGeom prst="rect">
            <a:avLst/>
          </a:prstGeom>
          <a:noFill/>
          <a:ln w="9525">
            <a:noFill/>
            <a:miter lim="800000"/>
            <a:headEnd/>
            <a:tailEnd/>
          </a:ln>
        </p:spPr>
        <p:txBody>
          <a:bodyPr lIns="0" tIns="0" rIns="0" bIns="0">
            <a:spAutoFit/>
          </a:bodyPr>
          <a:lstStyle/>
          <a:p>
            <a:r>
              <a:rPr lang="en-US" sz="600" dirty="0">
                <a:solidFill>
                  <a:schemeClr val="accent2"/>
                </a:solidFill>
              </a:rPr>
              <a:t>Procure-to-Pay (Stock)</a:t>
            </a:r>
          </a:p>
        </p:txBody>
      </p:sp>
      <p:sp>
        <p:nvSpPr>
          <p:cNvPr id="37"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6" name="Picture 5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7" name="Picture 56" descr="Calculator_2_60px.png"/>
          <p:cNvPicPr>
            <a:picLocks noChangeAspect="1"/>
          </p:cNvPicPr>
          <p:nvPr/>
        </p:nvPicPr>
        <p:blipFill>
          <a:blip r:embed="rId11" cstate="print"/>
          <a:stretch>
            <a:fillRect/>
          </a:stretch>
        </p:blipFill>
        <p:spPr>
          <a:xfrm>
            <a:off x="366739" y="5245467"/>
            <a:ext cx="180000" cy="180000"/>
          </a:xfrm>
          <a:prstGeom prst="rect">
            <a:avLst/>
          </a:prstGeom>
        </p:spPr>
      </p:pic>
      <p:pic>
        <p:nvPicPr>
          <p:cNvPr id="58" name="Picture 57" descr="Monitor_60px.png"/>
          <p:cNvPicPr>
            <a:picLocks noChangeAspect="1"/>
          </p:cNvPicPr>
          <p:nvPr/>
        </p:nvPicPr>
        <p:blipFill>
          <a:blip r:embed="rId12" cstate="print"/>
          <a:stretch>
            <a:fillRect/>
          </a:stretch>
        </p:blipFill>
        <p:spPr>
          <a:xfrm>
            <a:off x="366739" y="5604137"/>
            <a:ext cx="180000" cy="180000"/>
          </a:xfrm>
          <a:prstGeom prst="rect">
            <a:avLst/>
          </a:prstGeom>
        </p:spPr>
      </p:pic>
      <p:sp>
        <p:nvSpPr>
          <p:cNvPr id="61" name="Rectangle 57">
            <a:hlinkClick r:id="rId13"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3" name="Rectangle 57">
            <a:hlinkClick r:id="rId14"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66" name="Rectangle 57">
            <a:hlinkClick r:id="rId15"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6489" y="5912364"/>
            <a:ext cx="170688" cy="170688"/>
          </a:xfrm>
          <a:prstGeom prst="rect">
            <a:avLst/>
          </a:prstGeom>
        </p:spPr>
      </p:pic>
      <p:sp>
        <p:nvSpPr>
          <p:cNvPr id="93" name="TextBox 92"/>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100"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de-DE" dirty="0"/>
              <a:t>Demand Planning</a:t>
            </a:r>
            <a:br>
              <a:rPr lang="en-US" dirty="0">
                <a:solidFill>
                  <a:schemeClr val="tx1"/>
                </a:solidFill>
              </a:rPr>
            </a:br>
            <a:r>
              <a:rPr lang="en-US" sz="2000" b="0" dirty="0"/>
              <a:t>Scenario Overview</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5" action="ppaction://hlinksldjump"/>
              </a:rPr>
              <a:t>Open Legend</a:t>
            </a:r>
            <a:endParaRPr lang="en-US" sz="900" dirty="0">
              <a:ea typeface="SimSun" pitchFamily="2" charset="-122"/>
            </a:endParaRPr>
          </a:p>
        </p:txBody>
      </p:sp>
      <p:sp>
        <p:nvSpPr>
          <p:cNvPr id="41"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t>Demand</a:t>
            </a:r>
          </a:p>
          <a:p>
            <a:pPr>
              <a:buClr>
                <a:schemeClr val="accent1"/>
              </a:buClr>
              <a:buSzPct val="80000"/>
              <a:buFont typeface="Wingdings" pitchFamily="2" charset="2"/>
              <a:buNone/>
            </a:pPr>
            <a:r>
              <a:rPr lang="en-US" sz="700" dirty="0"/>
              <a:t>Planner</a:t>
            </a:r>
          </a:p>
          <a:p>
            <a:pPr>
              <a:buClr>
                <a:schemeClr val="accent1"/>
              </a:buClr>
              <a:buSzPct val="80000"/>
              <a:buFont typeface="Wingdings" pitchFamily="2" charset="2"/>
              <a:buNone/>
            </a:pPr>
            <a:endParaRPr lang="en-US" sz="700" dirty="0">
              <a:solidFill>
                <a:srgbClr val="404040"/>
              </a:solidFill>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54" name="TextBox 66"/>
          <p:cNvSpPr txBox="1">
            <a:spLocks noChangeArrowheads="1"/>
          </p:cNvSpPr>
          <p:nvPr/>
        </p:nvSpPr>
        <p:spPr bwMode="auto">
          <a:xfrm>
            <a:off x="1760926" y="4399866"/>
            <a:ext cx="7256462" cy="1141338"/>
          </a:xfrm>
          <a:prstGeom prst="rect">
            <a:avLst/>
          </a:prstGeom>
          <a:noFill/>
          <a:ln w="9525">
            <a:noFill/>
            <a:miter lim="800000"/>
            <a:headEnd/>
            <a:tailEnd/>
          </a:ln>
        </p:spPr>
        <p:txBody>
          <a:bodyPr>
            <a:spAutoFit/>
          </a:bodyPr>
          <a:lstStyle/>
          <a:p>
            <a:pPr>
              <a:spcBef>
                <a:spcPts val="500"/>
              </a:spcBef>
              <a:spcAft>
                <a:spcPts val="500"/>
              </a:spcAft>
              <a:buClr>
                <a:schemeClr val="accent1"/>
              </a:buClr>
              <a:buSzPct val="80000"/>
              <a:buFont typeface="Wingdings" pitchFamily="2" charset="2"/>
              <a:buNone/>
            </a:pPr>
            <a:r>
              <a:rPr lang="en-US" sz="900" dirty="0"/>
              <a:t>The </a:t>
            </a:r>
            <a:r>
              <a:rPr lang="en-US" sz="900" b="1" dirty="0"/>
              <a:t>Demand Planning </a:t>
            </a:r>
            <a:r>
              <a:rPr lang="en-US" sz="900" dirty="0"/>
              <a:t>business scenario allows you to interactively create demand forecasts in rolling time periods (for example months) using different forecasting methods. You then release the demand forecasts to supply planning. You typically use demand planning to plan forecast demand in a midterm or long-term planning horizon for the Make-to-Stock and Procure-to-Pay (Stock) business scenarios.</a:t>
            </a:r>
          </a:p>
          <a:p>
            <a:pPr>
              <a:spcBef>
                <a:spcPts val="500"/>
              </a:spcBef>
              <a:spcAft>
                <a:spcPts val="500"/>
              </a:spcAft>
              <a:buClr>
                <a:schemeClr val="accent1"/>
              </a:buClr>
              <a:buSzPct val="80000"/>
              <a:buFont typeface="Wingdings" pitchFamily="2" charset="2"/>
              <a:buNone/>
            </a:pPr>
            <a:r>
              <a:rPr lang="en-US" sz="900" dirty="0"/>
              <a:t>Before starting a new periodic forecast for a demand plan that already exists, you must consider potential changes, such as new products, phased out products, and planning horizons. If necessary, you can set up a new demand plan.</a:t>
            </a:r>
          </a:p>
          <a:p>
            <a:pPr marL="228600" lvl="1" indent="-114300">
              <a:spcBef>
                <a:spcPts val="200"/>
              </a:spcBef>
              <a:buFont typeface="Arial" charset="0"/>
              <a:buChar char="•"/>
            </a:pPr>
            <a:endParaRPr lang="en-US" sz="900" dirty="0"/>
          </a:p>
        </p:txBody>
      </p:sp>
      <p:grpSp>
        <p:nvGrpSpPr>
          <p:cNvPr id="4" name="Group 101"/>
          <p:cNvGrpSpPr/>
          <p:nvPr/>
        </p:nvGrpSpPr>
        <p:grpSpPr>
          <a:xfrm>
            <a:off x="7645740" y="1184569"/>
            <a:ext cx="1174410" cy="309466"/>
            <a:chOff x="7269479" y="1173773"/>
            <a:chExt cx="1174410" cy="309466"/>
          </a:xfrm>
        </p:grpSpPr>
        <p:pic>
          <p:nvPicPr>
            <p:cNvPr id="81"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82"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40"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pic>
        <p:nvPicPr>
          <p:cNvPr id="42" name="Picture 52" descr="richard_stone_active.png">
            <a:hlinkClick r:id="rId7" action="ppaction://hlinksldjump" tooltip="Click here for a detailed role description"/>
          </p:cNvPr>
          <p:cNvPicPr>
            <a:picLocks noChangeAspect="1"/>
          </p:cNvPicPr>
          <p:nvPr>
            <p:custDataLst>
              <p:tags r:id="rId1"/>
            </p:custDataLst>
          </p:nvPr>
        </p:nvPicPr>
        <p:blipFill>
          <a:blip r:embed="rId8" cstate="print"/>
          <a:srcRect/>
          <a:stretch>
            <a:fillRect/>
          </a:stretch>
        </p:blipFill>
        <p:spPr bwMode="auto">
          <a:xfrm>
            <a:off x="7813675" y="6318250"/>
            <a:ext cx="411163" cy="411163"/>
          </a:xfrm>
          <a:prstGeom prst="rect">
            <a:avLst/>
          </a:prstGeom>
          <a:noFill/>
          <a:ln w="9525">
            <a:noFill/>
            <a:miter lim="800000"/>
            <a:headEnd/>
            <a:tailEnd/>
          </a:ln>
        </p:spPr>
      </p:pic>
      <p:sp>
        <p:nvSpPr>
          <p:cNvPr id="43"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44"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45" name="Rectangle 72"/>
          <p:cNvSpPr>
            <a:spLocks noChangeArrowheads="1"/>
          </p:cNvSpPr>
          <p:nvPr/>
        </p:nvSpPr>
        <p:spPr bwMode="auto">
          <a:xfrm>
            <a:off x="6886575" y="4171950"/>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endParaRPr lang="de-DE"/>
          </a:p>
        </p:txBody>
      </p:sp>
      <p:sp>
        <p:nvSpPr>
          <p:cNvPr id="46" name="Rectangle 73"/>
          <p:cNvSpPr>
            <a:spLocks noChangeArrowheads="1"/>
          </p:cNvSpPr>
          <p:nvPr/>
        </p:nvSpPr>
        <p:spPr bwMode="auto">
          <a:xfrm>
            <a:off x="6940550" y="4187825"/>
            <a:ext cx="471283"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Light" pitchFamily="2" charset="0"/>
              </a:rPr>
              <a:t>Legend</a:t>
            </a:r>
          </a:p>
        </p:txBody>
      </p:sp>
      <p:sp>
        <p:nvSpPr>
          <p:cNvPr id="49" name="Rectangle 74"/>
          <p:cNvSpPr>
            <a:spLocks noChangeArrowheads="1"/>
          </p:cNvSpPr>
          <p:nvPr/>
        </p:nvSpPr>
        <p:spPr bwMode="auto">
          <a:xfrm>
            <a:off x="7131050" y="4629150"/>
            <a:ext cx="1908175" cy="1833563"/>
          </a:xfrm>
          <a:prstGeom prst="rect">
            <a:avLst/>
          </a:prstGeom>
          <a:noFill/>
          <a:ln w="9525">
            <a:noFill/>
            <a:miter lim="800000"/>
            <a:headEnd/>
            <a:tailEnd/>
          </a:ln>
        </p:spPr>
        <p:txBody>
          <a:bodyPr lIns="0" tIns="0" rIns="0" bIns="0">
            <a:spAutoFit/>
          </a:bodyPr>
          <a:lstStyle/>
          <a:p>
            <a:r>
              <a:rPr lang="en-US" sz="800">
                <a:solidFill>
                  <a:srgbClr val="000000"/>
                </a:solidFill>
              </a:rPr>
              <a:t>Process mainly driven by the user</a:t>
            </a:r>
          </a:p>
          <a:p>
            <a:endParaRPr lang="en-US" sz="800">
              <a:solidFill>
                <a:srgbClr val="000000"/>
              </a:solidFill>
            </a:endParaRPr>
          </a:p>
          <a:p>
            <a:r>
              <a:rPr lang="en-US" sz="800">
                <a:solidFill>
                  <a:srgbClr val="000000"/>
                </a:solidFill>
              </a:rPr>
              <a:t>Process mainly driven by the system</a:t>
            </a:r>
          </a:p>
          <a:p>
            <a:endParaRPr lang="en-US" sz="800">
              <a:solidFill>
                <a:srgbClr val="000000"/>
              </a:solidFill>
            </a:endParaRPr>
          </a:p>
          <a:p>
            <a:r>
              <a:rPr lang="en-US" sz="800">
                <a:solidFill>
                  <a:srgbClr val="000000"/>
                </a:solidFill>
              </a:rPr>
              <a:t>Manual process not supported by the system</a:t>
            </a:r>
          </a:p>
          <a:p>
            <a:endParaRPr lang="en-US" sz="800">
              <a:solidFill>
                <a:srgbClr val="000000"/>
              </a:solidFill>
            </a:endParaRPr>
          </a:p>
          <a:p>
            <a:r>
              <a:rPr lang="en-US" sz="800">
                <a:solidFill>
                  <a:srgbClr val="000000"/>
                </a:solidFill>
              </a:rPr>
              <a:t>Process that communicates with third-party software (mouse-over for details)</a:t>
            </a:r>
          </a:p>
          <a:p>
            <a:endParaRPr lang="en-US" sz="800">
              <a:solidFill>
                <a:srgbClr val="000000"/>
              </a:solidFill>
            </a:endParaRPr>
          </a:p>
          <a:p>
            <a:r>
              <a:rPr lang="en-US" sz="800">
                <a:solidFill>
                  <a:srgbClr val="000000"/>
                </a:solidFill>
              </a:rPr>
              <a:t>Process with relevance to Financials</a:t>
            </a:r>
          </a:p>
          <a:p>
            <a:endParaRPr lang="en-US" sz="800">
              <a:solidFill>
                <a:srgbClr val="000000"/>
              </a:solidFill>
            </a:endParaRPr>
          </a:p>
          <a:p>
            <a:r>
              <a:rPr lang="en-US" sz="800">
                <a:solidFill>
                  <a:srgbClr val="000000"/>
                </a:solidFill>
              </a:rPr>
              <a:t>Related scenario</a:t>
            </a:r>
          </a:p>
          <a:p>
            <a:endParaRPr lang="en-US" sz="800">
              <a:solidFill>
                <a:srgbClr val="000000"/>
              </a:solidFill>
            </a:endParaRPr>
          </a:p>
          <a:p>
            <a:r>
              <a:rPr lang="en-US" sz="800">
                <a:solidFill>
                  <a:srgbClr val="000000"/>
                </a:solidFill>
              </a:rPr>
              <a:t>Info button with more information</a:t>
            </a:r>
            <a:endParaRPr lang="en-US" sz="800"/>
          </a:p>
        </p:txBody>
      </p:sp>
      <p:sp>
        <p:nvSpPr>
          <p:cNvPr id="51" name="Rectangle 76">
            <a:hlinkClick r:id="rId9" action="ppaction://hlinksldjump"/>
          </p:cNvPr>
          <p:cNvSpPr>
            <a:spLocks noChangeArrowheads="1"/>
          </p:cNvSpPr>
          <p:nvPr/>
        </p:nvSpPr>
        <p:spPr bwMode="auto">
          <a:xfrm>
            <a:off x="8435975" y="4194175"/>
            <a:ext cx="631825" cy="122238"/>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9" action="ppaction://hlinksldjump"/>
              </a:rPr>
              <a:t>Close Legend</a:t>
            </a:r>
            <a:endParaRPr lang="en-US" sz="800" dirty="0">
              <a:solidFill>
                <a:srgbClr val="44697D"/>
              </a:solidFill>
            </a:endParaRPr>
          </a:p>
        </p:txBody>
      </p:sp>
      <p:sp>
        <p:nvSpPr>
          <p:cNvPr id="52" name="Freeform 70"/>
          <p:cNvSpPr>
            <a:spLocks noChangeAspect="1" noChangeArrowheads="1"/>
          </p:cNvSpPr>
          <p:nvPr/>
        </p:nvSpPr>
        <p:spPr bwMode="auto">
          <a:xfrm flipV="1">
            <a:off x="6934200" y="5494338"/>
            <a:ext cx="131763" cy="106362"/>
          </a:xfrm>
          <a:custGeom>
            <a:avLst/>
            <a:gdLst>
              <a:gd name="T0" fmla="*/ 0 w 155643"/>
              <a:gd name="T1" fmla="*/ 1671 h 131323"/>
              <a:gd name="T2" fmla="*/ 12101 w 155643"/>
              <a:gd name="T3" fmla="*/ 1671 h 131323"/>
              <a:gd name="T4" fmla="*/ 14893 w 155643"/>
              <a:gd name="T5" fmla="*/ 0 h 131323"/>
              <a:gd name="T6" fmla="*/ 0 w 155643"/>
              <a:gd name="T7" fmla="*/ 167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53" name="Freeform 69"/>
          <p:cNvSpPr>
            <a:spLocks noChangeAspect="1" noChangeArrowheads="1"/>
          </p:cNvSpPr>
          <p:nvPr/>
        </p:nvSpPr>
        <p:spPr bwMode="auto">
          <a:xfrm>
            <a:off x="6931025" y="5829300"/>
            <a:ext cx="131763" cy="111125"/>
          </a:xfrm>
          <a:custGeom>
            <a:avLst/>
            <a:gdLst>
              <a:gd name="T0" fmla="*/ 0 w 155643"/>
              <a:gd name="T1" fmla="*/ 9403 h 131323"/>
              <a:gd name="T2" fmla="*/ 12101 w 155643"/>
              <a:gd name="T3" fmla="*/ 9403 h 131323"/>
              <a:gd name="T4" fmla="*/ 14893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9" name="Chevron 123"/>
          <p:cNvSpPr>
            <a:spLocks noChangeArrowheads="1"/>
          </p:cNvSpPr>
          <p:nvPr/>
        </p:nvSpPr>
        <p:spPr bwMode="auto">
          <a:xfrm>
            <a:off x="6934200" y="462915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61" name="Chevron 123"/>
          <p:cNvSpPr>
            <a:spLocks noChangeArrowheads="1"/>
          </p:cNvSpPr>
          <p:nvPr/>
        </p:nvSpPr>
        <p:spPr bwMode="auto">
          <a:xfrm>
            <a:off x="6934200" y="5141913"/>
            <a:ext cx="107950" cy="104775"/>
          </a:xfrm>
          <a:prstGeom prst="chevron">
            <a:avLst>
              <a:gd name="adj" fmla="val 10394"/>
            </a:avLst>
          </a:prstGeom>
          <a:solidFill>
            <a:schemeClr val="bg1"/>
          </a:solidFill>
          <a:ln w="3175"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66" name="Chevron 123"/>
          <p:cNvSpPr>
            <a:spLocks noChangeArrowheads="1"/>
          </p:cNvSpPr>
          <p:nvPr/>
        </p:nvSpPr>
        <p:spPr bwMode="auto">
          <a:xfrm>
            <a:off x="6934200" y="488473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69" name="Chevron 123">
            <a:hlinkClick r:id="rId10" action="ppaction://hlinksldjump"/>
          </p:cNvPr>
          <p:cNvSpPr>
            <a:spLocks noChangeArrowheads="1"/>
          </p:cNvSpPr>
          <p:nvPr/>
        </p:nvSpPr>
        <p:spPr bwMode="auto">
          <a:xfrm>
            <a:off x="327025" y="2111208"/>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Demand Planning</a:t>
            </a:r>
          </a:p>
        </p:txBody>
      </p:sp>
      <p:sp>
        <p:nvSpPr>
          <p:cNvPr id="70" name="Chevron 123">
            <a:hlinkClick r:id="rId11" action="ppaction://hlinksldjump"/>
          </p:cNvPr>
          <p:cNvSpPr>
            <a:spLocks noChangeArrowheads="1"/>
          </p:cNvSpPr>
          <p:nvPr/>
        </p:nvSpPr>
        <p:spPr bwMode="auto">
          <a:xfrm>
            <a:off x="1171691" y="2111208"/>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Demand</a:t>
            </a:r>
          </a:p>
        </p:txBody>
      </p:sp>
      <p:pic>
        <p:nvPicPr>
          <p:cNvPr id="73" name="Picture 75"/>
          <p:cNvPicPr>
            <a:picLocks noChangeAspect="1" noChangeArrowheads="1"/>
          </p:cNvPicPr>
          <p:nvPr/>
        </p:nvPicPr>
        <p:blipFill>
          <a:blip r:embed="rId12" cstate="print">
            <a:extLst>
              <a:ext uri="{28A0092B-C50C-407E-A947-70E740481C1C}">
                <a14:useLocalDpi xmlns:a14="http://schemas.microsoft.com/office/drawing/2010/main" val="0"/>
              </a:ext>
            </a:extLst>
          </a:blip>
          <a:stretch>
            <a:fillRect/>
          </a:stretch>
        </p:blipFill>
        <p:spPr bwMode="auto">
          <a:xfrm>
            <a:off x="2207316" y="2328800"/>
            <a:ext cx="127000" cy="94672"/>
          </a:xfrm>
          <a:prstGeom prst="rect">
            <a:avLst/>
          </a:prstGeom>
          <a:noFill/>
          <a:ln w="9525">
            <a:noFill/>
            <a:miter lim="800000"/>
            <a:headEnd/>
            <a:tailEnd/>
          </a:ln>
        </p:spPr>
      </p:pic>
      <p:pic>
        <p:nvPicPr>
          <p:cNvPr id="74" name="Picture 75"/>
          <p:cNvPicPr>
            <a:picLocks noChangeAspect="1" noChangeArrowheads="1"/>
          </p:cNvPicPr>
          <p:nvPr/>
        </p:nvPicPr>
        <p:blipFill>
          <a:blip r:embed="rId12" cstate="print">
            <a:extLst>
              <a:ext uri="{28A0092B-C50C-407E-A947-70E740481C1C}">
                <a14:useLocalDpi xmlns:a14="http://schemas.microsoft.com/office/drawing/2010/main" val="0"/>
              </a:ext>
            </a:extLst>
          </a:blip>
          <a:stretch>
            <a:fillRect/>
          </a:stretch>
        </p:blipFill>
        <p:spPr bwMode="auto">
          <a:xfrm>
            <a:off x="2207316" y="2560917"/>
            <a:ext cx="127000" cy="94672"/>
          </a:xfrm>
          <a:prstGeom prst="rect">
            <a:avLst/>
          </a:prstGeom>
          <a:noFill/>
          <a:ln w="9525">
            <a:noFill/>
            <a:miter lim="800000"/>
            <a:headEnd/>
            <a:tailEnd/>
          </a:ln>
        </p:spPr>
      </p:pic>
      <p:sp>
        <p:nvSpPr>
          <p:cNvPr id="75" name="Rectangle 74"/>
          <p:cNvSpPr>
            <a:spLocks noChangeArrowheads="1"/>
          </p:cNvSpPr>
          <p:nvPr/>
        </p:nvSpPr>
        <p:spPr bwMode="auto">
          <a:xfrm>
            <a:off x="2374163" y="2323719"/>
            <a:ext cx="574675" cy="92333"/>
          </a:xfrm>
          <a:prstGeom prst="rect">
            <a:avLst/>
          </a:prstGeom>
          <a:noFill/>
          <a:ln w="9525">
            <a:noFill/>
            <a:miter lim="800000"/>
            <a:headEnd/>
            <a:tailEnd/>
          </a:ln>
        </p:spPr>
        <p:txBody>
          <a:bodyPr lIns="0" tIns="0" rIns="0" bIns="0">
            <a:spAutoFit/>
          </a:bodyPr>
          <a:lstStyle/>
          <a:p>
            <a:r>
              <a:rPr lang="en-US" sz="600" dirty="0">
                <a:solidFill>
                  <a:schemeClr val="accent2"/>
                </a:solidFill>
              </a:rPr>
              <a:t>Make-to-Stock</a:t>
            </a:r>
          </a:p>
        </p:txBody>
      </p:sp>
      <p:sp>
        <p:nvSpPr>
          <p:cNvPr id="76" name="Rectangle 167"/>
          <p:cNvSpPr>
            <a:spLocks noChangeArrowheads="1"/>
          </p:cNvSpPr>
          <p:nvPr/>
        </p:nvSpPr>
        <p:spPr bwMode="auto">
          <a:xfrm>
            <a:off x="2369401" y="2543263"/>
            <a:ext cx="574675" cy="184666"/>
          </a:xfrm>
          <a:prstGeom prst="rect">
            <a:avLst/>
          </a:prstGeom>
          <a:noFill/>
          <a:ln w="9525">
            <a:noFill/>
            <a:miter lim="800000"/>
            <a:headEnd/>
            <a:tailEnd/>
          </a:ln>
        </p:spPr>
        <p:txBody>
          <a:bodyPr lIns="0" tIns="0" rIns="0" bIns="0">
            <a:spAutoFit/>
          </a:bodyPr>
          <a:lstStyle/>
          <a:p>
            <a:r>
              <a:rPr lang="en-US" sz="600" dirty="0">
                <a:solidFill>
                  <a:schemeClr val="accent2"/>
                </a:solidFill>
              </a:rPr>
              <a:t>Procure-to-Pay (Stock)</a:t>
            </a:r>
          </a:p>
        </p:txBody>
      </p:sp>
      <p:sp>
        <p:nvSpPr>
          <p:cNvPr id="94"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9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7" name="Picture 96" descr="Calculator_2_60px.png"/>
          <p:cNvPicPr>
            <a:picLocks noChangeAspect="1"/>
          </p:cNvPicPr>
          <p:nvPr/>
        </p:nvPicPr>
        <p:blipFill>
          <a:blip r:embed="rId13" cstate="print"/>
          <a:stretch>
            <a:fillRect/>
          </a:stretch>
        </p:blipFill>
        <p:spPr>
          <a:xfrm>
            <a:off x="366739" y="5245467"/>
            <a:ext cx="180000" cy="180000"/>
          </a:xfrm>
          <a:prstGeom prst="rect">
            <a:avLst/>
          </a:prstGeom>
        </p:spPr>
      </p:pic>
      <p:pic>
        <p:nvPicPr>
          <p:cNvPr id="98" name="Picture 97" descr="Monitor_60px.png"/>
          <p:cNvPicPr>
            <a:picLocks noChangeAspect="1"/>
          </p:cNvPicPr>
          <p:nvPr/>
        </p:nvPicPr>
        <p:blipFill>
          <a:blip r:embed="rId14" cstate="print"/>
          <a:stretch>
            <a:fillRect/>
          </a:stretch>
        </p:blipFill>
        <p:spPr>
          <a:xfrm>
            <a:off x="366739" y="5604137"/>
            <a:ext cx="180000" cy="180000"/>
          </a:xfrm>
          <a:prstGeom prst="rect">
            <a:avLst/>
          </a:prstGeom>
        </p:spPr>
      </p:pic>
      <p:sp>
        <p:nvSpPr>
          <p:cNvPr id="99" name="Rectangle 57">
            <a:hlinkClick r:id="rId15"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1" name="Rectangle 57">
            <a:hlinkClick r:id="rId7"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04" name="Rectangle 57">
            <a:hlinkClick r:id="rId16"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6" name="Picture 55"/>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grpSp>
        <p:nvGrpSpPr>
          <p:cNvPr id="57" name="Group 56"/>
          <p:cNvGrpSpPr/>
          <p:nvPr/>
        </p:nvGrpSpPr>
        <p:grpSpPr>
          <a:xfrm>
            <a:off x="1873250" y="6299200"/>
            <a:ext cx="407988" cy="407988"/>
            <a:chOff x="1873250" y="6299200"/>
            <a:chExt cx="407988" cy="407988"/>
          </a:xfrm>
        </p:grpSpPr>
        <p:pic>
          <p:nvPicPr>
            <p:cNvPr id="58" name="Picture 62" descr="15"/>
            <p:cNvPicPr>
              <a:picLocks noChangeAspect="1" noChangeArrowheads="1"/>
            </p:cNvPicPr>
            <p:nvPr/>
          </p:nvPicPr>
          <p:blipFill>
            <a:blip r:embed="rId18" cstate="print"/>
            <a:srcRect/>
            <a:stretch>
              <a:fillRect/>
            </a:stretch>
          </p:blipFill>
          <p:spPr bwMode="auto">
            <a:xfrm>
              <a:off x="1876425" y="6300788"/>
              <a:ext cx="401638" cy="401638"/>
            </a:xfrm>
            <a:prstGeom prst="rect">
              <a:avLst/>
            </a:prstGeom>
            <a:noFill/>
            <a:ln w="9525">
              <a:noFill/>
              <a:miter lim="800000"/>
              <a:headEnd/>
              <a:tailEnd/>
            </a:ln>
          </p:spPr>
        </p:pic>
        <p:sp>
          <p:nvSpPr>
            <p:cNvPr id="60" name="AutoShape 71"/>
            <p:cNvSpPr>
              <a:spLocks noChangeArrowheads="1"/>
            </p:cNvSpPr>
            <p:nvPr/>
          </p:nvSpPr>
          <p:spPr bwMode="auto">
            <a:xfrm>
              <a:off x="1873250" y="6299200"/>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pic>
        <p:nvPicPr>
          <p:cNvPr id="65" name="Picture 75"/>
          <p:cNvPicPr>
            <a:picLocks noChangeAspect="1" noChangeArrowheads="1"/>
          </p:cNvPicPr>
          <p:nvPr/>
        </p:nvPicPr>
        <p:blipFill>
          <a:blip r:embed="rId19" cstate="print">
            <a:extLst>
              <a:ext uri="{28A0092B-C50C-407E-A947-70E740481C1C}">
                <a14:useLocalDpi xmlns:a14="http://schemas.microsoft.com/office/drawing/2010/main" val="0"/>
              </a:ext>
            </a:extLst>
          </a:blip>
          <a:stretch>
            <a:fillRect/>
          </a:stretch>
        </p:blipFill>
        <p:spPr bwMode="auto">
          <a:xfrm>
            <a:off x="6934994" y="6090349"/>
            <a:ext cx="127000" cy="94672"/>
          </a:xfrm>
          <a:prstGeom prst="rect">
            <a:avLst/>
          </a:prstGeom>
          <a:noFill/>
          <a:ln w="9525">
            <a:noFill/>
            <a:miter lim="800000"/>
            <a:headEnd/>
            <a:tailEnd/>
          </a:ln>
        </p:spPr>
      </p:pic>
      <p:pic>
        <p:nvPicPr>
          <p:cNvPr id="67" name="Picture 66" descr="i_button_black.psd"/>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920722" y="6294936"/>
            <a:ext cx="138040" cy="138040"/>
          </a:xfrm>
          <a:prstGeom prst="rect">
            <a:avLst/>
          </a:prstGeom>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icture 52" descr="i_button_black.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66489" y="5912364"/>
            <a:ext cx="170688" cy="170688"/>
          </a:xfrm>
          <a:prstGeom prst="rect">
            <a:avLst/>
          </a:prstGeom>
        </p:spPr>
      </p:pic>
      <p:sp>
        <p:nvSpPr>
          <p:cNvPr id="45" name="TextBox 4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a:xfrm>
            <a:off x="324000" y="172123"/>
            <a:ext cx="8496000" cy="756000"/>
          </a:xfrm>
        </p:spPr>
        <p:txBody>
          <a:bodyPr/>
          <a:lstStyle/>
          <a:p>
            <a:r>
              <a:rPr lang="en-US" dirty="0"/>
              <a:t>Demand Planning</a:t>
            </a:r>
            <a:br>
              <a:rPr lang="en-US" dirty="0">
                <a:solidFill>
                  <a:schemeClr val="tx1"/>
                </a:solidFill>
              </a:rPr>
            </a:br>
            <a:r>
              <a:rPr lang="en-US" sz="2000" dirty="0"/>
              <a:t>Process Details: Initiating Demand Planning</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Process Description</a:t>
            </a:r>
            <a:endParaRPr lang="en-US" sz="900" dirty="0">
              <a:solidFill>
                <a:srgbClr val="666666"/>
              </a:solidFill>
              <a:latin typeface="BentonSans Light" pitchFamily="2" charset="0"/>
            </a:endParaRPr>
          </a:p>
        </p:txBody>
      </p:sp>
      <p:sp>
        <p:nvSpPr>
          <p:cNvPr id="54" name="TextBox 66"/>
          <p:cNvSpPr txBox="1">
            <a:spLocks noChangeArrowheads="1"/>
          </p:cNvSpPr>
          <p:nvPr/>
        </p:nvSpPr>
        <p:spPr bwMode="auto">
          <a:xfrm>
            <a:off x="1760926" y="4399866"/>
            <a:ext cx="4914194" cy="671979"/>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Initiating Demand Planning</a:t>
            </a:r>
            <a:r>
              <a:rPr lang="en-US" sz="900" dirty="0"/>
              <a:t> business process provides you with all the preparation steps required to enable your demand planning process. It provides you with the basis for correct and periodic demand planning. </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02957"/>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pPr>
            <a:r>
              <a:rPr lang="de-DE" sz="800" dirty="0"/>
              <a:t>Demand Planner</a:t>
            </a:r>
            <a:endParaRPr lang="en-US" sz="800" dirty="0"/>
          </a:p>
        </p:txBody>
      </p:sp>
      <p:sp>
        <p:nvSpPr>
          <p:cNvPr id="81" name="Chevron 102"/>
          <p:cNvSpPr>
            <a:spLocks noChangeArrowheads="1"/>
          </p:cNvSpPr>
          <p:nvPr/>
        </p:nvSpPr>
        <p:spPr bwMode="auto">
          <a:xfrm>
            <a:off x="7613870" y="5038316"/>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pPr>
            <a:r>
              <a:rPr lang="en-US" sz="800" dirty="0"/>
              <a:t>Demand  Planning</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Further Information</a:t>
            </a:r>
            <a:endParaRPr lang="en-US" sz="900" dirty="0">
              <a:solidFill>
                <a:srgbClr val="666666"/>
              </a:solidFill>
              <a:latin typeface="BentonSans Light" pitchFamily="2" charset="0"/>
            </a:endParaRPr>
          </a:p>
        </p:txBody>
      </p:sp>
      <p:sp>
        <p:nvSpPr>
          <p:cNvPr id="64" name="Chevron 123">
            <a:hlinkClick r:id="rId7" action="ppaction://hlinksldjump"/>
          </p:cNvPr>
          <p:cNvSpPr>
            <a:spLocks noChangeArrowheads="1"/>
          </p:cNvSpPr>
          <p:nvPr/>
        </p:nvSpPr>
        <p:spPr bwMode="auto">
          <a:xfrm>
            <a:off x="2879243" y="2111271"/>
            <a:ext cx="884237" cy="905773"/>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Demand</a:t>
            </a:r>
          </a:p>
        </p:txBody>
      </p:sp>
      <p:sp>
        <p:nvSpPr>
          <p:cNvPr id="65" name="Chevron 44"/>
          <p:cNvSpPr>
            <a:spLocks noChangeArrowheads="1"/>
          </p:cNvSpPr>
          <p:nvPr/>
        </p:nvSpPr>
        <p:spPr bwMode="auto">
          <a:xfrm>
            <a:off x="327025" y="1855829"/>
            <a:ext cx="25963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Initiating Demand Planning</a:t>
            </a:r>
          </a:p>
        </p:txBody>
      </p:sp>
      <p:sp>
        <p:nvSpPr>
          <p:cNvPr id="66" name="Chevron 65"/>
          <p:cNvSpPr>
            <a:spLocks noChangeArrowheads="1"/>
          </p:cNvSpPr>
          <p:nvPr>
            <p:custDataLst>
              <p:tags r:id="rId1"/>
            </p:custDataLst>
          </p:nvPr>
        </p:nvSpPr>
        <p:spPr bwMode="auto">
          <a:xfrm>
            <a:off x="470490" y="218013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Set up a demand plan</a:t>
            </a:r>
          </a:p>
        </p:txBody>
      </p:sp>
      <p:sp>
        <p:nvSpPr>
          <p:cNvPr id="68" name="Chevron 67"/>
          <p:cNvSpPr>
            <a:spLocks noChangeArrowheads="1"/>
          </p:cNvSpPr>
          <p:nvPr>
            <p:custDataLst>
              <p:tags r:id="rId2"/>
            </p:custDataLst>
          </p:nvPr>
        </p:nvSpPr>
        <p:spPr bwMode="auto">
          <a:xfrm>
            <a:off x="1253433" y="218829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Prepare a demand plan</a:t>
            </a:r>
          </a:p>
        </p:txBody>
      </p:sp>
      <p:sp>
        <p:nvSpPr>
          <p:cNvPr id="69" name="Chevron 68"/>
          <p:cNvSpPr>
            <a:spLocks noChangeArrowheads="1"/>
          </p:cNvSpPr>
          <p:nvPr>
            <p:custDataLst>
              <p:tags r:id="rId3"/>
            </p:custDataLst>
          </p:nvPr>
        </p:nvSpPr>
        <p:spPr bwMode="auto">
          <a:xfrm>
            <a:off x="2039981" y="218013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Roll a demand plan</a:t>
            </a:r>
          </a:p>
        </p:txBody>
      </p:sp>
      <p:grpSp>
        <p:nvGrpSpPr>
          <p:cNvPr id="3" name="Group 2"/>
          <p:cNvGrpSpPr/>
          <p:nvPr/>
        </p:nvGrpSpPr>
        <p:grpSpPr>
          <a:xfrm>
            <a:off x="6883400" y="4537075"/>
            <a:ext cx="407988" cy="407988"/>
            <a:chOff x="6883400" y="4537075"/>
            <a:chExt cx="407988" cy="407988"/>
          </a:xfrm>
        </p:grpSpPr>
        <p:pic>
          <p:nvPicPr>
            <p:cNvPr id="73" name="Picture 62" descr="15"/>
            <p:cNvPicPr>
              <a:picLocks noChangeAspect="1" noChangeArrowheads="1"/>
            </p:cNvPicPr>
            <p:nvPr/>
          </p:nvPicPr>
          <p:blipFill>
            <a:blip r:embed="rId8" cstate="print"/>
            <a:srcRect/>
            <a:stretch>
              <a:fillRect/>
            </a:stretch>
          </p:blipFill>
          <p:spPr bwMode="auto">
            <a:xfrm>
              <a:off x="6886575" y="4538663"/>
              <a:ext cx="401638" cy="401638"/>
            </a:xfrm>
            <a:prstGeom prst="rect">
              <a:avLst/>
            </a:prstGeom>
            <a:noFill/>
            <a:ln w="9525">
              <a:noFill/>
              <a:miter lim="800000"/>
              <a:headEnd/>
              <a:tailEnd/>
            </a:ln>
          </p:spPr>
        </p:pic>
        <p:sp>
          <p:nvSpPr>
            <p:cNvPr id="74" name="AutoShape 71"/>
            <p:cNvSpPr>
              <a:spLocks noChangeArrowheads="1"/>
            </p:cNvSpPr>
            <p:nvPr/>
          </p:nvSpPr>
          <p:spPr bwMode="auto">
            <a:xfrm>
              <a:off x="6883400" y="4537075"/>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sp>
        <p:nvSpPr>
          <p:cNvPr id="92" name="TextBox 59">
            <a:hlinkClick r:id="rId9" action="ppaction://hlinksldjump"/>
          </p:cNvPr>
          <p:cNvSpPr txBox="1">
            <a:spLocks noChangeArrowheads="1"/>
          </p:cNvSpPr>
          <p:nvPr/>
        </p:nvSpPr>
        <p:spPr bwMode="auto">
          <a:xfrm>
            <a:off x="2560872" y="1816904"/>
            <a:ext cx="209550" cy="307777"/>
          </a:xfrm>
          <a:prstGeom prst="rect">
            <a:avLst/>
          </a:prstGeom>
          <a:noFill/>
          <a:ln w="9525">
            <a:noFill/>
            <a:miter lim="800000"/>
            <a:headEnd/>
            <a:tailEnd/>
          </a:ln>
        </p:spPr>
        <p:txBody>
          <a:bodyPr wrap="square" lIns="72000" rIns="0">
            <a:spAutoFit/>
          </a:bodyPr>
          <a:lstStyle/>
          <a:p>
            <a:r>
              <a:rPr lang="en-US" sz="1400" dirty="0">
                <a:solidFill>
                  <a:schemeClr val="bg1"/>
                </a:solidFill>
                <a:latin typeface="BentonSans Light" pitchFamily="2" charset="0"/>
                <a:cs typeface="BrowalliaUPC" pitchFamily="34" charset="-34"/>
              </a:rPr>
              <a:t>X</a:t>
            </a:r>
          </a:p>
        </p:txBody>
      </p:sp>
      <p:sp>
        <p:nvSpPr>
          <p:cNvPr id="43" name="Oval 158">
            <a:hlinkClick r:id="rId10" action="ppaction://hlinksldjump" tooltip="The demand planner creates a new demand plan and enters the general settings."/>
          </p:cNvPr>
          <p:cNvSpPr>
            <a:spLocks noChangeAspect="1"/>
          </p:cNvSpPr>
          <p:nvPr/>
        </p:nvSpPr>
        <p:spPr bwMode="gray">
          <a:xfrm>
            <a:off x="1056300" y="2771894"/>
            <a:ext cx="144000" cy="144000"/>
          </a:xfrm>
          <a:prstGeom prst="ellipse">
            <a:avLst/>
          </a:prstGeom>
          <a:solidFill>
            <a:srgbClr val="2E6C8D"/>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44" name="Oval 158">
            <a:hlinkClick r:id="rId10" action="ppaction://hlinksldjump" tooltip="The demand planner prepares the demand plan by updating the actual figures and distribution factors."/>
          </p:cNvPr>
          <p:cNvSpPr>
            <a:spLocks noChangeAspect="1"/>
          </p:cNvSpPr>
          <p:nvPr/>
        </p:nvSpPr>
        <p:spPr bwMode="gray">
          <a:xfrm>
            <a:off x="1843109" y="277189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46" name="Oval 158">
            <a:hlinkClick r:id="rId10" action="ppaction://hlinksldjump" tooltip="The demand planner periodically rolls the demand plan to open future time periods and close the old ones, to keep the forecast and history horizons consistent and stable."/>
          </p:cNvPr>
          <p:cNvSpPr>
            <a:spLocks noChangeAspect="1"/>
          </p:cNvSpPr>
          <p:nvPr/>
        </p:nvSpPr>
        <p:spPr bwMode="gray">
          <a:xfrm>
            <a:off x="2629919" y="277189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49"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0"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1" name="Picture 60" descr="Calculator_2_60px.png"/>
          <p:cNvPicPr>
            <a:picLocks noChangeAspect="1"/>
          </p:cNvPicPr>
          <p:nvPr/>
        </p:nvPicPr>
        <p:blipFill>
          <a:blip r:embed="rId11" cstate="print"/>
          <a:stretch>
            <a:fillRect/>
          </a:stretch>
        </p:blipFill>
        <p:spPr>
          <a:xfrm>
            <a:off x="366739" y="5245467"/>
            <a:ext cx="180000" cy="180000"/>
          </a:xfrm>
          <a:prstGeom prst="rect">
            <a:avLst/>
          </a:prstGeom>
        </p:spPr>
      </p:pic>
      <p:pic>
        <p:nvPicPr>
          <p:cNvPr id="62" name="Picture 61" descr="Monitor_60px.png"/>
          <p:cNvPicPr>
            <a:picLocks noChangeAspect="1"/>
          </p:cNvPicPr>
          <p:nvPr/>
        </p:nvPicPr>
        <p:blipFill>
          <a:blip r:embed="rId12" cstate="print"/>
          <a:stretch>
            <a:fillRect/>
          </a:stretch>
        </p:blipFill>
        <p:spPr>
          <a:xfrm>
            <a:off x="366739" y="5604137"/>
            <a:ext cx="180000" cy="180000"/>
          </a:xfrm>
          <a:prstGeom prst="rect">
            <a:avLst/>
          </a:prstGeom>
        </p:spPr>
      </p:pic>
      <p:sp>
        <p:nvSpPr>
          <p:cNvPr id="63" name="Rectangle 57">
            <a:hlinkClick r:id="rId13"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2" name="Rectangle 57">
            <a:hlinkClick r:id="rId14"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6"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7" name="Rectangle 57">
            <a:hlinkClick r:id="rId15"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grpSp>
        <p:nvGrpSpPr>
          <p:cNvPr id="42" name="Group 101"/>
          <p:cNvGrpSpPr/>
          <p:nvPr/>
        </p:nvGrpSpPr>
        <p:grpSpPr>
          <a:xfrm>
            <a:off x="7645740" y="1184569"/>
            <a:ext cx="1174410" cy="309466"/>
            <a:chOff x="7269479" y="1173773"/>
            <a:chExt cx="1174410" cy="309466"/>
          </a:xfrm>
        </p:grpSpPr>
        <p:pic>
          <p:nvPicPr>
            <p:cNvPr id="51" name="Picture 2" descr="\\dwdfkps\KPS\100_Public\Graphics\Pictogram-Library\2011-Visual-Style\60X60-PNGs\SelfService_60px.png"/>
            <p:cNvPicPr>
              <a:picLocks noChangeAspect="1" noChangeArrowheads="1"/>
            </p:cNvPicPr>
            <p:nvPr/>
          </p:nvPicPr>
          <p:blipFill>
            <a:blip r:embed="rId16" cstate="print"/>
            <a:srcRect/>
            <a:stretch>
              <a:fillRect/>
            </a:stretch>
          </p:blipFill>
          <p:spPr bwMode="auto">
            <a:xfrm>
              <a:off x="7269479" y="1173773"/>
              <a:ext cx="282233" cy="282233"/>
            </a:xfrm>
            <a:prstGeom prst="rect">
              <a:avLst/>
            </a:prstGeom>
            <a:noFill/>
          </p:spPr>
        </p:pic>
        <p:sp>
          <p:nvSpPr>
            <p:cNvPr id="52"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pic>
        <p:nvPicPr>
          <p:cNvPr id="55" name="Picture 54"/>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6" name="Picture 2"/>
          <p:cNvPicPr>
            <a:picLocks noChangeAspect="1" noChangeArrowheads="1"/>
          </p:cNvPicPr>
          <p:nvPr/>
        </p:nvPicPr>
        <p:blipFill>
          <a:blip r:embed="rId18">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icture 48"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6489" y="5912364"/>
            <a:ext cx="170688" cy="170688"/>
          </a:xfrm>
          <a:prstGeom prst="rect">
            <a:avLst/>
          </a:prstGeom>
        </p:spPr>
      </p:pic>
      <p:sp>
        <p:nvSpPr>
          <p:cNvPr id="61" name="TextBox 6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a:xfrm>
            <a:off x="324000" y="172123"/>
            <a:ext cx="8496000" cy="756000"/>
          </a:xfrm>
        </p:spPr>
        <p:txBody>
          <a:bodyPr/>
          <a:lstStyle/>
          <a:p>
            <a:r>
              <a:rPr lang="en-US" dirty="0"/>
              <a:t>Demand Planning</a:t>
            </a:r>
            <a:br>
              <a:rPr lang="en-US" dirty="0">
                <a:solidFill>
                  <a:schemeClr val="tx1"/>
                </a:solidFill>
              </a:rPr>
            </a:br>
            <a:r>
              <a:rPr lang="en-US" sz="2000" dirty="0"/>
              <a:t>Process Details: Planning Demand </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Process Description</a:t>
            </a:r>
            <a:endParaRPr lang="en-US" sz="900" dirty="0">
              <a:solidFill>
                <a:srgbClr val="666666"/>
              </a:solidFill>
              <a:latin typeface="BentonSans Light" pitchFamily="2" charset="0"/>
            </a:endParaRPr>
          </a:p>
        </p:txBody>
      </p:sp>
      <p:sp>
        <p:nvSpPr>
          <p:cNvPr id="54" name="TextBox 66"/>
          <p:cNvSpPr txBox="1">
            <a:spLocks noChangeArrowheads="1"/>
          </p:cNvSpPr>
          <p:nvPr/>
        </p:nvSpPr>
        <p:spPr bwMode="auto">
          <a:xfrm>
            <a:off x="1760926" y="4399866"/>
            <a:ext cx="4914194" cy="948978"/>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Planning</a:t>
            </a:r>
            <a:r>
              <a:rPr lang="en-US" sz="900" dirty="0"/>
              <a:t> </a:t>
            </a:r>
            <a:r>
              <a:rPr lang="en-US" sz="900" b="1" dirty="0"/>
              <a:t>Demand </a:t>
            </a:r>
            <a:r>
              <a:rPr lang="en-US" sz="900" dirty="0"/>
              <a:t>business process allows you to create and maintain forecasts in a consistent hierarchy of different planning levels. It collects historical data by product to compute forecasts based on a selection of forecasting models. It also supports the execution of interactive periodic forecast demand planning, and handover of the forecast demand to supply planning. </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Further Information</a:t>
            </a:r>
            <a:endParaRPr lang="en-US" sz="900" dirty="0">
              <a:solidFill>
                <a:srgbClr val="666666"/>
              </a:solidFill>
              <a:latin typeface="BentonSans Light" pitchFamily="2" charset="0"/>
            </a:endParaRPr>
          </a:p>
        </p:txBody>
      </p:sp>
      <p:sp>
        <p:nvSpPr>
          <p:cNvPr id="64" name="Chevron 123">
            <a:hlinkClick r:id="rId6" action="ppaction://hlinksldjump" tooltip="Click here for process details"/>
          </p:cNvPr>
          <p:cNvSpPr>
            <a:spLocks noChangeArrowheads="1"/>
          </p:cNvSpPr>
          <p:nvPr/>
        </p:nvSpPr>
        <p:spPr bwMode="auto">
          <a:xfrm>
            <a:off x="327025" y="211120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Demand Planning</a:t>
            </a:r>
          </a:p>
        </p:txBody>
      </p:sp>
      <p:sp>
        <p:nvSpPr>
          <p:cNvPr id="38" name="Chevron 83"/>
          <p:cNvSpPr>
            <a:spLocks noChangeArrowheads="1"/>
          </p:cNvSpPr>
          <p:nvPr/>
        </p:nvSpPr>
        <p:spPr bwMode="auto">
          <a:xfrm>
            <a:off x="1106280" y="1855829"/>
            <a:ext cx="1863519"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Planning Demand </a:t>
            </a:r>
          </a:p>
        </p:txBody>
      </p:sp>
      <p:sp>
        <p:nvSpPr>
          <p:cNvPr id="40" name="Chevron 39"/>
          <p:cNvSpPr>
            <a:spLocks noChangeArrowheads="1"/>
          </p:cNvSpPr>
          <p:nvPr>
            <p:custDataLst>
              <p:tags r:id="rId1"/>
            </p:custDataLst>
          </p:nvPr>
        </p:nvSpPr>
        <p:spPr bwMode="auto">
          <a:xfrm>
            <a:off x="1267222" y="218957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Interactive planning</a:t>
            </a:r>
          </a:p>
        </p:txBody>
      </p:sp>
      <p:sp>
        <p:nvSpPr>
          <p:cNvPr id="41" name="Chevron 40"/>
          <p:cNvSpPr>
            <a:spLocks noChangeArrowheads="1"/>
          </p:cNvSpPr>
          <p:nvPr>
            <p:custDataLst>
              <p:tags r:id="rId2"/>
            </p:custDataLst>
          </p:nvPr>
        </p:nvSpPr>
        <p:spPr bwMode="auto">
          <a:xfrm>
            <a:off x="2049174" y="218957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Release demand forecasts to supply planning</a:t>
            </a:r>
          </a:p>
        </p:txBody>
      </p:sp>
      <p:sp>
        <p:nvSpPr>
          <p:cNvPr id="48" name="TextBox 59">
            <a:hlinkClick r:id="rId7" action="ppaction://hlinksldjump"/>
          </p:cNvPr>
          <p:cNvSpPr txBox="1">
            <a:spLocks noChangeArrowheads="1"/>
          </p:cNvSpPr>
          <p:nvPr/>
        </p:nvSpPr>
        <p:spPr bwMode="auto">
          <a:xfrm>
            <a:off x="2606501" y="1818172"/>
            <a:ext cx="209550" cy="307777"/>
          </a:xfrm>
          <a:prstGeom prst="rect">
            <a:avLst/>
          </a:prstGeom>
          <a:noFill/>
          <a:ln w="9525">
            <a:noFill/>
            <a:miter lim="800000"/>
            <a:headEnd/>
            <a:tailEnd/>
          </a:ln>
        </p:spPr>
        <p:txBody>
          <a:bodyPr wrap="square" lIns="72000" rIns="0">
            <a:spAutoFit/>
          </a:bodyPr>
          <a:lstStyle/>
          <a:p>
            <a:r>
              <a:rPr lang="en-US" sz="1400" dirty="0">
                <a:solidFill>
                  <a:schemeClr val="bg1"/>
                </a:solidFill>
                <a:latin typeface="BentonSans Light" pitchFamily="2" charset="0"/>
                <a:cs typeface="BrowalliaUPC" pitchFamily="34" charset="-34"/>
              </a:rPr>
              <a:t>X</a:t>
            </a:r>
          </a:p>
        </p:txBody>
      </p:sp>
      <p:sp>
        <p:nvSpPr>
          <p:cNvPr id="62" name="Oval 158">
            <a:hlinkClick r:id="rId8" action="ppaction://hlinksldjump" tooltip="The demand planner manually maintains the forecast horizons in the demand plan. The demand planner can also run certain forecasting methods to compute forecasts based on historical values."/>
          </p:cNvPr>
          <p:cNvSpPr>
            <a:spLocks noChangeAspect="1"/>
          </p:cNvSpPr>
          <p:nvPr/>
        </p:nvSpPr>
        <p:spPr bwMode="gray">
          <a:xfrm>
            <a:off x="1871071" y="276646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3" name="Oval 158">
            <a:hlinkClick r:id="rId8" action="ppaction://hlinksldjump" tooltip="The demand planner releases the demand plan to make the forecasts available to the supply chain planner for further processing in supply planning. The forecasts are only released for a certain horizon."/>
          </p:cNvPr>
          <p:cNvSpPr>
            <a:spLocks noChangeAspect="1"/>
          </p:cNvSpPr>
          <p:nvPr/>
        </p:nvSpPr>
        <p:spPr bwMode="gray">
          <a:xfrm>
            <a:off x="2647248" y="276646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42" name="Chevron 101"/>
          <p:cNvSpPr>
            <a:spLocks noChangeArrowheads="1"/>
          </p:cNvSpPr>
          <p:nvPr/>
        </p:nvSpPr>
        <p:spPr bwMode="auto">
          <a:xfrm>
            <a:off x="7613870" y="4602957"/>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pPr>
            <a:r>
              <a:rPr lang="de-DE" sz="800" dirty="0"/>
              <a:t>Demand Planner</a:t>
            </a:r>
            <a:endParaRPr lang="en-US" sz="800" dirty="0"/>
          </a:p>
        </p:txBody>
      </p:sp>
      <p:sp>
        <p:nvSpPr>
          <p:cNvPr id="43" name="Chevron 102"/>
          <p:cNvSpPr>
            <a:spLocks noChangeArrowheads="1"/>
          </p:cNvSpPr>
          <p:nvPr/>
        </p:nvSpPr>
        <p:spPr bwMode="auto">
          <a:xfrm>
            <a:off x="7613870" y="5038316"/>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pPr>
            <a:r>
              <a:rPr lang="en-US" sz="800" dirty="0"/>
              <a:t>Demand  Planning</a:t>
            </a:r>
          </a:p>
        </p:txBody>
      </p:sp>
      <p:pic>
        <p:nvPicPr>
          <p:cNvPr id="69" name="Picture 2"/>
          <p:cNvPicPr>
            <a:picLocks noChangeAspect="1" noChangeArrowheads="1"/>
          </p:cNvPicPr>
          <p:nvPr/>
        </p:nvPicPr>
        <p:blipFill>
          <a:blip r:embed="rId9">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
        <p:nvSpPr>
          <p:cNvPr id="70"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1"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3" name="Picture 72" descr="Calculator_2_60px.png"/>
          <p:cNvPicPr>
            <a:picLocks noChangeAspect="1"/>
          </p:cNvPicPr>
          <p:nvPr/>
        </p:nvPicPr>
        <p:blipFill>
          <a:blip r:embed="rId10" cstate="print"/>
          <a:stretch>
            <a:fillRect/>
          </a:stretch>
        </p:blipFill>
        <p:spPr>
          <a:xfrm>
            <a:off x="366739" y="5245467"/>
            <a:ext cx="180000" cy="180000"/>
          </a:xfrm>
          <a:prstGeom prst="rect">
            <a:avLst/>
          </a:prstGeom>
        </p:spPr>
      </p:pic>
      <p:pic>
        <p:nvPicPr>
          <p:cNvPr id="74" name="Picture 73" descr="Monitor_60px.png"/>
          <p:cNvPicPr>
            <a:picLocks noChangeAspect="1"/>
          </p:cNvPicPr>
          <p:nvPr/>
        </p:nvPicPr>
        <p:blipFill>
          <a:blip r:embed="rId11" cstate="print"/>
          <a:stretch>
            <a:fillRect/>
          </a:stretch>
        </p:blipFill>
        <p:spPr>
          <a:xfrm>
            <a:off x="366739" y="5604137"/>
            <a:ext cx="180000" cy="180000"/>
          </a:xfrm>
          <a:prstGeom prst="rect">
            <a:avLst/>
          </a:prstGeom>
        </p:spPr>
      </p:pic>
      <p:sp>
        <p:nvSpPr>
          <p:cNvPr id="75" name="Rectangle 57">
            <a:hlinkClick r:id="rId12"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7" name="Rectangle 57">
            <a:hlinkClick r:id="rId13"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0" name="Rectangle 57">
            <a:hlinkClick r:id="rId14"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grpSp>
        <p:nvGrpSpPr>
          <p:cNvPr id="44" name="Group 101"/>
          <p:cNvGrpSpPr/>
          <p:nvPr/>
        </p:nvGrpSpPr>
        <p:grpSpPr>
          <a:xfrm>
            <a:off x="7645740" y="1184569"/>
            <a:ext cx="1174410" cy="309466"/>
            <a:chOff x="7269479" y="1173773"/>
            <a:chExt cx="1174410" cy="309466"/>
          </a:xfrm>
        </p:grpSpPr>
        <p:pic>
          <p:nvPicPr>
            <p:cNvPr id="45" name="Picture 2" descr="\\dwdfkps\KPS\100_Public\Graphics\Pictogram-Library\2011-Visual-Style\60X60-PNGs\SelfService_60px.png"/>
            <p:cNvPicPr>
              <a:picLocks noChangeAspect="1" noChangeArrowheads="1"/>
            </p:cNvPicPr>
            <p:nvPr/>
          </p:nvPicPr>
          <p:blipFill>
            <a:blip r:embed="rId15" cstate="print"/>
            <a:srcRect/>
            <a:stretch>
              <a:fillRect/>
            </a:stretch>
          </p:blipFill>
          <p:spPr bwMode="auto">
            <a:xfrm>
              <a:off x="7269479" y="1173773"/>
              <a:ext cx="282233" cy="282233"/>
            </a:xfrm>
            <a:prstGeom prst="rect">
              <a:avLst/>
            </a:prstGeom>
            <a:noFill/>
          </p:spPr>
        </p:pic>
        <p:sp>
          <p:nvSpPr>
            <p:cNvPr id="46"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pic>
        <p:nvPicPr>
          <p:cNvPr id="50" name="Picture 49"/>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grpSp>
        <p:nvGrpSpPr>
          <p:cNvPr id="51" name="Group 50"/>
          <p:cNvGrpSpPr/>
          <p:nvPr/>
        </p:nvGrpSpPr>
        <p:grpSpPr>
          <a:xfrm>
            <a:off x="6883400" y="4537075"/>
            <a:ext cx="407988" cy="407988"/>
            <a:chOff x="6883400" y="4537075"/>
            <a:chExt cx="407988" cy="407988"/>
          </a:xfrm>
        </p:grpSpPr>
        <p:pic>
          <p:nvPicPr>
            <p:cNvPr id="52" name="Picture 62" descr="15"/>
            <p:cNvPicPr>
              <a:picLocks noChangeAspect="1" noChangeArrowheads="1"/>
            </p:cNvPicPr>
            <p:nvPr/>
          </p:nvPicPr>
          <p:blipFill>
            <a:blip r:embed="rId17" cstate="print"/>
            <a:srcRect/>
            <a:stretch>
              <a:fillRect/>
            </a:stretch>
          </p:blipFill>
          <p:spPr bwMode="auto">
            <a:xfrm>
              <a:off x="6886575" y="4538663"/>
              <a:ext cx="401638" cy="401638"/>
            </a:xfrm>
            <a:prstGeom prst="rect">
              <a:avLst/>
            </a:prstGeom>
            <a:noFill/>
            <a:ln w="9525">
              <a:noFill/>
              <a:miter lim="800000"/>
              <a:headEnd/>
              <a:tailEnd/>
            </a:ln>
          </p:spPr>
        </p:pic>
        <p:sp>
          <p:nvSpPr>
            <p:cNvPr id="53" name="AutoShape 71"/>
            <p:cNvSpPr>
              <a:spLocks noChangeArrowheads="1"/>
            </p:cNvSpPr>
            <p:nvPr/>
          </p:nvSpPr>
          <p:spPr bwMode="auto">
            <a:xfrm>
              <a:off x="6883400" y="4537075"/>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descr="i_button_black.png"/>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66489" y="5912364"/>
            <a:ext cx="170688" cy="170688"/>
          </a:xfrm>
          <a:prstGeom prst="rect">
            <a:avLst/>
          </a:prstGeom>
        </p:spPr>
      </p:pic>
      <p:sp>
        <p:nvSpPr>
          <p:cNvPr id="2" name="Title 1"/>
          <p:cNvSpPr>
            <a:spLocks noGrp="1"/>
          </p:cNvSpPr>
          <p:nvPr>
            <p:ph type="title"/>
          </p:nvPr>
        </p:nvSpPr>
        <p:spPr>
          <a:xfrm>
            <a:off x="324000" y="172123"/>
            <a:ext cx="8496000" cy="756000"/>
          </a:xfrm>
        </p:spPr>
        <p:txBody>
          <a:bodyPr/>
          <a:lstStyle/>
          <a:p>
            <a:r>
              <a:rPr lang="en-US" dirty="0"/>
              <a:t>Demand Planning</a:t>
            </a:r>
            <a:br>
              <a:rPr lang="en-US" dirty="0">
                <a:solidFill>
                  <a:srgbClr val="44697D"/>
                </a:solidFill>
              </a:rPr>
            </a:br>
            <a:r>
              <a:rPr lang="en-US" sz="2000" dirty="0"/>
              <a:t>Business Value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Overview</a:t>
            </a:r>
            <a:endParaRPr lang="en-US" sz="900" dirty="0">
              <a:solidFill>
                <a:srgbClr val="666666"/>
              </a:solidFill>
              <a:latin typeface="BentonSans Light" pitchFamily="2" charset="0"/>
            </a:endParaRPr>
          </a:p>
        </p:txBody>
      </p:sp>
      <p:cxnSp>
        <p:nvCxnSpPr>
          <p:cNvPr id="106"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sp>
        <p:nvSpPr>
          <p:cNvPr id="128" name="TextBox 53"/>
          <p:cNvSpPr txBox="1">
            <a:spLocks noChangeArrowheads="1"/>
          </p:cNvSpPr>
          <p:nvPr/>
        </p:nvSpPr>
        <p:spPr bwMode="auto">
          <a:xfrm>
            <a:off x="1752600" y="4410075"/>
            <a:ext cx="2306638" cy="1803571"/>
          </a:xfrm>
          <a:prstGeom prst="rect">
            <a:avLst/>
          </a:prstGeom>
          <a:noFill/>
          <a:ln w="9525">
            <a:noFill/>
            <a:miter lim="800000"/>
            <a:headEnd/>
            <a:tailEnd/>
          </a:ln>
        </p:spPr>
        <p:txBody>
          <a:bodyPr>
            <a:spAutoFit/>
          </a:bodyPr>
          <a:lstStyle/>
          <a:p>
            <a:pPr>
              <a:lnSpc>
                <a:spcPct val="95000"/>
              </a:lnSpc>
              <a:spcBef>
                <a:spcPts val="600"/>
              </a:spcBef>
              <a:spcAft>
                <a:spcPts val="600"/>
              </a:spcAft>
              <a:buSzPct val="125000"/>
            </a:pPr>
            <a:r>
              <a:rPr lang="en-US" sz="800" dirty="0">
                <a:solidFill>
                  <a:srgbClr val="000000"/>
                </a:solidFill>
              </a:rPr>
              <a:t>For midsized companies looking to efficiently fulfill customer demand, the planning process will effectively match demand and supply to ensure on-time order delivery.</a:t>
            </a:r>
          </a:p>
          <a:p>
            <a:pPr>
              <a:lnSpc>
                <a:spcPct val="95000"/>
              </a:lnSpc>
              <a:spcBef>
                <a:spcPts val="600"/>
              </a:spcBef>
              <a:spcAft>
                <a:spcPts val="600"/>
              </a:spcAft>
              <a:buSzPct val="125000"/>
            </a:pPr>
            <a:r>
              <a:rPr lang="en-US" sz="800" dirty="0">
                <a:solidFill>
                  <a:srgbClr val="000000"/>
                </a:solidFill>
              </a:rPr>
              <a:t>You can interactively manage demand planning to ensure better forecast accuracy and improve inventory levels. </a:t>
            </a:r>
          </a:p>
          <a:p>
            <a:pPr>
              <a:lnSpc>
                <a:spcPct val="95000"/>
              </a:lnSpc>
              <a:spcBef>
                <a:spcPts val="600"/>
              </a:spcBef>
              <a:spcAft>
                <a:spcPts val="600"/>
              </a:spcAft>
              <a:buSzPct val="125000"/>
            </a:pPr>
            <a:r>
              <a:rPr lang="en-US" sz="800" dirty="0">
                <a:solidFill>
                  <a:srgbClr val="000000"/>
                </a:solidFill>
              </a:rPr>
              <a:t>SAP Business </a:t>
            </a:r>
            <a:r>
              <a:rPr lang="en-US" sz="800" dirty="0" err="1">
                <a:solidFill>
                  <a:srgbClr val="000000"/>
                </a:solidFill>
              </a:rPr>
              <a:t>ByDesign</a:t>
            </a:r>
            <a:r>
              <a:rPr lang="en-US" sz="800" dirty="0">
                <a:solidFill>
                  <a:srgbClr val="000000"/>
                </a:solidFill>
              </a:rPr>
              <a:t> helps to manage efficiently the demand planning process: from right parameter setup, demand forecasting,  management of alternative planning methods through handover to supply planning.</a:t>
            </a:r>
          </a:p>
        </p:txBody>
      </p:sp>
      <p:sp>
        <p:nvSpPr>
          <p:cNvPr id="129" name="TextBox 56"/>
          <p:cNvSpPr txBox="1">
            <a:spLocks noChangeArrowheads="1"/>
          </p:cNvSpPr>
          <p:nvPr/>
        </p:nvSpPr>
        <p:spPr bwMode="auto">
          <a:xfrm>
            <a:off x="4306888" y="4170363"/>
            <a:ext cx="4700587" cy="2199064"/>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endParaRPr lang="en-US" sz="1100" b="1" dirty="0">
              <a:solidFill>
                <a:srgbClr val="44697D"/>
              </a:solidFill>
            </a:endParaRPr>
          </a:p>
          <a:p>
            <a:pPr marL="114300" indent="-114300">
              <a:lnSpc>
                <a:spcPct val="90000"/>
              </a:lnSpc>
              <a:spcBef>
                <a:spcPct val="10000"/>
              </a:spcBef>
              <a:spcAft>
                <a:spcPts val="300"/>
              </a:spcAft>
              <a:buClr>
                <a:srgbClr val="4DB6EF"/>
              </a:buClr>
              <a:buSzPct val="70000"/>
              <a:buFont typeface="Wingdings" pitchFamily="2" charset="2"/>
              <a:buChar char="n"/>
            </a:pPr>
            <a:r>
              <a:rPr lang="en-US" sz="800" dirty="0">
                <a:solidFill>
                  <a:srgbClr val="000000"/>
                </a:solidFill>
              </a:rPr>
              <a:t>Demand planning enables forecasting of future demand based on historical data using multiple statistical forecasting methods</a:t>
            </a:r>
          </a:p>
          <a:p>
            <a:pPr marL="114300" indent="-114300">
              <a:lnSpc>
                <a:spcPct val="90000"/>
              </a:lnSpc>
              <a:spcBef>
                <a:spcPct val="10000"/>
              </a:spcBef>
              <a:spcAft>
                <a:spcPts val="300"/>
              </a:spcAft>
              <a:buClr>
                <a:srgbClr val="4DB6EF"/>
              </a:buClr>
              <a:buSzPct val="70000"/>
              <a:buFont typeface="Wingdings" pitchFamily="2" charset="2"/>
              <a:buChar char="n"/>
            </a:pPr>
            <a:r>
              <a:rPr lang="en-US" sz="800" dirty="0"/>
              <a:t>A guided setup activity leads through the administration tasks necessary to update and prepare demand plans</a:t>
            </a:r>
          </a:p>
          <a:p>
            <a:pPr marL="114300" indent="-114300">
              <a:lnSpc>
                <a:spcPct val="90000"/>
              </a:lnSpc>
              <a:spcBef>
                <a:spcPct val="10000"/>
              </a:spcBef>
              <a:spcAft>
                <a:spcPts val="300"/>
              </a:spcAft>
              <a:buClr>
                <a:srgbClr val="4DB6EF"/>
              </a:buClr>
              <a:buSzPct val="70000"/>
              <a:buFont typeface="Wingdings" pitchFamily="2" charset="2"/>
              <a:buChar char="n"/>
            </a:pPr>
            <a:r>
              <a:rPr lang="en-US" sz="800" dirty="0"/>
              <a:t>Predefined planning options are available. Reduced setup and update effort as demand planning uses settings in supply planning with respect to:</a:t>
            </a:r>
          </a:p>
          <a:p>
            <a:pPr marL="446088" lvl="1" indent="-87313">
              <a:lnSpc>
                <a:spcPct val="90000"/>
              </a:lnSpc>
              <a:spcBef>
                <a:spcPct val="10000"/>
              </a:spcBef>
              <a:spcAft>
                <a:spcPts val="300"/>
              </a:spcAft>
              <a:buClr>
                <a:srgbClr val="4DB6EF"/>
              </a:buClr>
              <a:buSzPct val="70000"/>
              <a:buFont typeface="Wingdings" pitchFamily="2" charset="2"/>
              <a:buChar char="n"/>
            </a:pPr>
            <a:r>
              <a:rPr lang="en-US" sz="800" dirty="0"/>
              <a:t>Provision of historical data</a:t>
            </a:r>
          </a:p>
          <a:p>
            <a:pPr marL="446088" lvl="1" indent="-87313">
              <a:lnSpc>
                <a:spcPct val="90000"/>
              </a:lnSpc>
              <a:spcBef>
                <a:spcPct val="10000"/>
              </a:spcBef>
              <a:spcAft>
                <a:spcPts val="300"/>
              </a:spcAft>
              <a:buClr>
                <a:srgbClr val="4DB6EF"/>
              </a:buClr>
              <a:buSzPct val="70000"/>
              <a:buFont typeface="Wingdings" pitchFamily="2" charset="2"/>
              <a:buChar char="n"/>
            </a:pPr>
            <a:r>
              <a:rPr lang="en-US" sz="800" dirty="0"/>
              <a:t>Release to supply chain execution and forecast consumption</a:t>
            </a:r>
          </a:p>
          <a:p>
            <a:pPr marL="114300" indent="-114300">
              <a:lnSpc>
                <a:spcPct val="90000"/>
              </a:lnSpc>
              <a:spcBef>
                <a:spcPct val="10000"/>
              </a:spcBef>
              <a:spcAft>
                <a:spcPts val="300"/>
              </a:spcAft>
              <a:buClr>
                <a:srgbClr val="4DB6EF"/>
              </a:buClr>
              <a:buSzPct val="70000"/>
              <a:buFont typeface="Wingdings" pitchFamily="2" charset="2"/>
              <a:buChar char="n"/>
            </a:pPr>
            <a:r>
              <a:rPr lang="en-US" sz="800" dirty="0"/>
              <a:t>Leveling of production and related cost savings in procurement and production</a:t>
            </a:r>
          </a:p>
          <a:p>
            <a:pPr marL="114300" indent="-114300">
              <a:lnSpc>
                <a:spcPct val="90000"/>
              </a:lnSpc>
              <a:spcBef>
                <a:spcPct val="10000"/>
              </a:spcBef>
              <a:spcAft>
                <a:spcPts val="300"/>
              </a:spcAft>
              <a:buClr>
                <a:srgbClr val="4DB6EF"/>
              </a:buClr>
              <a:buSzPct val="70000"/>
              <a:buFont typeface="Wingdings" pitchFamily="2" charset="2"/>
              <a:buChar char="n"/>
            </a:pPr>
            <a:r>
              <a:rPr lang="en-US" sz="800" dirty="0"/>
              <a:t>Avoiding cost of non or late delivery</a:t>
            </a:r>
          </a:p>
          <a:p>
            <a:pPr marL="114300" indent="-114300">
              <a:lnSpc>
                <a:spcPct val="90000"/>
              </a:lnSpc>
              <a:spcBef>
                <a:spcPct val="10000"/>
              </a:spcBef>
              <a:spcAft>
                <a:spcPts val="300"/>
              </a:spcAft>
              <a:buClr>
                <a:srgbClr val="4DB6EF"/>
              </a:buClr>
              <a:buSzPct val="70000"/>
              <a:buFont typeface="Wingdings" pitchFamily="2" charset="2"/>
              <a:buChar char="n"/>
            </a:pPr>
            <a:r>
              <a:rPr lang="en-US" sz="800" dirty="0"/>
              <a:t>Advanced demand planning options are available such as multilevel demand planning, statistical forecasting, outlier correction, and forecasting of products both in-house and externally procured</a:t>
            </a:r>
            <a:r>
              <a:rPr lang="en-US" sz="800" dirty="0">
                <a:solidFill>
                  <a:srgbClr val="000000"/>
                </a:solidFill>
              </a:rPr>
              <a:t>.</a:t>
            </a:r>
          </a:p>
          <a:p>
            <a:pPr marL="228600" lvl="1" indent="-114300">
              <a:lnSpc>
                <a:spcPct val="90000"/>
              </a:lnSpc>
              <a:spcBef>
                <a:spcPts val="600"/>
              </a:spcBef>
              <a:spcAft>
                <a:spcPts val="300"/>
              </a:spcAft>
              <a:buClr>
                <a:schemeClr val="accent1"/>
              </a:buClr>
              <a:buFont typeface="Wingdings" pitchFamily="2" charset="2"/>
              <a:buChar char="l"/>
            </a:pPr>
            <a:endParaRPr lang="en-US" sz="900" dirty="0"/>
          </a:p>
        </p:txBody>
      </p:sp>
      <p:sp>
        <p:nvSpPr>
          <p:cNvPr id="130" name="TextBox 54"/>
          <p:cNvSpPr txBox="1">
            <a:spLocks noChangeArrowheads="1"/>
          </p:cNvSpPr>
          <p:nvPr/>
        </p:nvSpPr>
        <p:spPr bwMode="auto">
          <a:xfrm>
            <a:off x="4292600" y="4141788"/>
            <a:ext cx="1868488"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Key Benefits</a:t>
            </a:r>
          </a:p>
        </p:txBody>
      </p:sp>
      <p:sp>
        <p:nvSpPr>
          <p:cNvPr id="64" name="Chevron 84"/>
          <p:cNvSpPr>
            <a:spLocks noChangeArrowheads="1"/>
          </p:cNvSpPr>
          <p:nvPr>
            <p:custDataLst>
              <p:tags r:id="rId1"/>
            </p:custDataLst>
          </p:nvPr>
        </p:nvSpPr>
        <p:spPr bwMode="auto">
          <a:xfrm>
            <a:off x="2136724" y="2280459"/>
            <a:ext cx="795428" cy="674688"/>
          </a:xfrm>
          <a:prstGeom prst="chevron">
            <a:avLst>
              <a:gd name="adj" fmla="val 10372"/>
            </a:avLst>
          </a:prstGeom>
          <a:noFill/>
          <a:ln w="12700" cap="rnd" algn="ctr">
            <a:noFill/>
            <a:bevel/>
            <a:headEnd/>
            <a:tailEnd/>
          </a:ln>
        </p:spPr>
        <p:txBody>
          <a:bodyPr lIns="90000" tIns="36000" rIns="54000" bIns="46800" anchor="ctr"/>
          <a:lstStyle/>
          <a:p>
            <a:pPr>
              <a:buClr>
                <a:schemeClr val="accent1"/>
              </a:buClr>
              <a:buSzPct val="80000"/>
            </a:pPr>
            <a:r>
              <a:rPr lang="en-US" sz="700">
                <a:solidFill>
                  <a:srgbClr val="0D0D0D"/>
                </a:solidFill>
              </a:rPr>
              <a:t>&lt;Process Name&gt; (alternative process) </a:t>
            </a:r>
          </a:p>
        </p:txBody>
      </p:sp>
      <p:sp>
        <p:nvSpPr>
          <p:cNvPr id="65" name="Line 45"/>
          <p:cNvSpPr>
            <a:spLocks noChangeShapeType="1"/>
          </p:cNvSpPr>
          <p:nvPr/>
        </p:nvSpPr>
        <p:spPr bwMode="auto">
          <a:xfrm>
            <a:off x="2747000" y="2365391"/>
            <a:ext cx="0" cy="504825"/>
          </a:xfrm>
          <a:prstGeom prst="line">
            <a:avLst/>
          </a:prstGeom>
          <a:noFill/>
          <a:ln w="9525" cap="rnd">
            <a:solidFill>
              <a:schemeClr val="bg1"/>
            </a:solidFill>
            <a:round/>
            <a:headEnd/>
            <a:tailEnd/>
          </a:ln>
        </p:spPr>
        <p:txBody>
          <a:bodyPr lIns="90000" tIns="36000" rIns="54000" bIns="46800" anchor="ctr"/>
          <a:lstStyle/>
          <a:p>
            <a:endParaRPr lang="de-DE"/>
          </a:p>
        </p:txBody>
      </p:sp>
      <p:sp>
        <p:nvSpPr>
          <p:cNvPr id="66" name="Line 46"/>
          <p:cNvSpPr>
            <a:spLocks noChangeShapeType="1"/>
          </p:cNvSpPr>
          <p:nvPr/>
        </p:nvSpPr>
        <p:spPr bwMode="auto">
          <a:xfrm>
            <a:off x="3542428" y="2377266"/>
            <a:ext cx="0" cy="504825"/>
          </a:xfrm>
          <a:prstGeom prst="line">
            <a:avLst/>
          </a:prstGeom>
          <a:noFill/>
          <a:ln w="9525" cap="rnd">
            <a:solidFill>
              <a:schemeClr val="bg1"/>
            </a:solidFill>
            <a:round/>
            <a:headEnd/>
            <a:tailEnd/>
          </a:ln>
        </p:spPr>
        <p:txBody>
          <a:bodyPr lIns="90000" tIns="36000" rIns="54000" bIns="46800" anchor="ctr"/>
          <a:lstStyle/>
          <a:p>
            <a:endParaRPr lang="de-DE"/>
          </a:p>
        </p:txBody>
      </p:sp>
      <p:sp>
        <p:nvSpPr>
          <p:cNvPr id="73" name="Chevron 44"/>
          <p:cNvSpPr>
            <a:spLocks noChangeArrowheads="1"/>
          </p:cNvSpPr>
          <p:nvPr/>
        </p:nvSpPr>
        <p:spPr bwMode="auto">
          <a:xfrm>
            <a:off x="327026" y="1847233"/>
            <a:ext cx="2701924" cy="141031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Initiate</a:t>
            </a:r>
          </a:p>
        </p:txBody>
      </p:sp>
      <p:sp>
        <p:nvSpPr>
          <p:cNvPr id="77" name="Chevron 76"/>
          <p:cNvSpPr>
            <a:spLocks noChangeArrowheads="1"/>
          </p:cNvSpPr>
          <p:nvPr>
            <p:custDataLst>
              <p:tags r:id="rId2"/>
            </p:custDataLst>
          </p:nvPr>
        </p:nvSpPr>
        <p:spPr bwMode="auto">
          <a:xfrm>
            <a:off x="2096519" y="218957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Adapt parameter before forecast </a:t>
            </a:r>
          </a:p>
        </p:txBody>
      </p:sp>
      <p:sp>
        <p:nvSpPr>
          <p:cNvPr id="89" name="Chevron 83"/>
          <p:cNvSpPr>
            <a:spLocks noChangeArrowheads="1"/>
          </p:cNvSpPr>
          <p:nvPr/>
        </p:nvSpPr>
        <p:spPr bwMode="auto">
          <a:xfrm>
            <a:off x="2926748" y="1845459"/>
            <a:ext cx="1864484" cy="1412091"/>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Roll</a:t>
            </a:r>
          </a:p>
        </p:txBody>
      </p:sp>
      <p:sp>
        <p:nvSpPr>
          <p:cNvPr id="90" name="Chevron 83"/>
          <p:cNvSpPr>
            <a:spLocks noChangeArrowheads="1"/>
          </p:cNvSpPr>
          <p:nvPr/>
        </p:nvSpPr>
        <p:spPr bwMode="auto">
          <a:xfrm>
            <a:off x="4689030" y="1845459"/>
            <a:ext cx="1879410" cy="1412091"/>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Plan</a:t>
            </a:r>
          </a:p>
        </p:txBody>
      </p:sp>
      <p:sp>
        <p:nvSpPr>
          <p:cNvPr id="91" name="Chevron 90"/>
          <p:cNvSpPr>
            <a:spLocks noChangeArrowheads="1"/>
          </p:cNvSpPr>
          <p:nvPr>
            <p:custDataLst>
              <p:tags r:id="rId3"/>
            </p:custDataLst>
          </p:nvPr>
        </p:nvSpPr>
        <p:spPr bwMode="auto">
          <a:xfrm>
            <a:off x="3085299" y="218957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Run forecast</a:t>
            </a:r>
          </a:p>
        </p:txBody>
      </p:sp>
      <p:sp>
        <p:nvSpPr>
          <p:cNvPr id="92" name="Chevron 91"/>
          <p:cNvSpPr>
            <a:spLocks noChangeArrowheads="1"/>
          </p:cNvSpPr>
          <p:nvPr>
            <p:custDataLst>
              <p:tags r:id="rId4"/>
            </p:custDataLst>
          </p:nvPr>
        </p:nvSpPr>
        <p:spPr bwMode="auto">
          <a:xfrm>
            <a:off x="3889521" y="218957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Maintain periods</a:t>
            </a:r>
          </a:p>
        </p:txBody>
      </p:sp>
      <p:sp>
        <p:nvSpPr>
          <p:cNvPr id="93" name="Chevron 92"/>
          <p:cNvSpPr>
            <a:spLocks noChangeArrowheads="1"/>
          </p:cNvSpPr>
          <p:nvPr>
            <p:custDataLst>
              <p:tags r:id="rId5"/>
            </p:custDataLst>
          </p:nvPr>
        </p:nvSpPr>
        <p:spPr bwMode="auto">
          <a:xfrm>
            <a:off x="4864984" y="218957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Adapt plan</a:t>
            </a:r>
          </a:p>
        </p:txBody>
      </p:sp>
      <p:sp>
        <p:nvSpPr>
          <p:cNvPr id="94" name="Chevron 93"/>
          <p:cNvSpPr>
            <a:spLocks noChangeArrowheads="1"/>
          </p:cNvSpPr>
          <p:nvPr>
            <p:custDataLst>
              <p:tags r:id="rId6"/>
            </p:custDataLst>
          </p:nvPr>
        </p:nvSpPr>
        <p:spPr bwMode="auto">
          <a:xfrm>
            <a:off x="5666004" y="218957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Release forecast to Supply Planning</a:t>
            </a:r>
          </a:p>
        </p:txBody>
      </p:sp>
      <p:sp>
        <p:nvSpPr>
          <p:cNvPr id="96" name="Chevron 95"/>
          <p:cNvSpPr>
            <a:spLocks noChangeArrowheads="1"/>
          </p:cNvSpPr>
          <p:nvPr>
            <p:custDataLst>
              <p:tags r:id="rId7"/>
            </p:custDataLst>
          </p:nvPr>
        </p:nvSpPr>
        <p:spPr bwMode="auto">
          <a:xfrm>
            <a:off x="1304522" y="218957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Update existing demand plan</a:t>
            </a:r>
          </a:p>
        </p:txBody>
      </p:sp>
      <p:sp>
        <p:nvSpPr>
          <p:cNvPr id="97" name="Chevron 96"/>
          <p:cNvSpPr>
            <a:spLocks noChangeArrowheads="1"/>
          </p:cNvSpPr>
          <p:nvPr>
            <p:custDataLst>
              <p:tags r:id="rId8"/>
            </p:custDataLst>
          </p:nvPr>
        </p:nvSpPr>
        <p:spPr bwMode="auto">
          <a:xfrm>
            <a:off x="512524" y="218957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Set up</a:t>
            </a:r>
          </a:p>
          <a:p>
            <a:pPr>
              <a:lnSpc>
                <a:spcPct val="90000"/>
              </a:lnSpc>
              <a:buClr>
                <a:schemeClr val="accent1"/>
              </a:buClr>
              <a:buSzPct val="80000"/>
            </a:pPr>
            <a:r>
              <a:rPr lang="en-US" sz="800" dirty="0">
                <a:solidFill>
                  <a:srgbClr val="404040"/>
                </a:solidFill>
              </a:rPr>
              <a:t>demand</a:t>
            </a:r>
          </a:p>
          <a:p>
            <a:pPr>
              <a:lnSpc>
                <a:spcPct val="90000"/>
              </a:lnSpc>
              <a:buClr>
                <a:schemeClr val="accent1"/>
              </a:buClr>
              <a:buSzPct val="80000"/>
            </a:pPr>
            <a:r>
              <a:rPr lang="en-US" sz="800" dirty="0">
                <a:solidFill>
                  <a:srgbClr val="404040"/>
                </a:solidFill>
              </a:rPr>
              <a:t>plan</a:t>
            </a:r>
          </a:p>
        </p:txBody>
      </p:sp>
      <p:pic>
        <p:nvPicPr>
          <p:cNvPr id="104" name="Picture 66" descr="supply_chain_modeling"/>
          <p:cNvPicPr preferRelativeResize="0">
            <a:picLocks noChangeAspect="1" noChangeArrowheads="1"/>
          </p:cNvPicPr>
          <p:nvPr/>
        </p:nvPicPr>
        <p:blipFill>
          <a:blip r:embed="rId12" cstate="print"/>
          <a:stretch>
            <a:fillRect/>
          </a:stretch>
        </p:blipFill>
        <p:spPr bwMode="auto">
          <a:xfrm>
            <a:off x="405264" y="3050159"/>
            <a:ext cx="731520" cy="731520"/>
          </a:xfrm>
          <a:prstGeom prst="rect">
            <a:avLst/>
          </a:prstGeom>
          <a:noFill/>
          <a:ln w="9525">
            <a:noFill/>
            <a:miter lim="800000"/>
            <a:headEnd/>
            <a:tailEnd/>
          </a:ln>
        </p:spPr>
      </p:pic>
      <p:pic>
        <p:nvPicPr>
          <p:cNvPr id="107" name="Picture 65" descr="supply_chain_planning_and_control"/>
          <p:cNvPicPr preferRelativeResize="0">
            <a:picLocks noChangeAspect="1" noChangeArrowheads="1"/>
          </p:cNvPicPr>
          <p:nvPr/>
        </p:nvPicPr>
        <p:blipFill>
          <a:blip r:embed="rId13" cstate="print"/>
          <a:stretch>
            <a:fillRect/>
          </a:stretch>
        </p:blipFill>
        <p:spPr bwMode="auto">
          <a:xfrm>
            <a:off x="3004932" y="3050159"/>
            <a:ext cx="731520" cy="731520"/>
          </a:xfrm>
          <a:prstGeom prst="rect">
            <a:avLst/>
          </a:prstGeom>
          <a:noFill/>
          <a:ln w="9525">
            <a:noFill/>
            <a:miter lim="800000"/>
            <a:headEnd/>
            <a:tailEnd/>
          </a:ln>
        </p:spPr>
      </p:pic>
      <p:pic>
        <p:nvPicPr>
          <p:cNvPr id="45" name="Picture 65" descr="supply_chain_planning_and_control"/>
          <p:cNvPicPr preferRelativeResize="0">
            <a:picLocks noChangeAspect="1" noChangeArrowheads="1"/>
          </p:cNvPicPr>
          <p:nvPr/>
        </p:nvPicPr>
        <p:blipFill>
          <a:blip r:embed="rId13" cstate="print"/>
          <a:stretch>
            <a:fillRect/>
          </a:stretch>
        </p:blipFill>
        <p:spPr bwMode="auto">
          <a:xfrm>
            <a:off x="4765219" y="3050159"/>
            <a:ext cx="731520" cy="731520"/>
          </a:xfrm>
          <a:prstGeom prst="rect">
            <a:avLst/>
          </a:prstGeom>
          <a:noFill/>
          <a:ln w="9525">
            <a:noFill/>
            <a:miter lim="800000"/>
            <a:headEnd/>
            <a:tailEnd/>
          </a:ln>
        </p:spPr>
      </p:pic>
      <p:pic>
        <p:nvPicPr>
          <p:cNvPr id="44" name="Picture 43" descr="scenario_60pxgrün.png"/>
          <p:cNvPicPr>
            <a:picLocks noChangeAspect="1"/>
          </p:cNvPicPr>
          <p:nvPr/>
        </p:nvPicPr>
        <p:blipFill>
          <a:blip r:embed="rId14" cstate="print"/>
          <a:stretch>
            <a:fillRect/>
          </a:stretch>
        </p:blipFill>
        <p:spPr>
          <a:xfrm>
            <a:off x="366458" y="4843266"/>
            <a:ext cx="180000" cy="180000"/>
          </a:xfrm>
          <a:prstGeom prst="rect">
            <a:avLst/>
          </a:prstGeom>
        </p:spPr>
      </p:pic>
      <p:sp>
        <p:nvSpPr>
          <p:cNvPr id="46" name="TextBox 72"/>
          <p:cNvSpPr txBox="1">
            <a:spLocks noChangeArrowheads="1"/>
          </p:cNvSpPr>
          <p:nvPr/>
        </p:nvSpPr>
        <p:spPr bwMode="auto">
          <a:xfrm>
            <a:off x="327025" y="5186545"/>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Business Value</a:t>
            </a:r>
          </a:p>
        </p:txBody>
      </p:sp>
      <p:sp>
        <p:nvSpPr>
          <p:cNvPr id="48" name="TextBox 47"/>
          <p:cNvSpPr txBox="1"/>
          <p:nvPr/>
        </p:nvSpPr>
        <p:spPr>
          <a:xfrm>
            <a:off x="327024" y="4786930"/>
            <a:ext cx="1630363" cy="330200"/>
          </a:xfrm>
          <a:prstGeom prst="rect">
            <a:avLst/>
          </a:prstGeom>
          <a:noFill/>
          <a:ln w="9525">
            <a:noFill/>
            <a:miter lim="800000"/>
            <a:headEnd/>
            <a:tailEnd/>
          </a:ln>
        </p:spPr>
        <p:txBody>
          <a:bodyPr lIns="0" rIns="36000" anchor="ctr"/>
          <a:lstStyle>
            <a:defPPr>
              <a:defRPr lang="de-DE"/>
            </a:defPPr>
            <a:lvl1pPr marL="287338">
              <a:buClr>
                <a:schemeClr val="accent1"/>
              </a:buClr>
              <a:buSzPct val="80000"/>
              <a:defRPr sz="900"/>
            </a:lvl1pPr>
          </a:lstStyle>
          <a:p>
            <a:r>
              <a:rPr lang="en-US" dirty="0"/>
              <a:t>Scenario/Processes</a:t>
            </a:r>
          </a:p>
        </p:txBody>
      </p:sp>
      <p:sp>
        <p:nvSpPr>
          <p:cNvPr id="49"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0" name="Picture 49"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51" name="Rectangle 57">
            <a:hlinkClick r:id="rId16" action="ppaction://hlinksldjump"/>
          </p:cNvPr>
          <p:cNvSpPr>
            <a:spLocks noChangeArrowheads="1"/>
          </p:cNvSpPr>
          <p:nvPr/>
        </p:nvSpPr>
        <p:spPr bwMode="auto">
          <a:xfrm>
            <a:off x="31923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2" name="Rectangle 55">
            <a:hlinkClick r:id="rId17" action="ppaction://hlinksldjump"/>
          </p:cNvPr>
          <p:cNvSpPr>
            <a:spLocks noChangeArrowheads="1"/>
          </p:cNvSpPr>
          <p:nvPr/>
        </p:nvSpPr>
        <p:spPr bwMode="auto">
          <a:xfrm>
            <a:off x="326182"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3" name="Rectangle 57"/>
          <p:cNvSpPr>
            <a:spLocks noChangeArrowheads="1"/>
          </p:cNvSpPr>
          <p:nvPr/>
        </p:nvSpPr>
        <p:spPr bwMode="auto">
          <a:xfrm>
            <a:off x="327025" y="5198914"/>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4" name="Picture 53"/>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95682" y="5243496"/>
            <a:ext cx="121153" cy="180000"/>
          </a:xfrm>
          <a:prstGeom prst="rect">
            <a:avLst/>
          </a:prstGeom>
        </p:spPr>
      </p:pic>
      <p:sp>
        <p:nvSpPr>
          <p:cNvPr id="6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61" name="Rectangle 57">
            <a:hlinkClick r:id="rId19"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42"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489" y="5912364"/>
            <a:ext cx="170688" cy="170688"/>
          </a:xfrm>
          <a:prstGeom prst="rect">
            <a:avLst/>
          </a:prstGeom>
        </p:spPr>
      </p:pic>
      <p:sp>
        <p:nvSpPr>
          <p:cNvPr id="2" name="Title 1"/>
          <p:cNvSpPr>
            <a:spLocks noGrp="1"/>
          </p:cNvSpPr>
          <p:nvPr>
            <p:ph type="title"/>
          </p:nvPr>
        </p:nvSpPr>
        <p:spPr>
          <a:xfrm>
            <a:off x="324000" y="172123"/>
            <a:ext cx="8496000" cy="756000"/>
          </a:xfrm>
        </p:spPr>
        <p:txBody>
          <a:bodyPr/>
          <a:lstStyle/>
          <a:p>
            <a:r>
              <a:rPr lang="en-US" dirty="0"/>
              <a:t>Demand Planning</a:t>
            </a:r>
            <a:br>
              <a:rPr lang="en-US" dirty="0">
                <a:solidFill>
                  <a:srgbClr val="44697D"/>
                </a:solidFill>
              </a:rPr>
            </a:br>
            <a:r>
              <a:rPr lang="en-US" sz="2000" dirty="0"/>
              <a:t>Scenario Flow</a:t>
            </a:r>
          </a:p>
        </p:txBody>
      </p:sp>
      <p:sp>
        <p:nvSpPr>
          <p:cNvPr id="3" name="Rectangle 122"/>
          <p:cNvSpPr>
            <a:spLocks noChangeArrowheads="1"/>
          </p:cNvSpPr>
          <p:nvPr/>
        </p:nvSpPr>
        <p:spPr bwMode="auto">
          <a:xfrm>
            <a:off x="1763713" y="5540558"/>
            <a:ext cx="7380287" cy="1310408"/>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4" name="TextBox 3"/>
          <p:cNvSpPr txBox="1"/>
          <p:nvPr/>
        </p:nvSpPr>
        <p:spPr bwMode="auto">
          <a:xfrm>
            <a:off x="1755775" y="5845175"/>
            <a:ext cx="1644650" cy="246221"/>
          </a:xfrm>
          <a:prstGeom prst="rect">
            <a:avLst/>
          </a:prstGeom>
          <a:noFill/>
        </p:spPr>
        <p:txBody>
          <a:bodyPr>
            <a:spAutoFit/>
          </a:bodyPr>
          <a:lstStyle/>
          <a:p>
            <a:pPr>
              <a:buClr>
                <a:schemeClr val="accent1"/>
              </a:buClr>
              <a:buSzPct val="80000"/>
              <a:buFont typeface="Wingdings" pitchFamily="2" charset="2"/>
              <a:buNone/>
              <a:defRPr/>
            </a:pPr>
            <a:r>
              <a:rPr lang="en-US" sz="1000">
                <a:solidFill>
                  <a:srgbClr val="666666"/>
                </a:solidFill>
                <a:latin typeface="BentonSans Bold" pitchFamily="2" charset="0"/>
              </a:rPr>
              <a:t>Legend</a:t>
            </a:r>
            <a:endParaRPr lang="en-US" sz="700" dirty="0">
              <a:solidFill>
                <a:srgbClr val="666666"/>
              </a:solidFill>
              <a:latin typeface="BentonSans Bold" pitchFamily="2" charset="0"/>
            </a:endParaRPr>
          </a:p>
        </p:txBody>
      </p:sp>
      <p:cxnSp>
        <p:nvCxnSpPr>
          <p:cNvPr id="6" name="AutoShape 482"/>
          <p:cNvCxnSpPr>
            <a:cxnSpLocks noChangeShapeType="1"/>
          </p:cNvCxnSpPr>
          <p:nvPr/>
        </p:nvCxnSpPr>
        <p:spPr bwMode="auto">
          <a:xfrm rot="5400000" flipH="1" flipV="1">
            <a:off x="4289456" y="6264006"/>
            <a:ext cx="180975" cy="3175"/>
          </a:xfrm>
          <a:prstGeom prst="straightConnector1">
            <a:avLst/>
          </a:prstGeom>
          <a:noFill/>
          <a:ln w="9525">
            <a:solidFill>
              <a:srgbClr val="7D96A4"/>
            </a:solidFill>
            <a:prstDash val="sysDot"/>
            <a:round/>
            <a:headEnd/>
            <a:tailEnd/>
          </a:ln>
        </p:spPr>
      </p:cxnSp>
      <p:sp>
        <p:nvSpPr>
          <p:cNvPr id="7" name="Rectangle 6"/>
          <p:cNvSpPr/>
          <p:nvPr/>
        </p:nvSpPr>
        <p:spPr bwMode="auto">
          <a:xfrm>
            <a:off x="4445031" y="6167168"/>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8" name="Rectangle 7"/>
          <p:cNvSpPr/>
          <p:nvPr/>
        </p:nvSpPr>
        <p:spPr bwMode="auto">
          <a:xfrm>
            <a:off x="4445031" y="6506893"/>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9" name="AutoShape 1146"/>
          <p:cNvCxnSpPr>
            <a:cxnSpLocks noChangeShapeType="1"/>
          </p:cNvCxnSpPr>
          <p:nvPr/>
        </p:nvCxnSpPr>
        <p:spPr bwMode="auto">
          <a:xfrm rot="16200000" flipV="1">
            <a:off x="4289456" y="6611668"/>
            <a:ext cx="179388" cy="1587"/>
          </a:xfrm>
          <a:prstGeom prst="straightConnector1">
            <a:avLst/>
          </a:prstGeom>
          <a:noFill/>
          <a:ln w="9525">
            <a:solidFill>
              <a:schemeClr val="tx1">
                <a:lumMod val="50000"/>
                <a:lumOff val="50000"/>
              </a:schemeClr>
            </a:solidFill>
            <a:prstDash val="solid"/>
            <a:round/>
            <a:headEnd type="triangle" w="med" len="med"/>
            <a:tailEnd/>
          </a:ln>
        </p:spPr>
      </p:cxnSp>
      <p:sp>
        <p:nvSpPr>
          <p:cNvPr id="10" name="Rectangle 74"/>
          <p:cNvSpPr>
            <a:spLocks noChangeArrowheads="1"/>
          </p:cNvSpPr>
          <p:nvPr/>
        </p:nvSpPr>
        <p:spPr bwMode="auto">
          <a:xfrm>
            <a:off x="3667156" y="6175106"/>
            <a:ext cx="574675" cy="184150"/>
          </a:xfrm>
          <a:prstGeom prst="rect">
            <a:avLst/>
          </a:prstGeom>
          <a:noFill/>
          <a:ln w="9525">
            <a:noFill/>
            <a:miter lim="800000"/>
            <a:headEnd/>
            <a:tailEnd/>
          </a:ln>
        </p:spPr>
        <p:txBody>
          <a:bodyPr lIns="0" tIns="0" rIns="0" bIns="0">
            <a:spAutoFit/>
          </a:bodyPr>
          <a:lstStyle/>
          <a:p>
            <a:pPr>
              <a:defRPr/>
            </a:pPr>
            <a:r>
              <a:rPr lang="en-US" sz="600" dirty="0">
                <a:solidFill>
                  <a:schemeClr val="accent2"/>
                </a:solidFill>
                <a:latin typeface="+mn-lt"/>
                <a:ea typeface="+mn-ea"/>
                <a:cs typeface="+mn-cs"/>
              </a:rPr>
              <a:t>Process related to Financials</a:t>
            </a:r>
          </a:p>
        </p:txBody>
      </p:sp>
      <p:sp>
        <p:nvSpPr>
          <p:cNvPr id="11" name="Freeform 69">
            <a:hlinkClick r:id="rId4" action="ppaction://hlinksldjump" tooltip="Process is relevant for accounting"/>
          </p:cNvPr>
          <p:cNvSpPr>
            <a:spLocks noChangeAspect="1" noChangeArrowheads="1"/>
          </p:cNvSpPr>
          <p:nvPr/>
        </p:nvSpPr>
        <p:spPr bwMode="auto">
          <a:xfrm>
            <a:off x="3479831" y="6187806"/>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25" name="Chevron 426">
            <a:hlinkClick r:id="rId5" action="ppaction://hlinksldjump"/>
          </p:cNvPr>
          <p:cNvSpPr>
            <a:spLocks noChangeArrowheads="1"/>
          </p:cNvSpPr>
          <p:nvPr/>
        </p:nvSpPr>
        <p:spPr bwMode="auto">
          <a:xfrm>
            <a:off x="1812925" y="6284913"/>
            <a:ext cx="490538"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 mainly driven by the user</a:t>
            </a:r>
          </a:p>
        </p:txBody>
      </p:sp>
      <p:sp>
        <p:nvSpPr>
          <p:cNvPr id="31" name="TextBox 30"/>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pic>
        <p:nvPicPr>
          <p:cNvPr id="45" name="Picture 4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79596" y="6344369"/>
            <a:ext cx="589295" cy="382737"/>
          </a:xfrm>
          <a:prstGeom prst="rect">
            <a:avLst/>
          </a:prstGeom>
        </p:spPr>
      </p:pic>
      <p:sp>
        <p:nvSpPr>
          <p:cNvPr id="47" name="Rectangle 74"/>
          <p:cNvSpPr>
            <a:spLocks noChangeArrowheads="1"/>
          </p:cNvSpPr>
          <p:nvPr/>
        </p:nvSpPr>
        <p:spPr bwMode="auto">
          <a:xfrm>
            <a:off x="2795533" y="6443405"/>
            <a:ext cx="574675" cy="215444"/>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BentonSans Book" pitchFamily="2" charset="0"/>
              </a:rPr>
              <a:t>Work </a:t>
            </a:r>
          </a:p>
          <a:p>
            <a:pPr algn="ctr"/>
            <a:r>
              <a:rPr lang="en-US" sz="700" dirty="0">
                <a:solidFill>
                  <a:schemeClr val="bg1"/>
                </a:solidFill>
                <a:latin typeface="BentonSans Book" pitchFamily="2" charset="0"/>
              </a:rPr>
              <a:t>Center</a:t>
            </a:r>
          </a:p>
        </p:txBody>
      </p:sp>
      <p:pic>
        <p:nvPicPr>
          <p:cNvPr id="54" name="Picture 5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52247" y="1440035"/>
            <a:ext cx="1123033" cy="729392"/>
          </a:xfrm>
          <a:prstGeom prst="rect">
            <a:avLst/>
          </a:prstGeom>
        </p:spPr>
      </p:pic>
      <p:sp>
        <p:nvSpPr>
          <p:cNvPr id="55" name="Rectangle 74"/>
          <p:cNvSpPr>
            <a:spLocks noChangeArrowheads="1"/>
          </p:cNvSpPr>
          <p:nvPr/>
        </p:nvSpPr>
        <p:spPr bwMode="auto">
          <a:xfrm>
            <a:off x="4144488" y="1655940"/>
            <a:ext cx="700644" cy="215444"/>
          </a:xfrm>
          <a:prstGeom prst="rect">
            <a:avLst/>
          </a:prstGeom>
          <a:noFill/>
          <a:ln w="9525">
            <a:noFill/>
            <a:miter lim="800000"/>
            <a:headEnd/>
            <a:tailEnd/>
          </a:ln>
        </p:spPr>
        <p:txBody>
          <a:bodyPr wrap="square" lIns="0" tIns="0" rIns="0" bIns="0">
            <a:spAutoFit/>
          </a:bodyPr>
          <a:lstStyle/>
          <a:p>
            <a:pPr marL="244475" indent="-244475" algn="ctr">
              <a:buClr>
                <a:srgbClr val="F0AB00"/>
              </a:buClr>
            </a:pPr>
            <a:r>
              <a:rPr lang="de-DE" sz="700" dirty="0">
                <a:solidFill>
                  <a:schemeClr val="bg1"/>
                </a:solidFill>
                <a:latin typeface="BentonSans Book" pitchFamily="2" charset="0"/>
              </a:rPr>
              <a:t>Demand </a:t>
            </a:r>
          </a:p>
          <a:p>
            <a:pPr marL="244475" indent="-244475" algn="ctr">
              <a:buClr>
                <a:srgbClr val="F0AB00"/>
              </a:buClr>
            </a:pPr>
            <a:r>
              <a:rPr lang="de-DE" sz="700" dirty="0">
                <a:solidFill>
                  <a:schemeClr val="bg1"/>
                </a:solidFill>
                <a:latin typeface="BentonSans Book" pitchFamily="2" charset="0"/>
              </a:rPr>
              <a:t>Planning</a:t>
            </a:r>
          </a:p>
        </p:txBody>
      </p:sp>
      <p:cxnSp>
        <p:nvCxnSpPr>
          <p:cNvPr id="57" name="AutoShape 482"/>
          <p:cNvCxnSpPr>
            <a:cxnSpLocks noChangeShapeType="1"/>
          </p:cNvCxnSpPr>
          <p:nvPr/>
        </p:nvCxnSpPr>
        <p:spPr bwMode="auto">
          <a:xfrm rot="5400000" flipH="1" flipV="1">
            <a:off x="4408246" y="2304467"/>
            <a:ext cx="180975" cy="3175"/>
          </a:xfrm>
          <a:prstGeom prst="straightConnector1">
            <a:avLst/>
          </a:prstGeom>
          <a:noFill/>
          <a:ln w="9525">
            <a:solidFill>
              <a:srgbClr val="7D96A4"/>
            </a:solidFill>
            <a:prstDash val="sysDot"/>
            <a:round/>
            <a:headEnd/>
            <a:tailEnd/>
          </a:ln>
        </p:spPr>
      </p:cxnSp>
      <p:cxnSp>
        <p:nvCxnSpPr>
          <p:cNvPr id="58" name="AutoShape 482"/>
          <p:cNvCxnSpPr>
            <a:cxnSpLocks noChangeShapeType="1"/>
          </p:cNvCxnSpPr>
          <p:nvPr/>
        </p:nvCxnSpPr>
        <p:spPr bwMode="auto">
          <a:xfrm>
            <a:off x="3242078" y="2383759"/>
            <a:ext cx="2527557" cy="5263"/>
          </a:xfrm>
          <a:prstGeom prst="straightConnector1">
            <a:avLst/>
          </a:prstGeom>
          <a:noFill/>
          <a:ln w="9525">
            <a:solidFill>
              <a:srgbClr val="7D96A4"/>
            </a:solidFill>
            <a:prstDash val="sysDot"/>
            <a:round/>
            <a:headEnd/>
            <a:tailEnd/>
          </a:ln>
        </p:spPr>
      </p:cxnSp>
      <p:sp>
        <p:nvSpPr>
          <p:cNvPr id="60" name="Chevron 426">
            <a:hlinkClick r:id="rId7" action="ppaction://hlinksldjump"/>
          </p:cNvPr>
          <p:cNvSpPr>
            <a:spLocks noChangeArrowheads="1"/>
          </p:cNvSpPr>
          <p:nvPr/>
        </p:nvSpPr>
        <p:spPr bwMode="auto">
          <a:xfrm>
            <a:off x="2806996" y="2955850"/>
            <a:ext cx="789676" cy="70461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Demand Planning</a:t>
            </a:r>
          </a:p>
        </p:txBody>
      </p:sp>
      <p:sp>
        <p:nvSpPr>
          <p:cNvPr id="61" name="Chevron 426">
            <a:hlinkClick r:id="rId8" action="ppaction://hlinksldjump"/>
          </p:cNvPr>
          <p:cNvSpPr>
            <a:spLocks noChangeArrowheads="1"/>
          </p:cNvSpPr>
          <p:nvPr/>
        </p:nvSpPr>
        <p:spPr bwMode="auto">
          <a:xfrm>
            <a:off x="5559425" y="2953627"/>
            <a:ext cx="756315" cy="744279"/>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Demand </a:t>
            </a:r>
          </a:p>
        </p:txBody>
      </p:sp>
      <p:sp>
        <p:nvSpPr>
          <p:cNvPr id="63" name="Freeform 69"/>
          <p:cNvSpPr>
            <a:spLocks noChangeArrowheads="1"/>
          </p:cNvSpPr>
          <p:nvPr/>
        </p:nvSpPr>
        <p:spPr bwMode="auto">
          <a:xfrm>
            <a:off x="6112431" y="356500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cxnSp>
        <p:nvCxnSpPr>
          <p:cNvPr id="64" name="AutoShape 1146"/>
          <p:cNvCxnSpPr>
            <a:cxnSpLocks noChangeShapeType="1"/>
          </p:cNvCxnSpPr>
          <p:nvPr/>
        </p:nvCxnSpPr>
        <p:spPr bwMode="auto">
          <a:xfrm flipH="1" flipV="1">
            <a:off x="3689498" y="3285460"/>
            <a:ext cx="1869927" cy="10633"/>
          </a:xfrm>
          <a:prstGeom prst="straightConnector1">
            <a:avLst/>
          </a:prstGeom>
          <a:noFill/>
          <a:ln w="9525">
            <a:solidFill>
              <a:schemeClr val="tx1">
                <a:lumMod val="50000"/>
                <a:lumOff val="50000"/>
              </a:schemeClr>
            </a:solidFill>
            <a:prstDash val="solid"/>
            <a:round/>
            <a:headEnd type="triangle" w="med" len="med"/>
            <a:tailEnd/>
          </a:ln>
        </p:spPr>
      </p:cxnSp>
      <p:cxnSp>
        <p:nvCxnSpPr>
          <p:cNvPr id="73" name="AutoShape 482"/>
          <p:cNvCxnSpPr>
            <a:cxnSpLocks noChangeShapeType="1"/>
          </p:cNvCxnSpPr>
          <p:nvPr/>
        </p:nvCxnSpPr>
        <p:spPr bwMode="auto">
          <a:xfrm>
            <a:off x="3241963" y="2369437"/>
            <a:ext cx="2169" cy="493033"/>
          </a:xfrm>
          <a:prstGeom prst="straightConnector1">
            <a:avLst/>
          </a:prstGeom>
          <a:noFill/>
          <a:ln w="9525">
            <a:solidFill>
              <a:srgbClr val="7D96A4"/>
            </a:solidFill>
            <a:prstDash val="sysDot"/>
            <a:round/>
            <a:headEnd/>
            <a:tailEnd/>
          </a:ln>
        </p:spPr>
      </p:cxnSp>
      <p:cxnSp>
        <p:nvCxnSpPr>
          <p:cNvPr id="76" name="AutoShape 482"/>
          <p:cNvCxnSpPr>
            <a:cxnSpLocks noChangeShapeType="1"/>
          </p:cNvCxnSpPr>
          <p:nvPr/>
        </p:nvCxnSpPr>
        <p:spPr bwMode="auto">
          <a:xfrm flipV="1">
            <a:off x="5772647" y="2370140"/>
            <a:ext cx="2710" cy="484378"/>
          </a:xfrm>
          <a:prstGeom prst="straightConnector1">
            <a:avLst/>
          </a:prstGeom>
          <a:noFill/>
          <a:ln w="9525">
            <a:solidFill>
              <a:srgbClr val="7D96A4"/>
            </a:solidFill>
            <a:prstDash val="sysDot"/>
            <a:round/>
            <a:headEnd/>
            <a:tailEnd/>
          </a:ln>
        </p:spPr>
      </p:cxnSp>
      <p:pic>
        <p:nvPicPr>
          <p:cNvPr id="71" name="Picture 70" descr="scenario_60pxgrün.png"/>
          <p:cNvPicPr>
            <a:picLocks noChangeAspect="1"/>
          </p:cNvPicPr>
          <p:nvPr/>
        </p:nvPicPr>
        <p:blipFill>
          <a:blip r:embed="rId9" cstate="print"/>
          <a:stretch>
            <a:fillRect/>
          </a:stretch>
        </p:blipFill>
        <p:spPr>
          <a:xfrm>
            <a:off x="361522" y="4846253"/>
            <a:ext cx="180000" cy="180000"/>
          </a:xfrm>
          <a:prstGeom prst="rect">
            <a:avLst/>
          </a:prstGeom>
        </p:spPr>
      </p:pic>
      <p:sp>
        <p:nvSpPr>
          <p:cNvPr id="7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4" name="TextBox 73"/>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75" name="TextBox 61"/>
          <p:cNvSpPr txBox="1">
            <a:spLocks noChangeArrowheads="1"/>
          </p:cNvSpPr>
          <p:nvPr/>
        </p:nvSpPr>
        <p:spPr bwMode="auto">
          <a:xfrm>
            <a:off x="327025" y="554055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pic>
        <p:nvPicPr>
          <p:cNvPr id="77" name="Picture 76" descr="Calculator_2_60px.png"/>
          <p:cNvPicPr>
            <a:picLocks noChangeAspect="1"/>
          </p:cNvPicPr>
          <p:nvPr/>
        </p:nvPicPr>
        <p:blipFill>
          <a:blip r:embed="rId10" cstate="print"/>
          <a:stretch>
            <a:fillRect/>
          </a:stretch>
        </p:blipFill>
        <p:spPr>
          <a:xfrm>
            <a:off x="366739" y="5245467"/>
            <a:ext cx="180000" cy="180000"/>
          </a:xfrm>
          <a:prstGeom prst="rect">
            <a:avLst/>
          </a:prstGeom>
        </p:spPr>
      </p:pic>
      <p:sp>
        <p:nvSpPr>
          <p:cNvPr id="78" name="Rectangle 57"/>
          <p:cNvSpPr>
            <a:spLocks noChangeArrowheads="1"/>
          </p:cNvSpPr>
          <p:nvPr/>
        </p:nvSpPr>
        <p:spPr bwMode="auto">
          <a:xfrm>
            <a:off x="305044"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9" name="Rectangle 55">
            <a:hlinkClick r:id="rId4"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0" name="Rectangle 57">
            <a:hlinkClick r:id="rId5"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81" name="Picture 80" descr="Monitor_60px.png"/>
          <p:cNvPicPr>
            <a:picLocks noChangeAspect="1"/>
          </p:cNvPicPr>
          <p:nvPr/>
        </p:nvPicPr>
        <p:blipFill>
          <a:blip r:embed="rId11" cstate="print"/>
          <a:stretch>
            <a:fillRect/>
          </a:stretch>
        </p:blipFill>
        <p:spPr>
          <a:xfrm>
            <a:off x="361854" y="5605004"/>
            <a:ext cx="180000" cy="180000"/>
          </a:xfrm>
          <a:prstGeom prst="rect">
            <a:avLst/>
          </a:prstGeom>
        </p:spPr>
      </p:pic>
      <p:sp>
        <p:nvSpPr>
          <p:cNvPr id="8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4" name="Rectangle 57">
            <a:hlinkClick r:id="rId12"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grpSp>
        <p:nvGrpSpPr>
          <p:cNvPr id="40" name="Group 101"/>
          <p:cNvGrpSpPr/>
          <p:nvPr/>
        </p:nvGrpSpPr>
        <p:grpSpPr>
          <a:xfrm>
            <a:off x="7645740" y="1184569"/>
            <a:ext cx="1174410" cy="309466"/>
            <a:chOff x="7269479" y="1173773"/>
            <a:chExt cx="1174410" cy="309466"/>
          </a:xfrm>
        </p:grpSpPr>
        <p:pic>
          <p:nvPicPr>
            <p:cNvPr id="41" name="Picture 2" descr="\\dwdfkps\KPS\100_Public\Graphics\Pictogram-Library\2011-Visual-Style\60X60-PNGs\SelfService_60px.png"/>
            <p:cNvPicPr>
              <a:picLocks noChangeAspect="1" noChangeArrowheads="1"/>
            </p:cNvPicPr>
            <p:nvPr/>
          </p:nvPicPr>
          <p:blipFill>
            <a:blip r:embed="rId13" cstate="print"/>
            <a:srcRect/>
            <a:stretch>
              <a:fillRect/>
            </a:stretch>
          </p:blipFill>
          <p:spPr bwMode="auto">
            <a:xfrm>
              <a:off x="7269479" y="1173773"/>
              <a:ext cx="282233" cy="282233"/>
            </a:xfrm>
            <a:prstGeom prst="rect">
              <a:avLst/>
            </a:prstGeom>
            <a:noFill/>
          </p:spPr>
        </p:pic>
        <p:sp>
          <p:nvSpPr>
            <p:cNvPr id="42"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Demand Planning</a:t>
            </a:r>
            <a:br>
              <a:rPr lang="en-US" dirty="0"/>
            </a:br>
            <a:r>
              <a:rPr lang="en-US" sz="2000" dirty="0"/>
              <a:t>Further Information</a:t>
            </a:r>
          </a:p>
        </p:txBody>
      </p:sp>
      <p:sp>
        <p:nvSpPr>
          <p:cNvPr id="61" name="TextBox 60"/>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3"/>
              </a:rPr>
              <a:t>click </a:t>
            </a:r>
            <a:r>
              <a:rPr lang="en-US" sz="900">
                <a:latin typeface="+mn-lt"/>
                <a:hlinkClick r:id="rId3"/>
              </a:rPr>
              <a:t>here</a:t>
            </a:r>
            <a:r>
              <a:rPr lang="en-US" sz="900">
                <a:latin typeface="+mn-lt"/>
              </a:rPr>
              <a:t>.*</a:t>
            </a:r>
            <a:endParaRPr lang="en-US" sz="900" dirty="0">
              <a:latin typeface="+mn-lt"/>
            </a:endParaRP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4"/>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5"/>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6"/>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7"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9"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0"/>
              </a:rPr>
              <a:t>http://support.microsoft.com/kb/890474</a:t>
            </a:r>
            <a:r>
              <a:rPr lang="en-US" sz="700" kern="0" dirty="0">
                <a:ea typeface="Arial Unicode MS" pitchFamily="34" charset="-128"/>
                <a:cs typeface="Arial Unicode MS" pitchFamily="34" charset="-128"/>
              </a:rPr>
              <a:t>.</a:t>
            </a:r>
            <a:endParaRPr lang="de-DE" sz="700" kern="0" dirty="0">
              <a:ea typeface="Arial Unicode MS" pitchFamily="34" charset="-128"/>
              <a:cs typeface="Arial Unicode MS" pitchFamily="34" charset="-128"/>
            </a:endParaRPr>
          </a:p>
        </p:txBody>
      </p:sp>
      <p:sp>
        <p:nvSpPr>
          <p:cNvPr id="55" name="TextBox 61"/>
          <p:cNvSpPr txBox="1">
            <a:spLocks noChangeArrowheads="1"/>
          </p:cNvSpPr>
          <p:nvPr/>
        </p:nvSpPr>
        <p:spPr bwMode="auto">
          <a:xfrm>
            <a:off x="327025" y="583260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pic>
        <p:nvPicPr>
          <p:cNvPr id="57" name="Picture 56" descr="scenario_60pxgrün.png"/>
          <p:cNvPicPr>
            <a:picLocks noChangeAspect="1"/>
          </p:cNvPicPr>
          <p:nvPr/>
        </p:nvPicPr>
        <p:blipFill>
          <a:blip r:embed="rId11" cstate="print"/>
          <a:stretch>
            <a:fillRect/>
          </a:stretch>
        </p:blipFill>
        <p:spPr>
          <a:xfrm>
            <a:off x="361522" y="4846253"/>
            <a:ext cx="180000" cy="180000"/>
          </a:xfrm>
          <a:prstGeom prst="rect">
            <a:avLst/>
          </a:prstGeom>
        </p:spPr>
      </p:pic>
      <p:sp>
        <p:nvSpPr>
          <p:cNvPr id="58"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9" name="TextBox 58"/>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pic>
        <p:nvPicPr>
          <p:cNvPr id="60" name="Picture 59" descr="Calculator_2_60px.png"/>
          <p:cNvPicPr>
            <a:picLocks noChangeAspect="1"/>
          </p:cNvPicPr>
          <p:nvPr/>
        </p:nvPicPr>
        <p:blipFill>
          <a:blip r:embed="rId12" cstate="print"/>
          <a:stretch>
            <a:fillRect/>
          </a:stretch>
        </p:blipFill>
        <p:spPr>
          <a:xfrm>
            <a:off x="366739" y="5245467"/>
            <a:ext cx="180000" cy="180000"/>
          </a:xfrm>
          <a:prstGeom prst="rect">
            <a:avLst/>
          </a:prstGeom>
        </p:spPr>
      </p:pic>
      <p:sp>
        <p:nvSpPr>
          <p:cNvPr id="64" name="Rectangle 55">
            <a:hlinkClick r:id="rId13"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5" name="Rectangle 57">
            <a:hlinkClick r:id="rId14"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72" name="Rectangle 57">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8" name="Picture 47"/>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pic>
        <p:nvPicPr>
          <p:cNvPr id="50" name="Picture 4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spTree>
    <p:extLst>
      <p:ext uri="{BB962C8B-B14F-4D97-AF65-F5344CB8AC3E}">
        <p14:creationId xmlns:p14="http://schemas.microsoft.com/office/powerpoint/2010/main" val="1181077820"/>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heme/theme1.xml><?xml version="1.0" encoding="utf-8"?>
<a:theme xmlns:a="http://schemas.openxmlformats.org/drawingml/2006/main" name="1_SAP_2011_v1.0">
  <a:themeElements>
    <a:clrScheme name="Custom 3">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235571"/>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970</Words>
  <Application>Microsoft Office PowerPoint</Application>
  <PresentationFormat>On-screen Show (4:3)</PresentationFormat>
  <Paragraphs>189</Paragraphs>
  <Slides>7</Slides>
  <Notes>7</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7</vt:i4>
      </vt:variant>
    </vt:vector>
  </HeadingPairs>
  <TitlesOfParts>
    <vt:vector size="22" baseType="lpstr">
      <vt:lpstr>wingdings</vt:lpstr>
      <vt:lpstr>Courier New</vt:lpstr>
      <vt:lpstr>wingdings</vt:lpstr>
      <vt:lpstr>SimSun</vt:lpstr>
      <vt:lpstr>BentonSans Book</vt:lpstr>
      <vt:lpstr>Arial Unicode MS</vt:lpstr>
      <vt:lpstr>Arial</vt:lpstr>
      <vt:lpstr>Symbol</vt:lpstr>
      <vt:lpstr>BrowalliaUPC</vt:lpstr>
      <vt:lpstr>BentonSans Bold</vt:lpstr>
      <vt:lpstr>MS PGothic</vt:lpstr>
      <vt:lpstr>BentonSans Regular</vt:lpstr>
      <vt:lpstr>BentonSans Light</vt:lpstr>
      <vt:lpstr>Aparajita</vt:lpstr>
      <vt:lpstr>1_SAP_2011_v1.0</vt:lpstr>
      <vt:lpstr>Demand Planning Scenario Overview</vt:lpstr>
      <vt:lpstr>Demand Planning Scenario Overview</vt:lpstr>
      <vt:lpstr>Demand Planning Process Details: Initiating Demand Planning</vt:lpstr>
      <vt:lpstr>Demand Planning Process Details: Planning Demand </vt:lpstr>
      <vt:lpstr>Demand Planning Business Value</vt:lpstr>
      <vt:lpstr>Demand Planning Scenario Flow</vt:lpstr>
      <vt:lpstr>Demand Planning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149</cp:revision>
  <dcterms:created xsi:type="dcterms:W3CDTF">2011-09-27T15:12:20Z</dcterms:created>
  <dcterms:modified xsi:type="dcterms:W3CDTF">2018-09-04T15:12:26Z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