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4.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5.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6.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7.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8.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9.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10.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711" r:id="rId1"/>
  </p:sldMasterIdLst>
  <p:notesMasterIdLst>
    <p:notesMasterId r:id="rId15"/>
  </p:notesMasterIdLst>
  <p:handoutMasterIdLst>
    <p:handoutMasterId r:id="rId16"/>
  </p:handoutMasterIdLst>
  <p:sldIdLst>
    <p:sldId id="342" r:id="rId2"/>
    <p:sldId id="402" r:id="rId3"/>
    <p:sldId id="345" r:id="rId4"/>
    <p:sldId id="349" r:id="rId5"/>
    <p:sldId id="398" r:id="rId6"/>
    <p:sldId id="350" r:id="rId7"/>
    <p:sldId id="389" r:id="rId8"/>
    <p:sldId id="399" r:id="rId9"/>
    <p:sldId id="391" r:id="rId10"/>
    <p:sldId id="392" r:id="rId11"/>
    <p:sldId id="353" r:id="rId12"/>
    <p:sldId id="348" r:id="rId13"/>
    <p:sldId id="403" r:id="rId14"/>
  </p:sldIdLst>
  <p:sldSz cx="9144000" cy="6858000" type="screen4x3"/>
  <p:notesSz cx="6858000" cy="9144000"/>
  <p:embeddedFontLst>
    <p:embeddedFont>
      <p:font typeface="MS PGothic" panose="020B0600070205080204" pitchFamily="34" charset="-128"/>
      <p:regular r:id="rId17"/>
    </p:embeddedFont>
    <p:embeddedFont>
      <p:font typeface="BentonSans Bold" panose="02000803000000020004" pitchFamily="2" charset="0"/>
      <p:bold r:id="rId18"/>
    </p:embeddedFont>
    <p:embeddedFont>
      <p:font typeface="BentonSans Regular" panose="02000503000000020004" pitchFamily="2" charset="0"/>
      <p:regular r:id="rId19"/>
    </p:embeddedFont>
    <p:embeddedFont>
      <p:font typeface="Arial Black" panose="020B0A04020102020204" pitchFamily="34" charset="0"/>
      <p:bold r:id="rId20"/>
    </p:embeddedFont>
    <p:embeddedFont>
      <p:font typeface="BentonSans Book" panose="02000503000000020004" pitchFamily="2" charset="0"/>
      <p:regular r:id="rId21"/>
    </p:embeddedFont>
    <p:embeddedFont>
      <p:font typeface="Aparajita" panose="02020603050405020304" pitchFamily="18" charset="0"/>
      <p:regular r:id="rId22"/>
      <p:bold r:id="rId23"/>
      <p:italic r:id="rId24"/>
      <p:boldItalic r:id="rId25"/>
    </p:embeddedFont>
    <p:embeddedFont>
      <p:font typeface="BentonSans Light" panose="02000503000000020004" pitchFamily="2" charset="0"/>
      <p:regular r:id="rId26"/>
    </p:embeddedFont>
    <p:embeddedFont>
      <p:font typeface="SimSun" panose="02010600030101010101" pitchFamily="2" charset="-122"/>
      <p:regular r:id="rId27"/>
    </p:embeddedFont>
    <p:embeddedFont>
      <p:font typeface="Arial Unicode MS" panose="020B0604020202020204" pitchFamily="34" charset="-128"/>
      <p:regular r:id="rId28"/>
    </p:embeddedFont>
    <p:embeddedFont>
      <p:font typeface="BrowalliaUPC" panose="020B0604020202020204" pitchFamily="34" charset="-34"/>
      <p:regular r:id="rId29"/>
      <p:bold r:id="rId30"/>
      <p:italic r:id="rId31"/>
      <p:boldItalic r:id="rId32"/>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17">
          <p15:clr>
            <a:srgbClr val="A4A3A4"/>
          </p15:clr>
        </p15:guide>
        <p15:guide id="2" orient="horz" pos="190">
          <p15:clr>
            <a:srgbClr val="A4A3A4"/>
          </p15:clr>
        </p15:guide>
        <p15:guide id="3" orient="horz" pos="2309">
          <p15:clr>
            <a:srgbClr val="A4A3A4"/>
          </p15:clr>
        </p15:guide>
        <p15:guide id="4" orient="horz" pos="140">
          <p15:clr>
            <a:srgbClr val="A4A3A4"/>
          </p15:clr>
        </p15:guide>
        <p15:guide id="5" orient="horz" pos="1508">
          <p15:clr>
            <a:srgbClr val="A4A3A4"/>
          </p15:clr>
        </p15:guide>
        <p15:guide id="6" orient="horz" pos="1180">
          <p15:clr>
            <a:srgbClr val="A4A3A4"/>
          </p15:clr>
        </p15:guide>
        <p15:guide id="7" orient="horz" pos="1684">
          <p15:clr>
            <a:srgbClr val="A4A3A4"/>
          </p15:clr>
        </p15:guide>
        <p15:guide id="8" pos="5556">
          <p15:clr>
            <a:srgbClr val="A4A3A4"/>
          </p15:clr>
        </p15:guide>
        <p15:guide id="9" pos="308">
          <p15:clr>
            <a:srgbClr val="A4A3A4"/>
          </p15:clr>
        </p15:guide>
        <p15:guide id="10" pos="350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6C8D"/>
    <a:srgbClr val="4DB6EF"/>
    <a:srgbClr val="4FB81C"/>
    <a:srgbClr val="666666"/>
    <a:srgbClr val="FFD979"/>
    <a:srgbClr val="ECECEC"/>
    <a:srgbClr val="45157E"/>
    <a:srgbClr val="C6C6C6"/>
    <a:srgbClr val="00328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399" autoAdjust="0"/>
    <p:restoredTop sz="94101" autoAdjust="0"/>
  </p:normalViewPr>
  <p:slideViewPr>
    <p:cSldViewPr snapToGrid="0" showGuides="1">
      <p:cViewPr varScale="1">
        <p:scale>
          <a:sx n="86" d="100"/>
          <a:sy n="86" d="100"/>
        </p:scale>
        <p:origin x="1781" y="72"/>
      </p:cViewPr>
      <p:guideLst>
        <p:guide orient="horz" pos="4117"/>
        <p:guide orient="horz" pos="190"/>
        <p:guide orient="horz" pos="2309"/>
        <p:guide orient="horz" pos="140"/>
        <p:guide orient="horz" pos="1508"/>
        <p:guide orient="horz" pos="1180"/>
        <p:guide orient="horz" pos="1684"/>
        <p:guide pos="5556"/>
        <p:guide pos="308"/>
        <p:guide pos="3502"/>
      </p:guideLst>
    </p:cSldViewPr>
  </p:slideViewPr>
  <p:outlineViewPr>
    <p:cViewPr>
      <p:scale>
        <a:sx n="33" d="100"/>
        <a:sy n="33" d="100"/>
      </p:scale>
      <p:origin x="0" y="3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font" Target="fonts/font5.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font" Target="fonts/font4.fntdata"/><Relationship Id="rId29"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32" Type="http://schemas.openxmlformats.org/officeDocument/2006/relationships/font" Target="fonts/font16.fntdata"/><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7.fntdata"/><Relationship Id="rId28" Type="http://schemas.openxmlformats.org/officeDocument/2006/relationships/font" Target="fonts/font12.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font" Target="fonts/font1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font" Target="fonts/font14.fntdata"/><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6763404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391499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11550581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extLst>
      <p:ext uri="{BB962C8B-B14F-4D97-AF65-F5344CB8AC3E}">
        <p14:creationId xmlns:p14="http://schemas.microsoft.com/office/powerpoint/2010/main" val="22738042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extLst>
      <p:ext uri="{BB962C8B-B14F-4D97-AF65-F5344CB8AC3E}">
        <p14:creationId xmlns:p14="http://schemas.microsoft.com/office/powerpoint/2010/main" val="14972592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extLst>
      <p:ext uri="{BB962C8B-B14F-4D97-AF65-F5344CB8AC3E}">
        <p14:creationId xmlns:p14="http://schemas.microsoft.com/office/powerpoint/2010/main" val="19673892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extLst>
      <p:ext uri="{BB962C8B-B14F-4D97-AF65-F5344CB8AC3E}">
        <p14:creationId xmlns:p14="http://schemas.microsoft.com/office/powerpoint/2010/main" val="16188114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7031046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17751525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8611185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20227181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18909780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28068199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9158375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9755347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extLst>
      <p:ext uri="{BB962C8B-B14F-4D97-AF65-F5344CB8AC3E}">
        <p14:creationId xmlns:p14="http://schemas.microsoft.com/office/powerpoint/2010/main" val="26635610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9"/>
          <p:cNvSpPr txBox="1"/>
          <p:nvPr userDrawn="1"/>
        </p:nvSpPr>
        <p:spPr bwMode="black">
          <a:xfrm>
            <a:off x="145875" y="6636183"/>
            <a:ext cx="1444874" cy="92333"/>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600" noProof="0" dirty="0">
                <a:solidFill>
                  <a:schemeClr val="tx1"/>
                </a:solidFill>
              </a:rPr>
              <a:t>© 2013 SAP AG. All rights reserved.</a:t>
            </a:r>
          </a:p>
        </p:txBody>
      </p:sp>
    </p:spTree>
    <p:extLst>
      <p:ext uri="{BB962C8B-B14F-4D97-AF65-F5344CB8AC3E}">
        <p14:creationId xmlns:p14="http://schemas.microsoft.com/office/powerpoint/2010/main" val="2248971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662267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999561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38154803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7479758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39536502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extLst>
      <p:ext uri="{BB962C8B-B14F-4D97-AF65-F5344CB8AC3E}">
        <p14:creationId xmlns:p14="http://schemas.microsoft.com/office/powerpoint/2010/main" val="26206618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extLst>
      <p:ext uri="{BB962C8B-B14F-4D97-AF65-F5344CB8AC3E}">
        <p14:creationId xmlns:p14="http://schemas.microsoft.com/office/powerpoint/2010/main" val="35356750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extLst>
      <p:ext uri="{BB962C8B-B14F-4D97-AF65-F5344CB8AC3E}">
        <p14:creationId xmlns:p14="http://schemas.microsoft.com/office/powerpoint/2010/main" val="20387485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56989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extLst>
      <p:ext uri="{BB962C8B-B14F-4D97-AF65-F5344CB8AC3E}">
        <p14:creationId xmlns:p14="http://schemas.microsoft.com/office/powerpoint/2010/main" val="7716041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extLst>
      <p:ext uri="{BB962C8B-B14F-4D97-AF65-F5344CB8AC3E}">
        <p14:creationId xmlns:p14="http://schemas.microsoft.com/office/powerpoint/2010/main" val="27745651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extLst>
      <p:ext uri="{BB962C8B-B14F-4D97-AF65-F5344CB8AC3E}">
        <p14:creationId xmlns:p14="http://schemas.microsoft.com/office/powerpoint/2010/main" val="31262763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1_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1_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1_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1_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1_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extLst>
      <p:ext uri="{BB962C8B-B14F-4D97-AF65-F5344CB8AC3E}">
        <p14:creationId xmlns:p14="http://schemas.microsoft.com/office/powerpoint/2010/main" val="3834380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4"/>
          <p:cNvSpPr txBox="1"/>
          <p:nvPr userDrawn="1"/>
        </p:nvSpPr>
        <p:spPr bwMode="black">
          <a:xfrm>
            <a:off x="206960" y="6650813"/>
            <a:ext cx="1396784" cy="92333"/>
          </a:xfrm>
          <a:prstGeom prst="rect">
            <a:avLst/>
          </a:prstGeom>
          <a:noFill/>
        </p:spPr>
        <p:txBody>
          <a:bodyPr wrap="none" lIns="72000" tIns="0" rIns="0" bIns="0" rtlCol="0">
            <a:spAutoFit/>
          </a:bodyPr>
          <a:lstStyle/>
          <a:p>
            <a:pPr marL="0" indent="0" algn="l">
              <a:buClr>
                <a:schemeClr val="bg1"/>
              </a:buClr>
              <a:buFont typeface="Arial" pitchFamily="34" charset="0"/>
              <a:buChar char="©"/>
              <a:tabLst/>
            </a:pPr>
            <a:r>
              <a:rPr lang="en-US" sz="600" noProof="0" dirty="0">
                <a:solidFill>
                  <a:schemeClr val="tx1"/>
                </a:solidFill>
              </a:rPr>
              <a:t>©  2013 SAP AG. All rights reserved.</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extLst>
      <p:ext uri="{BB962C8B-B14F-4D97-AF65-F5344CB8AC3E}">
        <p14:creationId xmlns:p14="http://schemas.microsoft.com/office/powerpoint/2010/main" val="23686135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extLst>
      <p:ext uri="{BB962C8B-B14F-4D97-AF65-F5344CB8AC3E}">
        <p14:creationId xmlns:p14="http://schemas.microsoft.com/office/powerpoint/2010/main" val="1280814814"/>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extLst>
      <p:ext uri="{BB962C8B-B14F-4D97-AF65-F5344CB8AC3E}">
        <p14:creationId xmlns:p14="http://schemas.microsoft.com/office/powerpoint/2010/main" val="3011734465"/>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extLst>
      <p:ext uri="{BB962C8B-B14F-4D97-AF65-F5344CB8AC3E}">
        <p14:creationId xmlns:p14="http://schemas.microsoft.com/office/powerpoint/2010/main" val="3378922864"/>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extLst>
      <p:ext uri="{BB962C8B-B14F-4D97-AF65-F5344CB8AC3E}">
        <p14:creationId xmlns:p14="http://schemas.microsoft.com/office/powerpoint/2010/main" val="13894222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extLst>
      <p:ext uri="{BB962C8B-B14F-4D97-AF65-F5344CB8AC3E}">
        <p14:creationId xmlns:p14="http://schemas.microsoft.com/office/powerpoint/2010/main" val="3028553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3" name="Rectangle 32"/>
          <p:cNvSpPr/>
          <p:nvPr/>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13969"/>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 id="2147483728" r:id="rId17"/>
    <p:sldLayoutId id="2147483729" r:id="rId18"/>
    <p:sldLayoutId id="2147483730" r:id="rId19"/>
    <p:sldLayoutId id="2147483731" r:id="rId20"/>
    <p:sldLayoutId id="2147483732" r:id="rId21"/>
    <p:sldLayoutId id="2147483706" r:id="rId22"/>
    <p:sldLayoutId id="2147483707" r:id="rId23"/>
    <p:sldLayoutId id="2147483709" r:id="rId24"/>
    <p:sldLayoutId id="2147483708" r:id="rId25"/>
    <p:sldLayoutId id="2147483704" r:id="rId26"/>
    <p:sldLayoutId id="2147483689" r:id="rId27"/>
    <p:sldLayoutId id="2147483702" r:id="rId28"/>
    <p:sldLayoutId id="2147483684" r:id="rId29"/>
    <p:sldLayoutId id="2147483665" r:id="rId30"/>
    <p:sldLayoutId id="2147483683" r:id="rId31"/>
    <p:sldLayoutId id="2147483687" r:id="rId32"/>
    <p:sldLayoutId id="2147483710" r:id="rId33"/>
    <p:sldLayoutId id="2147483688" r:id="rId34"/>
    <p:sldLayoutId id="2147483703" r:id="rId35"/>
    <p:sldLayoutId id="2147483685" r:id="rId36"/>
    <p:sldLayoutId id="2147483692" r:id="rId37"/>
    <p:sldLayoutId id="2147483674" r:id="rId38"/>
    <p:sldLayoutId id="2147483705" r:id="rId39"/>
  </p:sldLayoutIdLst>
  <p:hf hdr="0" ftr="0" dt="0"/>
  <p:txStyles>
    <p:titleStyle>
      <a:lvl1pPr algn="l" defTabSz="914400" rtl="0" eaLnBrk="1" latinLnBrk="0" hangingPunct="1">
        <a:spcBef>
          <a:spcPct val="0"/>
        </a:spcBef>
        <a:buNone/>
        <a:defRPr sz="2400" b="0" i="0" kern="1200">
          <a:solidFill>
            <a:schemeClr val="accent2"/>
          </a:solidFill>
          <a:latin typeface="BentonSans Light" pitchFamily="2" charset="0"/>
          <a:ea typeface="+mj-ea"/>
          <a:cs typeface="BentonSans Light" pitchFamily="2" charset="0"/>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9.png"/><Relationship Id="rId18" Type="http://schemas.openxmlformats.org/officeDocument/2006/relationships/image" Target="../media/image10.png"/><Relationship Id="rId3" Type="http://schemas.openxmlformats.org/officeDocument/2006/relationships/notesSlide" Target="../notesSlides/notesSlide1.xml"/><Relationship Id="rId21" Type="http://schemas.openxmlformats.org/officeDocument/2006/relationships/slide" Target="slide12.xml"/><Relationship Id="rId7" Type="http://schemas.openxmlformats.org/officeDocument/2006/relationships/image" Target="../media/image4.png"/><Relationship Id="rId12" Type="http://schemas.openxmlformats.org/officeDocument/2006/relationships/image" Target="../media/image8.png"/><Relationship Id="rId17" Type="http://schemas.openxmlformats.org/officeDocument/2006/relationships/slide" Target="slide10.xml"/><Relationship Id="rId2" Type="http://schemas.openxmlformats.org/officeDocument/2006/relationships/slideLayout" Target="../slideLayouts/slideLayout10.xml"/><Relationship Id="rId16" Type="http://schemas.openxmlformats.org/officeDocument/2006/relationships/slide" Target="slide9.xml"/><Relationship Id="rId20" Type="http://schemas.openxmlformats.org/officeDocument/2006/relationships/image" Target="../media/image12.png"/><Relationship Id="rId1" Type="http://schemas.openxmlformats.org/officeDocument/2006/relationships/tags" Target="../tags/tag1.xml"/><Relationship Id="rId6" Type="http://schemas.openxmlformats.org/officeDocument/2006/relationships/slide" Target="slide2.xml"/><Relationship Id="rId11" Type="http://schemas.openxmlformats.org/officeDocument/2006/relationships/image" Target="../media/image7.png"/><Relationship Id="rId5" Type="http://schemas.openxmlformats.org/officeDocument/2006/relationships/slide" Target="slide3.xml"/><Relationship Id="rId15" Type="http://schemas.openxmlformats.org/officeDocument/2006/relationships/slide" Target="slide7.xml"/><Relationship Id="rId23" Type="http://schemas.openxmlformats.org/officeDocument/2006/relationships/slide" Target="slide13.xml"/><Relationship Id="rId10" Type="http://schemas.openxmlformats.org/officeDocument/2006/relationships/slide" Target="slide6.xml"/><Relationship Id="rId19" Type="http://schemas.openxmlformats.org/officeDocument/2006/relationships/image" Target="../media/image11.png"/><Relationship Id="rId4" Type="http://schemas.openxmlformats.org/officeDocument/2006/relationships/image" Target="../media/image3.png"/><Relationship Id="rId9" Type="http://schemas.openxmlformats.org/officeDocument/2006/relationships/image" Target="../media/image6.png"/><Relationship Id="rId14" Type="http://schemas.openxmlformats.org/officeDocument/2006/relationships/slide" Target="slide4.xml"/><Relationship Id="rId22" Type="http://schemas.openxmlformats.org/officeDocument/2006/relationships/slide" Target="slide11.xml"/></Relationships>
</file>

<file path=ppt/slides/_rels/slide10.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image" Target="../media/image12.png"/><Relationship Id="rId18" Type="http://schemas.openxmlformats.org/officeDocument/2006/relationships/slide" Target="slide7.xml"/><Relationship Id="rId3" Type="http://schemas.openxmlformats.org/officeDocument/2006/relationships/slideLayout" Target="../slideLayouts/slideLayout10.xml"/><Relationship Id="rId21" Type="http://schemas.openxmlformats.org/officeDocument/2006/relationships/image" Target="../media/image10.png"/><Relationship Id="rId7" Type="http://schemas.openxmlformats.org/officeDocument/2006/relationships/slide" Target="slide1.xml"/><Relationship Id="rId12" Type="http://schemas.openxmlformats.org/officeDocument/2006/relationships/image" Target="../media/image11.png"/><Relationship Id="rId17" Type="http://schemas.openxmlformats.org/officeDocument/2006/relationships/slide" Target="slide6.xml"/><Relationship Id="rId2" Type="http://schemas.openxmlformats.org/officeDocument/2006/relationships/tags" Target="../tags/tag40.xml"/><Relationship Id="rId16" Type="http://schemas.openxmlformats.org/officeDocument/2006/relationships/slide" Target="slide13.xml"/><Relationship Id="rId20" Type="http://schemas.openxmlformats.org/officeDocument/2006/relationships/slide" Target="slide3.xml"/><Relationship Id="rId1" Type="http://schemas.openxmlformats.org/officeDocument/2006/relationships/tags" Target="../tags/tag39.xml"/><Relationship Id="rId6" Type="http://schemas.openxmlformats.org/officeDocument/2006/relationships/image" Target="../media/image9.png"/><Relationship Id="rId11" Type="http://schemas.openxmlformats.org/officeDocument/2006/relationships/image" Target="../media/image17.png"/><Relationship Id="rId5" Type="http://schemas.openxmlformats.org/officeDocument/2006/relationships/image" Target="../media/image3.png"/><Relationship Id="rId15" Type="http://schemas.openxmlformats.org/officeDocument/2006/relationships/slide" Target="slide11.xml"/><Relationship Id="rId10" Type="http://schemas.openxmlformats.org/officeDocument/2006/relationships/image" Target="../media/image7.png"/><Relationship Id="rId19" Type="http://schemas.openxmlformats.org/officeDocument/2006/relationships/slide" Target="slide4.xml"/><Relationship Id="rId4" Type="http://schemas.openxmlformats.org/officeDocument/2006/relationships/notesSlide" Target="../notesSlides/notesSlide10.xml"/><Relationship Id="rId9" Type="http://schemas.openxmlformats.org/officeDocument/2006/relationships/slide" Target="slide9.xml"/><Relationship Id="rId14" Type="http://schemas.openxmlformats.org/officeDocument/2006/relationships/slide" Target="slide12.xml"/><Relationship Id="rId22" Type="http://schemas.openxmlformats.org/officeDocument/2006/relationships/image" Target="../media/image6.png"/></Relationships>
</file>

<file path=ppt/slides/_rels/slide11.xml.rels><?xml version="1.0" encoding="UTF-8" standalone="yes"?>
<Relationships xmlns="http://schemas.openxmlformats.org/package/2006/relationships"><Relationship Id="rId8" Type="http://schemas.openxmlformats.org/officeDocument/2006/relationships/tags" Target="../tags/tag48.xml"/><Relationship Id="rId13" Type="http://schemas.openxmlformats.org/officeDocument/2006/relationships/image" Target="../media/image19.png"/><Relationship Id="rId18" Type="http://schemas.openxmlformats.org/officeDocument/2006/relationships/slide" Target="slide1.xml"/><Relationship Id="rId3" Type="http://schemas.openxmlformats.org/officeDocument/2006/relationships/tags" Target="../tags/tag43.xml"/><Relationship Id="rId7" Type="http://schemas.openxmlformats.org/officeDocument/2006/relationships/tags" Target="../tags/tag47.xml"/><Relationship Id="rId12" Type="http://schemas.openxmlformats.org/officeDocument/2006/relationships/image" Target="../media/image3.png"/><Relationship Id="rId17" Type="http://schemas.openxmlformats.org/officeDocument/2006/relationships/slide" Target="slide12.xml"/><Relationship Id="rId2" Type="http://schemas.openxmlformats.org/officeDocument/2006/relationships/tags" Target="../tags/tag42.xml"/><Relationship Id="rId16" Type="http://schemas.openxmlformats.org/officeDocument/2006/relationships/image" Target="../media/image12.png"/><Relationship Id="rId20" Type="http://schemas.openxmlformats.org/officeDocument/2006/relationships/slide" Target="slide13.xml"/><Relationship Id="rId1" Type="http://schemas.openxmlformats.org/officeDocument/2006/relationships/tags" Target="../tags/tag41.xml"/><Relationship Id="rId6" Type="http://schemas.openxmlformats.org/officeDocument/2006/relationships/tags" Target="../tags/tag46.xml"/><Relationship Id="rId11" Type="http://schemas.openxmlformats.org/officeDocument/2006/relationships/notesSlide" Target="../notesSlides/notesSlide11.xml"/><Relationship Id="rId5" Type="http://schemas.openxmlformats.org/officeDocument/2006/relationships/tags" Target="../tags/tag45.xml"/><Relationship Id="rId15" Type="http://schemas.openxmlformats.org/officeDocument/2006/relationships/image" Target="../media/image21.png"/><Relationship Id="rId10" Type="http://schemas.openxmlformats.org/officeDocument/2006/relationships/slideLayout" Target="../slideLayouts/slideLayout10.xml"/><Relationship Id="rId19" Type="http://schemas.openxmlformats.org/officeDocument/2006/relationships/image" Target="../media/image22.png"/><Relationship Id="rId4" Type="http://schemas.openxmlformats.org/officeDocument/2006/relationships/tags" Target="../tags/tag44.xml"/><Relationship Id="rId9" Type="http://schemas.openxmlformats.org/officeDocument/2006/relationships/tags" Target="../tags/tag49.xml"/><Relationship Id="rId14" Type="http://schemas.openxmlformats.org/officeDocument/2006/relationships/image" Target="../media/image20.png"/></Relationships>
</file>

<file path=ppt/slides/_rels/slide12.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image" Target="../media/image21.png"/><Relationship Id="rId18" Type="http://schemas.openxmlformats.org/officeDocument/2006/relationships/slide" Target="slide13.xml"/><Relationship Id="rId3" Type="http://schemas.openxmlformats.org/officeDocument/2006/relationships/image" Target="../media/image3.png"/><Relationship Id="rId7" Type="http://schemas.openxmlformats.org/officeDocument/2006/relationships/slide" Target="slide7.xml"/><Relationship Id="rId12" Type="http://schemas.openxmlformats.org/officeDocument/2006/relationships/image" Target="../media/image7.png"/><Relationship Id="rId17" Type="http://schemas.openxmlformats.org/officeDocument/2006/relationships/image" Target="../media/image25.png"/><Relationship Id="rId2" Type="http://schemas.openxmlformats.org/officeDocument/2006/relationships/notesSlide" Target="../notesSlides/notesSlide12.xml"/><Relationship Id="rId16" Type="http://schemas.openxmlformats.org/officeDocument/2006/relationships/slide" Target="slide11.xml"/><Relationship Id="rId1" Type="http://schemas.openxmlformats.org/officeDocument/2006/relationships/slideLayout" Target="../slideLayouts/slideLayout10.xml"/><Relationship Id="rId6" Type="http://schemas.openxmlformats.org/officeDocument/2006/relationships/slide" Target="slide4.xml"/><Relationship Id="rId11" Type="http://schemas.openxmlformats.org/officeDocument/2006/relationships/image" Target="../media/image24.png"/><Relationship Id="rId5" Type="http://schemas.openxmlformats.org/officeDocument/2006/relationships/slide" Target="slide3.xml"/><Relationship Id="rId15" Type="http://schemas.openxmlformats.org/officeDocument/2006/relationships/slide" Target="slide1.xml"/><Relationship Id="rId10" Type="http://schemas.openxmlformats.org/officeDocument/2006/relationships/slide" Target="slide6.xml"/><Relationship Id="rId19" Type="http://schemas.openxmlformats.org/officeDocument/2006/relationships/image" Target="../media/image26.png"/><Relationship Id="rId4" Type="http://schemas.openxmlformats.org/officeDocument/2006/relationships/image" Target="../media/image23.png"/><Relationship Id="rId9" Type="http://schemas.openxmlformats.org/officeDocument/2006/relationships/slide" Target="slide9.xml"/><Relationship Id="rId14" Type="http://schemas.openxmlformats.org/officeDocument/2006/relationships/image" Target="../media/image11.png"/></Relationships>
</file>

<file path=ppt/slides/_rels/slide13.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image" Target="../media/image29.png"/><Relationship Id="rId3" Type="http://schemas.openxmlformats.org/officeDocument/2006/relationships/image" Target="../media/image21.png"/><Relationship Id="rId7" Type="http://schemas.openxmlformats.org/officeDocument/2006/relationships/image" Target="../media/image12.png"/><Relationship Id="rId12"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10.xml"/><Relationship Id="rId6" Type="http://schemas.openxmlformats.org/officeDocument/2006/relationships/slide" Target="slide11.xml"/><Relationship Id="rId11" Type="http://schemas.openxmlformats.org/officeDocument/2006/relationships/image" Target="../media/image27.png"/><Relationship Id="rId5" Type="http://schemas.openxmlformats.org/officeDocument/2006/relationships/slide" Target="slide1.xml"/><Relationship Id="rId15" Type="http://schemas.openxmlformats.org/officeDocument/2006/relationships/image" Target="../media/image31.png"/><Relationship Id="rId10" Type="http://schemas.openxmlformats.org/officeDocument/2006/relationships/hyperlink" Target="https://help.sap.com/viewer/p/SAP_BUSINESS_BYDESIGN" TargetMode="External"/><Relationship Id="rId4" Type="http://schemas.openxmlformats.org/officeDocument/2006/relationships/image" Target="../media/image11.png"/><Relationship Id="rId9" Type="http://schemas.openxmlformats.org/officeDocument/2006/relationships/hyperlink" Target="http://www.sample.de/" TargetMode="External"/><Relationship Id="rId14" Type="http://schemas.openxmlformats.org/officeDocument/2006/relationships/image" Target="../media/image30.png"/></Relationships>
</file>

<file path=ppt/slides/_rels/slide2.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slide" Target="slide12.xml"/><Relationship Id="rId18" Type="http://schemas.openxmlformats.org/officeDocument/2006/relationships/slide" Target="slide4.xml"/><Relationship Id="rId26" Type="http://schemas.openxmlformats.org/officeDocument/2006/relationships/image" Target="../media/image6.png"/><Relationship Id="rId3" Type="http://schemas.openxmlformats.org/officeDocument/2006/relationships/slideLayout" Target="../slideLayouts/slideLayout10.xml"/><Relationship Id="rId21" Type="http://schemas.openxmlformats.org/officeDocument/2006/relationships/slide" Target="slide10.xml"/><Relationship Id="rId7" Type="http://schemas.openxmlformats.org/officeDocument/2006/relationships/slide" Target="slide3.xml"/><Relationship Id="rId12" Type="http://schemas.openxmlformats.org/officeDocument/2006/relationships/image" Target="../media/image12.png"/><Relationship Id="rId17" Type="http://schemas.openxmlformats.org/officeDocument/2006/relationships/image" Target="../media/image7.png"/><Relationship Id="rId25" Type="http://schemas.openxmlformats.org/officeDocument/2006/relationships/image" Target="../media/image5.png"/><Relationship Id="rId2" Type="http://schemas.openxmlformats.org/officeDocument/2006/relationships/tags" Target="../tags/tag3.xml"/><Relationship Id="rId16" Type="http://schemas.openxmlformats.org/officeDocument/2006/relationships/slide" Target="slide6.xml"/><Relationship Id="rId20" Type="http://schemas.openxmlformats.org/officeDocument/2006/relationships/slide" Target="slide9.xml"/><Relationship Id="rId1" Type="http://schemas.openxmlformats.org/officeDocument/2006/relationships/tags" Target="../tags/tag2.xml"/><Relationship Id="rId6" Type="http://schemas.openxmlformats.org/officeDocument/2006/relationships/image" Target="../media/image9.png"/><Relationship Id="rId11" Type="http://schemas.openxmlformats.org/officeDocument/2006/relationships/image" Target="../media/image11.png"/><Relationship Id="rId24" Type="http://schemas.openxmlformats.org/officeDocument/2006/relationships/image" Target="../media/image4.png"/><Relationship Id="rId5" Type="http://schemas.openxmlformats.org/officeDocument/2006/relationships/image" Target="../media/image3.png"/><Relationship Id="rId15" Type="http://schemas.openxmlformats.org/officeDocument/2006/relationships/image" Target="../media/image10.png"/><Relationship Id="rId23" Type="http://schemas.openxmlformats.org/officeDocument/2006/relationships/image" Target="../media/image15.png"/><Relationship Id="rId10" Type="http://schemas.openxmlformats.org/officeDocument/2006/relationships/image" Target="../media/image13.png"/><Relationship Id="rId19" Type="http://schemas.openxmlformats.org/officeDocument/2006/relationships/slide" Target="slide7.xml"/><Relationship Id="rId4" Type="http://schemas.openxmlformats.org/officeDocument/2006/relationships/notesSlide" Target="../notesSlides/notesSlide2.xml"/><Relationship Id="rId9" Type="http://schemas.openxmlformats.org/officeDocument/2006/relationships/slide" Target="slide11.xml"/><Relationship Id="rId14" Type="http://schemas.openxmlformats.org/officeDocument/2006/relationships/slide" Target="slide13.xml"/><Relationship Id="rId22" Type="http://schemas.openxmlformats.org/officeDocument/2006/relationships/image" Target="../media/image14.png"/><Relationship Id="rId27"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slide" Target="slide4.xml"/><Relationship Id="rId18" Type="http://schemas.openxmlformats.org/officeDocument/2006/relationships/slide" Target="slide11.xml"/><Relationship Id="rId3" Type="http://schemas.openxmlformats.org/officeDocument/2006/relationships/slideLayout" Target="../slideLayouts/slideLayout10.xml"/><Relationship Id="rId21" Type="http://schemas.openxmlformats.org/officeDocument/2006/relationships/image" Target="../media/image10.png"/><Relationship Id="rId7" Type="http://schemas.openxmlformats.org/officeDocument/2006/relationships/slide" Target="slide3.xml"/><Relationship Id="rId12" Type="http://schemas.openxmlformats.org/officeDocument/2006/relationships/slide" Target="slide7.xml"/><Relationship Id="rId17" Type="http://schemas.openxmlformats.org/officeDocument/2006/relationships/slide" Target="slide12.xml"/><Relationship Id="rId2" Type="http://schemas.openxmlformats.org/officeDocument/2006/relationships/tags" Target="../tags/tag5.xml"/><Relationship Id="rId16" Type="http://schemas.openxmlformats.org/officeDocument/2006/relationships/image" Target="../media/image12.png"/><Relationship Id="rId20" Type="http://schemas.openxmlformats.org/officeDocument/2006/relationships/image" Target="../media/image7.png"/><Relationship Id="rId1" Type="http://schemas.openxmlformats.org/officeDocument/2006/relationships/tags" Target="../tags/tag4.xml"/><Relationship Id="rId6" Type="http://schemas.openxmlformats.org/officeDocument/2006/relationships/image" Target="../media/image9.png"/><Relationship Id="rId11" Type="http://schemas.openxmlformats.org/officeDocument/2006/relationships/slide" Target="slide6.xml"/><Relationship Id="rId5" Type="http://schemas.openxmlformats.org/officeDocument/2006/relationships/image" Target="../media/image3.png"/><Relationship Id="rId15" Type="http://schemas.openxmlformats.org/officeDocument/2006/relationships/image" Target="../media/image11.png"/><Relationship Id="rId10" Type="http://schemas.openxmlformats.org/officeDocument/2006/relationships/slide" Target="slide10.xml"/><Relationship Id="rId19" Type="http://schemas.openxmlformats.org/officeDocument/2006/relationships/slide" Target="slide13.xml"/><Relationship Id="rId4" Type="http://schemas.openxmlformats.org/officeDocument/2006/relationships/notesSlide" Target="../notesSlides/notesSlide3.xml"/><Relationship Id="rId9" Type="http://schemas.openxmlformats.org/officeDocument/2006/relationships/image" Target="../media/image16.png"/><Relationship Id="rId14" Type="http://schemas.openxmlformats.org/officeDocument/2006/relationships/slide" Target="slide9.xml"/><Relationship Id="rId22" Type="http://schemas.openxmlformats.org/officeDocument/2006/relationships/image" Target="../media/image17.png"/></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4.xml"/><Relationship Id="rId13" Type="http://schemas.openxmlformats.org/officeDocument/2006/relationships/slide" Target="slide1.xml"/><Relationship Id="rId18" Type="http://schemas.openxmlformats.org/officeDocument/2006/relationships/slide" Target="slide7.xml"/><Relationship Id="rId26" Type="http://schemas.openxmlformats.org/officeDocument/2006/relationships/image" Target="../media/image10.png"/><Relationship Id="rId3" Type="http://schemas.openxmlformats.org/officeDocument/2006/relationships/tags" Target="../tags/tag8.xml"/><Relationship Id="rId21" Type="http://schemas.openxmlformats.org/officeDocument/2006/relationships/image" Target="../media/image12.png"/><Relationship Id="rId7" Type="http://schemas.openxmlformats.org/officeDocument/2006/relationships/slideLayout" Target="../slideLayouts/slideLayout10.xml"/><Relationship Id="rId12" Type="http://schemas.openxmlformats.org/officeDocument/2006/relationships/slide" Target="slide3.xml"/><Relationship Id="rId17" Type="http://schemas.openxmlformats.org/officeDocument/2006/relationships/slide" Target="slide10.xml"/><Relationship Id="rId25" Type="http://schemas.openxmlformats.org/officeDocument/2006/relationships/image" Target="../media/image7.png"/><Relationship Id="rId2" Type="http://schemas.openxmlformats.org/officeDocument/2006/relationships/tags" Target="../tags/tag7.xml"/><Relationship Id="rId16" Type="http://schemas.openxmlformats.org/officeDocument/2006/relationships/slide" Target="slide5.xml"/><Relationship Id="rId20" Type="http://schemas.openxmlformats.org/officeDocument/2006/relationships/image" Target="../media/image11.png"/><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slide" Target="slide6.xml"/><Relationship Id="rId24" Type="http://schemas.openxmlformats.org/officeDocument/2006/relationships/slide" Target="slide13.xml"/><Relationship Id="rId5" Type="http://schemas.openxmlformats.org/officeDocument/2006/relationships/tags" Target="../tags/tag10.xml"/><Relationship Id="rId15" Type="http://schemas.openxmlformats.org/officeDocument/2006/relationships/image" Target="../media/image5.png"/><Relationship Id="rId23" Type="http://schemas.openxmlformats.org/officeDocument/2006/relationships/slide" Target="slide11.xml"/><Relationship Id="rId10" Type="http://schemas.openxmlformats.org/officeDocument/2006/relationships/image" Target="../media/image9.png"/><Relationship Id="rId19" Type="http://schemas.openxmlformats.org/officeDocument/2006/relationships/slide" Target="slide9.xml"/><Relationship Id="rId4" Type="http://schemas.openxmlformats.org/officeDocument/2006/relationships/tags" Target="../tags/tag9.xml"/><Relationship Id="rId9" Type="http://schemas.openxmlformats.org/officeDocument/2006/relationships/image" Target="../media/image3.png"/><Relationship Id="rId14" Type="http://schemas.openxmlformats.org/officeDocument/2006/relationships/slide" Target="slide4.xml"/><Relationship Id="rId22" Type="http://schemas.openxmlformats.org/officeDocument/2006/relationships/slide" Target="slide12.xml"/><Relationship Id="rId27" Type="http://schemas.openxmlformats.org/officeDocument/2006/relationships/image" Target="../media/image17.png"/></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5.xml"/><Relationship Id="rId13" Type="http://schemas.openxmlformats.org/officeDocument/2006/relationships/slide" Target="slide1.xml"/><Relationship Id="rId18" Type="http://schemas.openxmlformats.org/officeDocument/2006/relationships/slide" Target="slide5.xml"/><Relationship Id="rId26" Type="http://schemas.openxmlformats.org/officeDocument/2006/relationships/image" Target="../media/image5.png"/><Relationship Id="rId3" Type="http://schemas.openxmlformats.org/officeDocument/2006/relationships/tags" Target="../tags/tag14.xml"/><Relationship Id="rId21" Type="http://schemas.openxmlformats.org/officeDocument/2006/relationships/slide" Target="slide12.xml"/><Relationship Id="rId7" Type="http://schemas.openxmlformats.org/officeDocument/2006/relationships/slideLayout" Target="../slideLayouts/slideLayout10.xml"/><Relationship Id="rId12" Type="http://schemas.openxmlformats.org/officeDocument/2006/relationships/slide" Target="slide3.xml"/><Relationship Id="rId17" Type="http://schemas.openxmlformats.org/officeDocument/2006/relationships/slide" Target="slide9.xml"/><Relationship Id="rId25" Type="http://schemas.openxmlformats.org/officeDocument/2006/relationships/image" Target="../media/image10.png"/><Relationship Id="rId2" Type="http://schemas.openxmlformats.org/officeDocument/2006/relationships/tags" Target="../tags/tag13.xml"/><Relationship Id="rId16" Type="http://schemas.openxmlformats.org/officeDocument/2006/relationships/slide" Target="slide7.xml"/><Relationship Id="rId20" Type="http://schemas.openxmlformats.org/officeDocument/2006/relationships/image" Target="../media/image12.png"/><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slide" Target="slide6.xml"/><Relationship Id="rId24" Type="http://schemas.openxmlformats.org/officeDocument/2006/relationships/image" Target="../media/image7.png"/><Relationship Id="rId5" Type="http://schemas.openxmlformats.org/officeDocument/2006/relationships/tags" Target="../tags/tag16.xml"/><Relationship Id="rId15" Type="http://schemas.openxmlformats.org/officeDocument/2006/relationships/slide" Target="slide10.xml"/><Relationship Id="rId23" Type="http://schemas.openxmlformats.org/officeDocument/2006/relationships/slide" Target="slide13.xml"/><Relationship Id="rId10" Type="http://schemas.openxmlformats.org/officeDocument/2006/relationships/image" Target="../media/image9.png"/><Relationship Id="rId19" Type="http://schemas.openxmlformats.org/officeDocument/2006/relationships/image" Target="../media/image11.png"/><Relationship Id="rId4" Type="http://schemas.openxmlformats.org/officeDocument/2006/relationships/tags" Target="../tags/tag15.xml"/><Relationship Id="rId9" Type="http://schemas.openxmlformats.org/officeDocument/2006/relationships/image" Target="../media/image3.png"/><Relationship Id="rId14" Type="http://schemas.openxmlformats.org/officeDocument/2006/relationships/slide" Target="slide4.xml"/><Relationship Id="rId22" Type="http://schemas.openxmlformats.org/officeDocument/2006/relationships/slide" Target="slide11.xml"/><Relationship Id="rId27" Type="http://schemas.openxmlformats.org/officeDocument/2006/relationships/image" Target="../media/image17.png"/></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slide" Target="slide4.xml"/><Relationship Id="rId18" Type="http://schemas.openxmlformats.org/officeDocument/2006/relationships/image" Target="../media/image12.png"/><Relationship Id="rId3" Type="http://schemas.openxmlformats.org/officeDocument/2006/relationships/tags" Target="../tags/tag20.xml"/><Relationship Id="rId21" Type="http://schemas.openxmlformats.org/officeDocument/2006/relationships/slide" Target="slide13.xml"/><Relationship Id="rId7" Type="http://schemas.openxmlformats.org/officeDocument/2006/relationships/image" Target="../media/image3.png"/><Relationship Id="rId12" Type="http://schemas.openxmlformats.org/officeDocument/2006/relationships/slide" Target="slide7.xml"/><Relationship Id="rId17" Type="http://schemas.openxmlformats.org/officeDocument/2006/relationships/image" Target="../media/image11.png"/><Relationship Id="rId2" Type="http://schemas.openxmlformats.org/officeDocument/2006/relationships/tags" Target="../tags/tag19.xml"/><Relationship Id="rId16" Type="http://schemas.openxmlformats.org/officeDocument/2006/relationships/slide" Target="slide1.xml"/><Relationship Id="rId20" Type="http://schemas.openxmlformats.org/officeDocument/2006/relationships/slide" Target="slide11.xml"/><Relationship Id="rId1" Type="http://schemas.openxmlformats.org/officeDocument/2006/relationships/tags" Target="../tags/tag18.xml"/><Relationship Id="rId6" Type="http://schemas.openxmlformats.org/officeDocument/2006/relationships/notesSlide" Target="../notesSlides/notesSlide6.xml"/><Relationship Id="rId11" Type="http://schemas.openxmlformats.org/officeDocument/2006/relationships/slide" Target="slide10.xml"/><Relationship Id="rId5" Type="http://schemas.openxmlformats.org/officeDocument/2006/relationships/slideLayout" Target="../slideLayouts/slideLayout10.xml"/><Relationship Id="rId15" Type="http://schemas.openxmlformats.org/officeDocument/2006/relationships/slide" Target="slide9.xml"/><Relationship Id="rId23" Type="http://schemas.openxmlformats.org/officeDocument/2006/relationships/image" Target="../media/image17.png"/><Relationship Id="rId10" Type="http://schemas.openxmlformats.org/officeDocument/2006/relationships/image" Target="../media/image18.png"/><Relationship Id="rId19" Type="http://schemas.openxmlformats.org/officeDocument/2006/relationships/slide" Target="slide12.xml"/><Relationship Id="rId4" Type="http://schemas.openxmlformats.org/officeDocument/2006/relationships/tags" Target="../tags/tag21.xml"/><Relationship Id="rId9" Type="http://schemas.openxmlformats.org/officeDocument/2006/relationships/slide" Target="slide6.xml"/><Relationship Id="rId14" Type="http://schemas.openxmlformats.org/officeDocument/2006/relationships/slide" Target="slide3.xml"/><Relationship Id="rId22" Type="http://schemas.openxmlformats.org/officeDocument/2006/relationships/image" Target="../media/image10.png"/></Relationships>
</file>

<file path=ppt/slides/_rels/slide7.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 Target="slide1.xml"/><Relationship Id="rId18" Type="http://schemas.openxmlformats.org/officeDocument/2006/relationships/image" Target="../media/image12.png"/><Relationship Id="rId26" Type="http://schemas.openxmlformats.org/officeDocument/2006/relationships/image" Target="../media/image10.png"/><Relationship Id="rId3" Type="http://schemas.openxmlformats.org/officeDocument/2006/relationships/tags" Target="../tags/tag24.xml"/><Relationship Id="rId21" Type="http://schemas.openxmlformats.org/officeDocument/2006/relationships/slide" Target="slide13.xml"/><Relationship Id="rId7" Type="http://schemas.openxmlformats.org/officeDocument/2006/relationships/tags" Target="../tags/tag28.xml"/><Relationship Id="rId12" Type="http://schemas.openxmlformats.org/officeDocument/2006/relationships/image" Target="../media/image9.png"/><Relationship Id="rId17" Type="http://schemas.openxmlformats.org/officeDocument/2006/relationships/image" Target="../media/image11.png"/><Relationship Id="rId25" Type="http://schemas.openxmlformats.org/officeDocument/2006/relationships/slide" Target="slide9.xml"/><Relationship Id="rId2" Type="http://schemas.openxmlformats.org/officeDocument/2006/relationships/tags" Target="../tags/tag23.xml"/><Relationship Id="rId16" Type="http://schemas.openxmlformats.org/officeDocument/2006/relationships/image" Target="../media/image4.png"/><Relationship Id="rId20" Type="http://schemas.openxmlformats.org/officeDocument/2006/relationships/slide" Target="slide11.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slide" Target="slide6.xml"/><Relationship Id="rId24" Type="http://schemas.openxmlformats.org/officeDocument/2006/relationships/slide" Target="slide10.xml"/><Relationship Id="rId5" Type="http://schemas.openxmlformats.org/officeDocument/2006/relationships/tags" Target="../tags/tag26.xml"/><Relationship Id="rId15" Type="http://schemas.openxmlformats.org/officeDocument/2006/relationships/slide" Target="slide8.xml"/><Relationship Id="rId23" Type="http://schemas.openxmlformats.org/officeDocument/2006/relationships/slide" Target="slide3.xml"/><Relationship Id="rId10" Type="http://schemas.openxmlformats.org/officeDocument/2006/relationships/image" Target="../media/image3.png"/><Relationship Id="rId19" Type="http://schemas.openxmlformats.org/officeDocument/2006/relationships/slide" Target="slide12.xml"/><Relationship Id="rId4" Type="http://schemas.openxmlformats.org/officeDocument/2006/relationships/tags" Target="../tags/tag25.xml"/><Relationship Id="rId9" Type="http://schemas.openxmlformats.org/officeDocument/2006/relationships/notesSlide" Target="../notesSlides/notesSlide7.xml"/><Relationship Id="rId14" Type="http://schemas.openxmlformats.org/officeDocument/2006/relationships/slide" Target="slide7.xml"/><Relationship Id="rId22" Type="http://schemas.openxmlformats.org/officeDocument/2006/relationships/slide" Target="slide4.xml"/><Relationship Id="rId27" Type="http://schemas.openxmlformats.org/officeDocument/2006/relationships/image" Target="../media/image17.png"/></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 Target="slide1.xml"/><Relationship Id="rId18" Type="http://schemas.openxmlformats.org/officeDocument/2006/relationships/slide" Target="slide9.xml"/><Relationship Id="rId26" Type="http://schemas.openxmlformats.org/officeDocument/2006/relationships/image" Target="../media/image4.png"/><Relationship Id="rId3" Type="http://schemas.openxmlformats.org/officeDocument/2006/relationships/tags" Target="../tags/tag31.xml"/><Relationship Id="rId21" Type="http://schemas.openxmlformats.org/officeDocument/2006/relationships/image" Target="../media/image12.png"/><Relationship Id="rId7" Type="http://schemas.openxmlformats.org/officeDocument/2006/relationships/tags" Target="../tags/tag35.xml"/><Relationship Id="rId12" Type="http://schemas.openxmlformats.org/officeDocument/2006/relationships/image" Target="../media/image9.png"/><Relationship Id="rId17" Type="http://schemas.openxmlformats.org/officeDocument/2006/relationships/slide" Target="slide10.xml"/><Relationship Id="rId25" Type="http://schemas.openxmlformats.org/officeDocument/2006/relationships/image" Target="../media/image10.png"/><Relationship Id="rId2" Type="http://schemas.openxmlformats.org/officeDocument/2006/relationships/tags" Target="../tags/tag30.xml"/><Relationship Id="rId16" Type="http://schemas.openxmlformats.org/officeDocument/2006/relationships/slide" Target="slide3.xml"/><Relationship Id="rId20" Type="http://schemas.openxmlformats.org/officeDocument/2006/relationships/image" Target="../media/image11.png"/><Relationship Id="rId1" Type="http://schemas.openxmlformats.org/officeDocument/2006/relationships/tags" Target="../tags/tag29.xml"/><Relationship Id="rId6" Type="http://schemas.openxmlformats.org/officeDocument/2006/relationships/tags" Target="../tags/tag34.xml"/><Relationship Id="rId11" Type="http://schemas.openxmlformats.org/officeDocument/2006/relationships/slide" Target="slide6.xml"/><Relationship Id="rId24" Type="http://schemas.openxmlformats.org/officeDocument/2006/relationships/slide" Target="slide13.xml"/><Relationship Id="rId5" Type="http://schemas.openxmlformats.org/officeDocument/2006/relationships/tags" Target="../tags/tag33.xml"/><Relationship Id="rId15" Type="http://schemas.openxmlformats.org/officeDocument/2006/relationships/slide" Target="slide4.xml"/><Relationship Id="rId23" Type="http://schemas.openxmlformats.org/officeDocument/2006/relationships/slide" Target="slide11.xml"/><Relationship Id="rId10" Type="http://schemas.openxmlformats.org/officeDocument/2006/relationships/image" Target="../media/image3.png"/><Relationship Id="rId19" Type="http://schemas.openxmlformats.org/officeDocument/2006/relationships/slide" Target="slide8.xml"/><Relationship Id="rId4" Type="http://schemas.openxmlformats.org/officeDocument/2006/relationships/tags" Target="../tags/tag32.xml"/><Relationship Id="rId9" Type="http://schemas.openxmlformats.org/officeDocument/2006/relationships/notesSlide" Target="../notesSlides/notesSlide8.xml"/><Relationship Id="rId14" Type="http://schemas.openxmlformats.org/officeDocument/2006/relationships/slide" Target="slide7.xml"/><Relationship Id="rId22" Type="http://schemas.openxmlformats.org/officeDocument/2006/relationships/slide" Target="slide12.xml"/><Relationship Id="rId27" Type="http://schemas.openxmlformats.org/officeDocument/2006/relationships/image" Target="../media/image17.png"/></Relationships>
</file>

<file path=ppt/slides/_rels/slide9.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slide" Target="slide10.xml"/><Relationship Id="rId18" Type="http://schemas.openxmlformats.org/officeDocument/2006/relationships/slide" Target="slide13.xml"/><Relationship Id="rId3" Type="http://schemas.openxmlformats.org/officeDocument/2006/relationships/tags" Target="../tags/tag38.xml"/><Relationship Id="rId21" Type="http://schemas.openxmlformats.org/officeDocument/2006/relationships/image" Target="../media/image10.png"/><Relationship Id="rId7" Type="http://schemas.openxmlformats.org/officeDocument/2006/relationships/image" Target="../media/image9.png"/><Relationship Id="rId12" Type="http://schemas.openxmlformats.org/officeDocument/2006/relationships/slide" Target="slide7.xml"/><Relationship Id="rId17" Type="http://schemas.openxmlformats.org/officeDocument/2006/relationships/slide" Target="slide11.xml"/><Relationship Id="rId2" Type="http://schemas.openxmlformats.org/officeDocument/2006/relationships/tags" Target="../tags/tag37.xml"/><Relationship Id="rId16" Type="http://schemas.openxmlformats.org/officeDocument/2006/relationships/slide" Target="slide12.xml"/><Relationship Id="rId20" Type="http://schemas.openxmlformats.org/officeDocument/2006/relationships/slide" Target="slide3.xml"/><Relationship Id="rId1" Type="http://schemas.openxmlformats.org/officeDocument/2006/relationships/tags" Target="../tags/tag36.xml"/><Relationship Id="rId6" Type="http://schemas.openxmlformats.org/officeDocument/2006/relationships/image" Target="../media/image3.png"/><Relationship Id="rId11" Type="http://schemas.openxmlformats.org/officeDocument/2006/relationships/slide" Target="slide6.xml"/><Relationship Id="rId5" Type="http://schemas.openxmlformats.org/officeDocument/2006/relationships/notesSlide" Target="../notesSlides/notesSlide9.xml"/><Relationship Id="rId15" Type="http://schemas.openxmlformats.org/officeDocument/2006/relationships/image" Target="../media/image12.png"/><Relationship Id="rId10" Type="http://schemas.openxmlformats.org/officeDocument/2006/relationships/image" Target="../media/image6.png"/><Relationship Id="rId19" Type="http://schemas.openxmlformats.org/officeDocument/2006/relationships/slide" Target="slide4.xml"/><Relationship Id="rId4" Type="http://schemas.openxmlformats.org/officeDocument/2006/relationships/slideLayout" Target="../slideLayouts/slideLayout10.xml"/><Relationship Id="rId9" Type="http://schemas.openxmlformats.org/officeDocument/2006/relationships/slide" Target="slide9.xml"/><Relationship Id="rId14" Type="http://schemas.openxmlformats.org/officeDocument/2006/relationships/image" Target="../media/image11.png"/><Relationship Id="rId22"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 name="Picture 119"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40593"/>
            <a:ext cx="170688" cy="170688"/>
          </a:xfrm>
          <a:prstGeom prst="rect">
            <a:avLst/>
          </a:prstGeom>
        </p:spPr>
      </p:pic>
      <p:sp>
        <p:nvSpPr>
          <p:cNvPr id="2" name="Title 1"/>
          <p:cNvSpPr>
            <a:spLocks noGrp="1"/>
          </p:cNvSpPr>
          <p:nvPr>
            <p:ph type="title"/>
          </p:nvPr>
        </p:nvSpPr>
        <p:spPr/>
        <p:txBody>
          <a:bodyPr/>
          <a:lstStyle/>
          <a:p>
            <a:r>
              <a:rPr lang="en-US" dirty="0"/>
              <a:t>Customer Return Management</a:t>
            </a:r>
            <a:br>
              <a:rPr lang="en-US" dirty="0"/>
            </a:br>
            <a:r>
              <a:rPr lang="en-US" sz="2000" b="0" dirty="0"/>
              <a:t>Scenario Overview</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5" action="ppaction://hlinksldjump"/>
              </a:rPr>
              <a:t>Open Legend</a:t>
            </a:r>
            <a:endParaRPr lang="en-US" sz="900" dirty="0">
              <a:ea typeface="SimSun" pitchFamily="2" charset="-122"/>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74100"/>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78" name="TextBox 66"/>
          <p:cNvSpPr txBox="1">
            <a:spLocks noChangeArrowheads="1"/>
          </p:cNvSpPr>
          <p:nvPr/>
        </p:nvSpPr>
        <p:spPr bwMode="auto">
          <a:xfrm>
            <a:off x="1887537" y="4364955"/>
            <a:ext cx="3794796" cy="1698927"/>
          </a:xfrm>
          <a:prstGeom prst="rect">
            <a:avLst/>
          </a:prstGeom>
          <a:noFill/>
          <a:ln w="9525">
            <a:noFill/>
            <a:miter lim="800000"/>
            <a:headEnd/>
            <a:tailEnd/>
          </a:ln>
        </p:spPr>
        <p:txBody>
          <a:bodyPr wrap="square">
            <a:spAutoFit/>
          </a:bodyPr>
          <a:lstStyle/>
          <a:p>
            <a:pPr>
              <a:buClr>
                <a:schemeClr val="accent1"/>
              </a:buClr>
              <a:buSzPct val="80000"/>
            </a:pPr>
            <a:r>
              <a:rPr lang="en-US" sz="900" dirty="0"/>
              <a:t>The </a:t>
            </a:r>
            <a:r>
              <a:rPr lang="en-US" sz="900" b="1" dirty="0"/>
              <a:t>Customer Return Management</a:t>
            </a:r>
            <a:r>
              <a:rPr lang="en-US" sz="900" dirty="0"/>
              <a:t> business scenario enables you to process the inbound delivery of physical goods returned by a customer for a replacement, a credit for the returned goods or for repair. </a:t>
            </a:r>
          </a:p>
          <a:p>
            <a:pPr>
              <a:buClr>
                <a:schemeClr val="accent1"/>
              </a:buClr>
              <a:buSzPct val="80000"/>
            </a:pPr>
            <a:r>
              <a:rPr lang="en-US" sz="900" dirty="0"/>
              <a:t>There are also functions for: </a:t>
            </a:r>
          </a:p>
          <a:p>
            <a:pPr marL="228600" lvl="1" indent="-114300">
              <a:lnSpc>
                <a:spcPct val="90000"/>
              </a:lnSpc>
              <a:spcBef>
                <a:spcPct val="60000"/>
              </a:spcBef>
              <a:buClr>
                <a:srgbClr val="4DB6EF"/>
              </a:buClr>
              <a:buFont typeface="Wingdings" pitchFamily="2" charset="2"/>
              <a:buChar char="l"/>
            </a:pPr>
            <a:r>
              <a:rPr lang="en-US" sz="900" dirty="0"/>
              <a:t>Collaboration between warehouse and sales or customer service</a:t>
            </a:r>
            <a:br>
              <a:rPr lang="en-US" sz="900" dirty="0"/>
            </a:br>
            <a:r>
              <a:rPr lang="en-US" sz="900" dirty="0"/>
              <a:t>The return processing includes late updates of inbound deliveries, as well as transferring notes and attachments from warehouse to the return documents.</a:t>
            </a:r>
          </a:p>
          <a:p>
            <a:pPr marL="228600" lvl="1" indent="-114300">
              <a:lnSpc>
                <a:spcPct val="90000"/>
              </a:lnSpc>
              <a:spcBef>
                <a:spcPct val="60000"/>
              </a:spcBef>
              <a:buClr>
                <a:srgbClr val="4DB6EF"/>
              </a:buClr>
              <a:buFont typeface="Wingdings" pitchFamily="2" charset="2"/>
              <a:buChar char="l"/>
            </a:pPr>
            <a:r>
              <a:rPr lang="en-US" sz="900" dirty="0"/>
              <a:t>Outbound delivery in case of returns received for repair at own service center.</a:t>
            </a:r>
          </a:p>
        </p:txBody>
      </p:sp>
      <p:sp>
        <p:nvSpPr>
          <p:cNvPr id="79" name="TextBox 98">
            <a:hlinkClick r:id="rId6" action="ppaction://hlinksldjump"/>
          </p:cNvPr>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6" action="ppaction://hlinksldjump"/>
              </a:rPr>
              <a:t>Open Legend</a:t>
            </a:r>
            <a:endParaRPr lang="en-US" sz="900" dirty="0">
              <a:ea typeface="SimSun" pitchFamily="2" charset="-122"/>
            </a:endParaRPr>
          </a:p>
        </p:txBody>
      </p:sp>
      <p:sp>
        <p:nvSpPr>
          <p:cNvPr id="80" name="TextBox 66"/>
          <p:cNvSpPr txBox="1">
            <a:spLocks noChangeArrowheads="1"/>
          </p:cNvSpPr>
          <p:nvPr/>
        </p:nvSpPr>
        <p:spPr bwMode="auto">
          <a:xfrm>
            <a:off x="5602288" y="4402138"/>
            <a:ext cx="3541712" cy="1544525"/>
          </a:xfrm>
          <a:prstGeom prst="rect">
            <a:avLst/>
          </a:prstGeom>
          <a:noFill/>
          <a:ln w="9525">
            <a:noFill/>
            <a:miter lim="800000"/>
            <a:headEnd/>
            <a:tailEnd/>
          </a:ln>
        </p:spPr>
        <p:txBody>
          <a:bodyPr>
            <a:spAutoFit/>
          </a:bodyPr>
          <a:lstStyle/>
          <a:p>
            <a:pPr marL="228600" lvl="1" indent="-114300">
              <a:lnSpc>
                <a:spcPct val="90000"/>
              </a:lnSpc>
              <a:spcBef>
                <a:spcPct val="60000"/>
              </a:spcBef>
              <a:buClr>
                <a:srgbClr val="4DB6EF"/>
              </a:buClr>
              <a:buFont typeface="Wingdings" pitchFamily="2" charset="2"/>
              <a:buChar char="l"/>
            </a:pPr>
            <a:r>
              <a:rPr lang="en-US" sz="900" dirty="0"/>
              <a:t>Return confirmation to customer</a:t>
            </a:r>
            <a:br>
              <a:rPr lang="en-US" sz="900" dirty="0"/>
            </a:br>
            <a:r>
              <a:rPr lang="en-US" sz="900" dirty="0"/>
              <a:t>The form-based confirmation to a customer in order to inform a customer about goods receipt, references, and contacts.</a:t>
            </a:r>
          </a:p>
          <a:p>
            <a:pPr marL="228600" lvl="1" indent="-114300">
              <a:lnSpc>
                <a:spcPct val="90000"/>
              </a:lnSpc>
              <a:spcBef>
                <a:spcPct val="60000"/>
              </a:spcBef>
              <a:buClr>
                <a:srgbClr val="4DB6EF"/>
              </a:buClr>
              <a:buFont typeface="Wingdings" pitchFamily="2" charset="2"/>
              <a:buChar char="l"/>
            </a:pPr>
            <a:r>
              <a:rPr lang="en-US" sz="900" dirty="0"/>
              <a:t>Creating and approval for credit memo</a:t>
            </a:r>
            <a:br>
              <a:rPr lang="en-US" sz="900" dirty="0"/>
            </a:br>
            <a:r>
              <a:rPr lang="en-US" sz="900" dirty="0"/>
              <a:t>The creation of a credit memo and the option to introduce an approval process with thresholds.</a:t>
            </a:r>
            <a:endParaRPr lang="de-DE" altLang="zh-CN" sz="900" dirty="0"/>
          </a:p>
          <a:p>
            <a:pPr marL="228600" lvl="1" indent="-114300">
              <a:lnSpc>
                <a:spcPct val="90000"/>
              </a:lnSpc>
              <a:spcBef>
                <a:spcPct val="60000"/>
              </a:spcBef>
              <a:buClr>
                <a:srgbClr val="4DB6EF"/>
              </a:buClr>
              <a:buFont typeface="Wingdings" pitchFamily="2" charset="2"/>
              <a:buChar char="l"/>
            </a:pPr>
            <a:r>
              <a:rPr lang="en-US" sz="900" dirty="0"/>
              <a:t>Pricing</a:t>
            </a:r>
            <a:br>
              <a:rPr lang="en-US" sz="900" dirty="0"/>
            </a:br>
            <a:r>
              <a:rPr lang="en-US" sz="900" dirty="0"/>
              <a:t>The restocking and quality loss fee as pricing conditions help to level or refine the amount for compensation.</a:t>
            </a:r>
          </a:p>
          <a:p>
            <a:pPr marL="228600" lvl="1" indent="-114300">
              <a:spcBef>
                <a:spcPts val="200"/>
              </a:spcBef>
              <a:buFont typeface="Arial" charset="0"/>
              <a:buChar char="•"/>
            </a:pPr>
            <a:endParaRPr lang="en-US" sz="900" dirty="0"/>
          </a:p>
        </p:txBody>
      </p:sp>
      <p:cxnSp>
        <p:nvCxnSpPr>
          <p:cNvPr id="81" name="Straight Connector 139"/>
          <p:cNvCxnSpPr>
            <a:cxnSpLocks noChangeShapeType="1"/>
          </p:cNvCxnSpPr>
          <p:nvPr/>
        </p:nvCxnSpPr>
        <p:spPr bwMode="auto">
          <a:xfrm rot="5400000">
            <a:off x="4814887" y="5151438"/>
            <a:ext cx="1516063" cy="1588"/>
          </a:xfrm>
          <a:prstGeom prst="line">
            <a:avLst/>
          </a:prstGeom>
          <a:noFill/>
          <a:ln w="12700" algn="ctr">
            <a:solidFill>
              <a:schemeClr val="bg1"/>
            </a:solidFill>
            <a:round/>
            <a:headEnd/>
            <a:tailEnd/>
          </a:ln>
        </p:spPr>
      </p:cxnSp>
      <p:pic>
        <p:nvPicPr>
          <p:cNvPr id="82" name="Picture 127"/>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bwMode="auto">
          <a:xfrm>
            <a:off x="3032125" y="6322362"/>
            <a:ext cx="411162" cy="402939"/>
          </a:xfrm>
          <a:prstGeom prst="rect">
            <a:avLst/>
          </a:prstGeom>
          <a:noFill/>
          <a:ln w="9525">
            <a:noFill/>
            <a:miter lim="800000"/>
            <a:headEnd/>
            <a:tailEnd/>
          </a:ln>
        </p:spPr>
      </p:pic>
      <p:sp>
        <p:nvSpPr>
          <p:cNvPr id="83"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Warehouse Operator</a:t>
            </a:r>
          </a:p>
        </p:txBody>
      </p:sp>
      <p:sp>
        <p:nvSpPr>
          <p:cNvPr id="84"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Sales Representative</a:t>
            </a:r>
          </a:p>
        </p:txBody>
      </p:sp>
      <p:sp>
        <p:nvSpPr>
          <p:cNvPr id="85" name="Chevron 79"/>
          <p:cNvSpPr>
            <a:spLocks noChangeArrowheads="1"/>
          </p:cNvSpPr>
          <p:nvPr/>
        </p:nvSpPr>
        <p:spPr bwMode="auto">
          <a:xfrm>
            <a:off x="46847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Accounts Receivable Accountant</a:t>
            </a:r>
          </a:p>
        </p:txBody>
      </p:sp>
      <p:pic>
        <p:nvPicPr>
          <p:cNvPr id="87" name="Picture 84"/>
          <p:cNvPicPr>
            <a:picLocks noChangeAspect="1" noChangeArrowheads="1"/>
          </p:cNvPicPr>
          <p:nvPr/>
        </p:nvPicPr>
        <p:blipFill>
          <a:blip r:embed="rId8">
            <a:extLst>
              <a:ext uri="{28A0092B-C50C-407E-A947-70E740481C1C}">
                <a14:useLocalDpi xmlns:a14="http://schemas.microsoft.com/office/drawing/2010/main" val="0"/>
              </a:ext>
            </a:extLst>
          </a:blip>
          <a:stretch>
            <a:fillRect/>
          </a:stretch>
        </p:blipFill>
        <p:spPr bwMode="auto">
          <a:xfrm>
            <a:off x="1819337" y="6319542"/>
            <a:ext cx="385670" cy="379997"/>
          </a:xfrm>
          <a:prstGeom prst="rect">
            <a:avLst/>
          </a:prstGeom>
          <a:noFill/>
          <a:ln w="9525">
            <a:noFill/>
            <a:miter lim="800000"/>
            <a:headEnd/>
            <a:tailEnd/>
          </a:ln>
        </p:spPr>
      </p:pic>
      <p:grpSp>
        <p:nvGrpSpPr>
          <p:cNvPr id="3" name="Group 2"/>
          <p:cNvGrpSpPr/>
          <p:nvPr/>
        </p:nvGrpSpPr>
        <p:grpSpPr>
          <a:xfrm>
            <a:off x="4229100" y="6315075"/>
            <a:ext cx="407988" cy="407988"/>
            <a:chOff x="4229100" y="6315075"/>
            <a:chExt cx="407988" cy="407988"/>
          </a:xfrm>
        </p:grpSpPr>
        <p:pic>
          <p:nvPicPr>
            <p:cNvPr id="90" name="Picture 102" descr="47"/>
            <p:cNvPicPr>
              <a:picLocks noChangeAspect="1" noChangeArrowheads="1"/>
            </p:cNvPicPr>
            <p:nvPr/>
          </p:nvPicPr>
          <p:blipFill>
            <a:blip r:embed="rId9" cstate="print"/>
            <a:srcRect/>
            <a:stretch>
              <a:fillRect/>
            </a:stretch>
          </p:blipFill>
          <p:spPr bwMode="auto">
            <a:xfrm>
              <a:off x="4244975" y="6330950"/>
              <a:ext cx="384175" cy="384175"/>
            </a:xfrm>
            <a:prstGeom prst="rect">
              <a:avLst/>
            </a:prstGeom>
            <a:noFill/>
            <a:ln w="9525">
              <a:noFill/>
              <a:miter lim="800000"/>
              <a:headEnd/>
              <a:tailEnd/>
            </a:ln>
          </p:spPr>
        </p:pic>
        <p:sp>
          <p:nvSpPr>
            <p:cNvPr id="91" name="AutoShape 103"/>
            <p:cNvSpPr>
              <a:spLocks noChangeArrowheads="1"/>
            </p:cNvSpPr>
            <p:nvPr/>
          </p:nvSpPr>
          <p:spPr bwMode="auto">
            <a:xfrm>
              <a:off x="4229100" y="6315075"/>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
        <p:nvSpPr>
          <p:cNvPr id="97" name="Chevron 123">
            <a:hlinkClick r:id="rId10" action="ppaction://hlinksldjump"/>
          </p:cNvPr>
          <p:cNvSpPr>
            <a:spLocks noChangeArrowheads="1"/>
          </p:cNvSpPr>
          <p:nvPr/>
        </p:nvSpPr>
        <p:spPr bwMode="auto">
          <a:xfrm>
            <a:off x="2273971" y="2756051"/>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100" name="Chevron 123">
            <a:hlinkClick r:id="rId5" action="ppaction://hlinksldjump"/>
          </p:cNvPr>
          <p:cNvSpPr>
            <a:spLocks noChangeArrowheads="1"/>
          </p:cNvSpPr>
          <p:nvPr/>
        </p:nvSpPr>
        <p:spPr bwMode="auto">
          <a:xfrm>
            <a:off x="1426246" y="1783140"/>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Notifications</a:t>
            </a:r>
          </a:p>
        </p:txBody>
      </p:sp>
      <p:sp>
        <p:nvSpPr>
          <p:cNvPr id="102" name="Rectangle 74"/>
          <p:cNvSpPr>
            <a:spLocks noChangeArrowheads="1"/>
          </p:cNvSpPr>
          <p:nvPr/>
        </p:nvSpPr>
        <p:spPr bwMode="auto">
          <a:xfrm>
            <a:off x="3499083" y="2730529"/>
            <a:ext cx="1318570" cy="1292662"/>
          </a:xfrm>
          <a:prstGeom prst="rect">
            <a:avLst/>
          </a:prstGeom>
          <a:noFill/>
          <a:ln w="9525">
            <a:noFill/>
            <a:miter lim="800000"/>
            <a:headEnd/>
            <a:tailEnd/>
          </a:ln>
        </p:spPr>
        <p:txBody>
          <a:bodyPr wrap="square" lIns="0" tIns="0" rIns="0" bIns="0">
            <a:spAutoFit/>
          </a:bodyPr>
          <a:lstStyle/>
          <a:p>
            <a:pPr>
              <a:buFont typeface="Arial" charset="0"/>
              <a:buNone/>
            </a:pPr>
            <a:r>
              <a:rPr lang="en-US" sz="700" dirty="0">
                <a:solidFill>
                  <a:schemeClr val="accent2"/>
                </a:solidFill>
              </a:rPr>
              <a:t>Order-to-Cash</a:t>
            </a:r>
          </a:p>
          <a:p>
            <a:pPr>
              <a:buFont typeface="Arial" charset="0"/>
              <a:buNone/>
            </a:pPr>
            <a:r>
              <a:rPr lang="en-US" sz="700" dirty="0">
                <a:solidFill>
                  <a:schemeClr val="accent2"/>
                </a:solidFill>
              </a:rPr>
              <a:t> (Sell-from-Stock)</a:t>
            </a:r>
            <a:br>
              <a:rPr lang="en-US" sz="700" dirty="0">
                <a:solidFill>
                  <a:schemeClr val="accent2"/>
                </a:solidFill>
              </a:rPr>
            </a:br>
            <a:endParaRPr lang="en-US" sz="700" dirty="0">
              <a:solidFill>
                <a:schemeClr val="accent2"/>
              </a:solidFill>
            </a:endParaRPr>
          </a:p>
          <a:p>
            <a:r>
              <a:rPr lang="en-US" sz="700" dirty="0">
                <a:solidFill>
                  <a:schemeClr val="accent2"/>
                </a:solidFill>
              </a:rPr>
              <a:t>Order-to-Cash </a:t>
            </a:r>
          </a:p>
          <a:p>
            <a:r>
              <a:rPr lang="en-US" sz="700" dirty="0">
                <a:solidFill>
                  <a:schemeClr val="accent2"/>
                </a:solidFill>
              </a:rPr>
              <a:t>(with Specified Products)</a:t>
            </a:r>
          </a:p>
          <a:p>
            <a:endParaRPr lang="en-US" sz="700" dirty="0">
              <a:solidFill>
                <a:schemeClr val="accent2"/>
              </a:solidFill>
            </a:endParaRPr>
          </a:p>
          <a:p>
            <a:r>
              <a:rPr lang="en-US" sz="700" dirty="0">
                <a:solidFill>
                  <a:schemeClr val="accent2"/>
                </a:solidFill>
              </a:rPr>
              <a:t>Order-to-Cash (Third-Party Order Processing – Material)</a:t>
            </a:r>
          </a:p>
          <a:p>
            <a:endParaRPr lang="en-US" sz="700" dirty="0">
              <a:solidFill>
                <a:schemeClr val="accent2"/>
              </a:solidFill>
            </a:endParaRPr>
          </a:p>
          <a:p>
            <a:r>
              <a:rPr lang="en-US" sz="700" dirty="0">
                <a:solidFill>
                  <a:schemeClr val="accent2"/>
                </a:solidFill>
              </a:rPr>
              <a:t>Over-the-Counter Sales</a:t>
            </a:r>
          </a:p>
          <a:p>
            <a:endParaRPr lang="en-US" sz="700" dirty="0">
              <a:solidFill>
                <a:schemeClr val="accent2"/>
              </a:solidFill>
            </a:endParaRPr>
          </a:p>
          <a:p>
            <a:r>
              <a:rPr lang="en-US" sz="700" dirty="0">
                <a:solidFill>
                  <a:schemeClr val="accent2"/>
                </a:solidFill>
              </a:rPr>
              <a:t>Service and Repair</a:t>
            </a:r>
          </a:p>
        </p:txBody>
      </p:sp>
      <p:sp>
        <p:nvSpPr>
          <p:cNvPr id="103" name="Rectangle 74"/>
          <p:cNvSpPr>
            <a:spLocks noChangeArrowheads="1"/>
          </p:cNvSpPr>
          <p:nvPr/>
        </p:nvSpPr>
        <p:spPr bwMode="auto">
          <a:xfrm>
            <a:off x="457200" y="1953796"/>
            <a:ext cx="1409261" cy="1538883"/>
          </a:xfrm>
          <a:prstGeom prst="rect">
            <a:avLst/>
          </a:prstGeom>
          <a:noFill/>
          <a:ln w="9525">
            <a:noFill/>
            <a:miter lim="800000"/>
            <a:headEnd/>
            <a:tailEnd/>
          </a:ln>
        </p:spPr>
        <p:txBody>
          <a:bodyPr wrap="square" lIns="0" tIns="0" rIns="0" bIns="0">
            <a:spAutoFit/>
          </a:bodyPr>
          <a:lstStyle/>
          <a:p>
            <a:pPr>
              <a:buFont typeface="Arial" charset="0"/>
              <a:buNone/>
            </a:pPr>
            <a:r>
              <a:rPr lang="en-US" sz="700" dirty="0">
                <a:solidFill>
                  <a:schemeClr val="accent2"/>
                </a:solidFill>
              </a:rPr>
              <a:t>Order-to-Cash </a:t>
            </a:r>
          </a:p>
          <a:p>
            <a:pPr>
              <a:buFont typeface="Arial" charset="0"/>
              <a:buNone/>
            </a:pPr>
            <a:r>
              <a:rPr lang="en-US" sz="700" dirty="0">
                <a:solidFill>
                  <a:schemeClr val="accent2"/>
                </a:solidFill>
              </a:rPr>
              <a:t>(Sell-from-Stock)</a:t>
            </a:r>
          </a:p>
          <a:p>
            <a:pPr>
              <a:buFont typeface="Arial" charset="0"/>
              <a:buNone/>
            </a:pPr>
            <a:endParaRPr lang="en-US" sz="900" dirty="0">
              <a:solidFill>
                <a:schemeClr val="accent2"/>
              </a:solidFill>
            </a:endParaRPr>
          </a:p>
          <a:p>
            <a:pPr>
              <a:buFont typeface="Arial" charset="0"/>
              <a:buNone/>
            </a:pPr>
            <a:r>
              <a:rPr lang="en-US" sz="700" dirty="0">
                <a:solidFill>
                  <a:schemeClr val="accent2"/>
                </a:solidFill>
              </a:rPr>
              <a:t>Order-to-Cash (with</a:t>
            </a:r>
            <a:r>
              <a:rPr lang="en-US" sz="700" dirty="0">
                <a:solidFill>
                  <a:srgbClr val="FF0000"/>
                </a:solidFill>
              </a:rPr>
              <a:t> </a:t>
            </a:r>
            <a:br>
              <a:rPr lang="en-US" sz="700" dirty="0">
                <a:solidFill>
                  <a:srgbClr val="FF0000"/>
                </a:solidFill>
              </a:rPr>
            </a:br>
            <a:r>
              <a:rPr lang="en-US" sz="700" dirty="0">
                <a:solidFill>
                  <a:schemeClr val="accent2"/>
                </a:solidFill>
              </a:rPr>
              <a:t>Specified</a:t>
            </a:r>
            <a:r>
              <a:rPr lang="en-US" sz="700" dirty="0">
                <a:solidFill>
                  <a:srgbClr val="FF0000"/>
                </a:solidFill>
              </a:rPr>
              <a:t> </a:t>
            </a:r>
            <a:r>
              <a:rPr lang="en-US" sz="700" dirty="0">
                <a:solidFill>
                  <a:schemeClr val="accent2"/>
                </a:solidFill>
              </a:rPr>
              <a:t>Products)</a:t>
            </a:r>
          </a:p>
          <a:p>
            <a:pPr>
              <a:buFont typeface="Arial" charset="0"/>
              <a:buNone/>
            </a:pPr>
            <a:endParaRPr lang="en-US" sz="700" dirty="0">
              <a:solidFill>
                <a:schemeClr val="accent2"/>
              </a:solidFill>
            </a:endParaRPr>
          </a:p>
          <a:p>
            <a:pPr>
              <a:buFont typeface="Arial" charset="0"/>
              <a:buNone/>
            </a:pPr>
            <a:endParaRPr lang="en-US" sz="700" dirty="0">
              <a:solidFill>
                <a:schemeClr val="accent2"/>
              </a:solidFill>
            </a:endParaRPr>
          </a:p>
          <a:p>
            <a:r>
              <a:rPr lang="en-US" sz="700" dirty="0">
                <a:solidFill>
                  <a:schemeClr val="accent2"/>
                </a:solidFill>
              </a:rPr>
              <a:t>Order-to-Cash (Third-Party </a:t>
            </a:r>
            <a:br>
              <a:rPr lang="en-US" sz="700" dirty="0">
                <a:solidFill>
                  <a:schemeClr val="accent2"/>
                </a:solidFill>
              </a:rPr>
            </a:br>
            <a:r>
              <a:rPr lang="en-US" sz="700" dirty="0">
                <a:solidFill>
                  <a:schemeClr val="accent2"/>
                </a:solidFill>
              </a:rPr>
              <a:t>Order Processing – Material)</a:t>
            </a:r>
          </a:p>
          <a:p>
            <a:endParaRPr lang="en-US" sz="700" dirty="0">
              <a:solidFill>
                <a:schemeClr val="accent2"/>
              </a:solidFill>
            </a:endParaRPr>
          </a:p>
          <a:p>
            <a:pPr>
              <a:buFont typeface="Arial" charset="0"/>
              <a:buNone/>
            </a:pPr>
            <a:r>
              <a:rPr lang="en-US" sz="700" dirty="0">
                <a:solidFill>
                  <a:schemeClr val="accent2"/>
                </a:solidFill>
              </a:rPr>
              <a:t>Over-the-Counter Sales</a:t>
            </a:r>
          </a:p>
          <a:p>
            <a:pPr>
              <a:buFont typeface="Arial" charset="0"/>
              <a:buNone/>
            </a:pPr>
            <a:endParaRPr lang="en-US" sz="700" dirty="0">
              <a:solidFill>
                <a:schemeClr val="accent2"/>
              </a:solidFill>
            </a:endParaRPr>
          </a:p>
          <a:p>
            <a:endParaRPr lang="en-US" sz="700" dirty="0">
              <a:solidFill>
                <a:schemeClr val="accent2"/>
              </a:solidFill>
            </a:endParaRPr>
          </a:p>
          <a:p>
            <a:pPr>
              <a:buFont typeface="Arial" charset="0"/>
              <a:buNone/>
            </a:pPr>
            <a:r>
              <a:rPr lang="en-US" sz="700" dirty="0">
                <a:solidFill>
                  <a:schemeClr val="accent2"/>
                </a:solidFill>
              </a:rPr>
              <a:t>Service and Repair</a:t>
            </a:r>
          </a:p>
        </p:txBody>
      </p:sp>
      <p:pic>
        <p:nvPicPr>
          <p:cNvPr id="104" name="Picture 7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31775" y="1934061"/>
            <a:ext cx="180000" cy="134181"/>
          </a:xfrm>
          <a:prstGeom prst="rect">
            <a:avLst/>
          </a:prstGeom>
        </p:spPr>
      </p:pic>
      <p:pic>
        <p:nvPicPr>
          <p:cNvPr id="105" name="Picture 7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41300" y="2310482"/>
            <a:ext cx="180000" cy="134181"/>
          </a:xfrm>
          <a:prstGeom prst="rect">
            <a:avLst/>
          </a:prstGeom>
        </p:spPr>
      </p:pic>
      <p:pic>
        <p:nvPicPr>
          <p:cNvPr id="106" name="Picture 7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245083" y="3065223"/>
            <a:ext cx="180000" cy="134181"/>
          </a:xfrm>
          <a:prstGeom prst="rect">
            <a:avLst/>
          </a:prstGeom>
        </p:spPr>
      </p:pic>
      <p:pic>
        <p:nvPicPr>
          <p:cNvPr id="107" name="Picture 7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235558" y="2735256"/>
            <a:ext cx="180000" cy="134181"/>
          </a:xfrm>
          <a:prstGeom prst="rect">
            <a:avLst/>
          </a:prstGeom>
        </p:spPr>
      </p:pic>
      <p:sp>
        <p:nvSpPr>
          <p:cNvPr id="108" name="Freeform 69"/>
          <p:cNvSpPr>
            <a:spLocks noChangeArrowheads="1"/>
          </p:cNvSpPr>
          <p:nvPr/>
        </p:nvSpPr>
        <p:spPr bwMode="auto">
          <a:xfrm>
            <a:off x="2092526" y="252857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59" name="Picture 7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41300" y="2725003"/>
            <a:ext cx="180000" cy="134181"/>
          </a:xfrm>
          <a:prstGeom prst="rect">
            <a:avLst/>
          </a:prstGeom>
        </p:spPr>
      </p:pic>
      <p:pic>
        <p:nvPicPr>
          <p:cNvPr id="60" name="Picture 7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245083" y="3366615"/>
            <a:ext cx="180000" cy="134181"/>
          </a:xfrm>
          <a:prstGeom prst="rect">
            <a:avLst/>
          </a:prstGeom>
        </p:spPr>
      </p:pic>
      <p:pic>
        <p:nvPicPr>
          <p:cNvPr id="67" name="Picture 7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38720" y="3040429"/>
            <a:ext cx="180000" cy="134181"/>
          </a:xfrm>
          <a:prstGeom prst="rect">
            <a:avLst/>
          </a:prstGeom>
        </p:spPr>
      </p:pic>
      <p:pic>
        <p:nvPicPr>
          <p:cNvPr id="68" name="Picture 7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43889" y="3346757"/>
            <a:ext cx="180000" cy="134181"/>
          </a:xfrm>
          <a:prstGeom prst="rect">
            <a:avLst/>
          </a:prstGeom>
        </p:spPr>
      </p:pic>
      <p:pic>
        <p:nvPicPr>
          <p:cNvPr id="69" name="Picture 7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245083" y="3668063"/>
            <a:ext cx="180000" cy="134181"/>
          </a:xfrm>
          <a:prstGeom prst="rect">
            <a:avLst/>
          </a:prstGeom>
        </p:spPr>
      </p:pic>
      <p:pic>
        <p:nvPicPr>
          <p:cNvPr id="70" name="Picture 7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250252" y="3895482"/>
            <a:ext cx="180000" cy="134181"/>
          </a:xfrm>
          <a:prstGeom prst="rect">
            <a:avLst/>
          </a:prstGeom>
        </p:spPr>
      </p:pic>
      <p:sp>
        <p:nvSpPr>
          <p:cNvPr id="71" name="Chevron 79"/>
          <p:cNvSpPr>
            <a:spLocks noChangeArrowheads="1"/>
          </p:cNvSpPr>
          <p:nvPr/>
        </p:nvSpPr>
        <p:spPr bwMode="auto">
          <a:xfrm>
            <a:off x="5814666"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Service Planner/</a:t>
            </a:r>
          </a:p>
          <a:p>
            <a:pPr>
              <a:buClr>
                <a:schemeClr val="accent1"/>
              </a:buClr>
              <a:buSzPct val="80000"/>
              <a:buFont typeface="Wingdings" pitchFamily="2" charset="2"/>
              <a:buNone/>
            </a:pPr>
            <a:r>
              <a:rPr lang="en-US" sz="700" dirty="0">
                <a:solidFill>
                  <a:srgbClr val="404040"/>
                </a:solidFill>
              </a:rPr>
              <a:t>Dispatcher</a:t>
            </a:r>
          </a:p>
        </p:txBody>
      </p:sp>
      <p:pic>
        <p:nvPicPr>
          <p:cNvPr id="73" name="Picture 138"/>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auto">
          <a:xfrm>
            <a:off x="5327152" y="6310313"/>
            <a:ext cx="405115" cy="411162"/>
          </a:xfrm>
          <a:prstGeom prst="rect">
            <a:avLst/>
          </a:prstGeom>
          <a:noFill/>
          <a:ln w="9525">
            <a:noFill/>
            <a:miter lim="800000"/>
            <a:headEnd/>
            <a:tailEnd/>
          </a:ln>
        </p:spPr>
      </p:pic>
      <p:grpSp>
        <p:nvGrpSpPr>
          <p:cNvPr id="61" name="Group 60"/>
          <p:cNvGrpSpPr/>
          <p:nvPr/>
        </p:nvGrpSpPr>
        <p:grpSpPr>
          <a:xfrm>
            <a:off x="7709046" y="1152671"/>
            <a:ext cx="1174410" cy="309466"/>
            <a:chOff x="7269479" y="1173773"/>
            <a:chExt cx="1174410" cy="309466"/>
          </a:xfrm>
        </p:grpSpPr>
        <p:pic>
          <p:nvPicPr>
            <p:cNvPr id="66" name="Picture 2" descr="\\dwdfkps\KPS\100_Public\Graphics\Pictogram-Library\2011-Visual-Style\60X60-PNGs\SelfService_60px.png"/>
            <p:cNvPicPr>
              <a:picLocks noChangeAspect="1" noChangeArrowheads="1"/>
            </p:cNvPicPr>
            <p:nvPr/>
          </p:nvPicPr>
          <p:blipFill>
            <a:blip r:embed="rId13" cstate="print"/>
            <a:srcRect/>
            <a:stretch>
              <a:fillRect/>
            </a:stretch>
          </p:blipFill>
          <p:spPr bwMode="auto">
            <a:xfrm>
              <a:off x="7269479" y="1173773"/>
              <a:ext cx="282233" cy="282233"/>
            </a:xfrm>
            <a:prstGeom prst="rect">
              <a:avLst/>
            </a:prstGeom>
            <a:noFill/>
          </p:spPr>
        </p:pic>
        <p:sp>
          <p:nvSpPr>
            <p:cNvPr id="74"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7" name="Chevron 123">
            <a:hlinkClick r:id="rId14" action="ppaction://hlinksldjump"/>
          </p:cNvPr>
          <p:cNvSpPr>
            <a:spLocks noChangeArrowheads="1"/>
          </p:cNvSpPr>
          <p:nvPr/>
        </p:nvSpPr>
        <p:spPr bwMode="auto">
          <a:xfrm>
            <a:off x="2266883" y="1781755"/>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Deliveries</a:t>
            </a:r>
          </a:p>
        </p:txBody>
      </p:sp>
      <p:sp>
        <p:nvSpPr>
          <p:cNvPr id="92" name="Freeform 69"/>
          <p:cNvSpPr>
            <a:spLocks noChangeArrowheads="1"/>
          </p:cNvSpPr>
          <p:nvPr/>
        </p:nvSpPr>
        <p:spPr bwMode="auto">
          <a:xfrm>
            <a:off x="2933163" y="252718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3" name="Chevron 123">
            <a:hlinkClick r:id="rId15" action="ppaction://hlinksldjump"/>
          </p:cNvPr>
          <p:cNvSpPr>
            <a:spLocks noChangeArrowheads="1"/>
          </p:cNvSpPr>
          <p:nvPr/>
        </p:nvSpPr>
        <p:spPr bwMode="auto">
          <a:xfrm>
            <a:off x="3107254" y="1783122"/>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Customer Return</a:t>
            </a:r>
          </a:p>
        </p:txBody>
      </p:sp>
      <p:sp>
        <p:nvSpPr>
          <p:cNvPr id="94" name="Freeform 69"/>
          <p:cNvSpPr>
            <a:spLocks noChangeArrowheads="1"/>
          </p:cNvSpPr>
          <p:nvPr/>
        </p:nvSpPr>
        <p:spPr bwMode="auto">
          <a:xfrm>
            <a:off x="3773534" y="252855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5" name="Chevron 123">
            <a:hlinkClick r:id="rId16" action="ppaction://hlinksldjump"/>
          </p:cNvPr>
          <p:cNvSpPr>
            <a:spLocks noChangeArrowheads="1"/>
          </p:cNvSpPr>
          <p:nvPr/>
        </p:nvSpPr>
        <p:spPr bwMode="auto">
          <a:xfrm>
            <a:off x="3946284" y="1782617"/>
            <a:ext cx="884237" cy="879809"/>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Credit Memo</a:t>
            </a:r>
          </a:p>
        </p:txBody>
      </p:sp>
      <p:sp>
        <p:nvSpPr>
          <p:cNvPr id="96" name="Freeform 69"/>
          <p:cNvSpPr>
            <a:spLocks noChangeArrowheads="1"/>
          </p:cNvSpPr>
          <p:nvPr/>
        </p:nvSpPr>
        <p:spPr bwMode="auto">
          <a:xfrm>
            <a:off x="4609679" y="252516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3" name="Chevron 123">
            <a:hlinkClick r:id="rId17" action="ppaction://hlinksldjump"/>
          </p:cNvPr>
          <p:cNvSpPr>
            <a:spLocks noChangeArrowheads="1"/>
          </p:cNvSpPr>
          <p:nvPr/>
        </p:nvSpPr>
        <p:spPr bwMode="auto">
          <a:xfrm>
            <a:off x="4785819" y="1782617"/>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14" name="Freeform 69"/>
          <p:cNvSpPr>
            <a:spLocks noChangeArrowheads="1"/>
          </p:cNvSpPr>
          <p:nvPr/>
        </p:nvSpPr>
        <p:spPr bwMode="auto">
          <a:xfrm>
            <a:off x="5452099" y="252805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2" name="TextBox 71"/>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6"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8" name="Picture 97"/>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99" name="Picture 98" descr="Calculator_2_60px.png"/>
          <p:cNvPicPr>
            <a:picLocks noChangeAspect="1"/>
          </p:cNvPicPr>
          <p:nvPr/>
        </p:nvPicPr>
        <p:blipFill>
          <a:blip r:embed="rId19" cstate="print"/>
          <a:stretch>
            <a:fillRect/>
          </a:stretch>
        </p:blipFill>
        <p:spPr>
          <a:xfrm>
            <a:off x="366739" y="5245467"/>
            <a:ext cx="180000" cy="180000"/>
          </a:xfrm>
          <a:prstGeom prst="rect">
            <a:avLst/>
          </a:prstGeom>
        </p:spPr>
      </p:pic>
      <p:pic>
        <p:nvPicPr>
          <p:cNvPr id="101" name="Picture 100" descr="Monitor_60px.png"/>
          <p:cNvPicPr>
            <a:picLocks noChangeAspect="1"/>
          </p:cNvPicPr>
          <p:nvPr/>
        </p:nvPicPr>
        <p:blipFill>
          <a:blip r:embed="rId20" cstate="print"/>
          <a:stretch>
            <a:fillRect/>
          </a:stretch>
        </p:blipFill>
        <p:spPr>
          <a:xfrm>
            <a:off x="366739" y="5604137"/>
            <a:ext cx="180000" cy="180000"/>
          </a:xfrm>
          <a:prstGeom prst="rect">
            <a:avLst/>
          </a:prstGeom>
        </p:spPr>
      </p:pic>
      <p:sp>
        <p:nvSpPr>
          <p:cNvPr id="109" name="Rectangle 57">
            <a:hlinkClick r:id="rId21"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0"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1" name="Rectangle 57">
            <a:hlinkClick r:id="rId2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5" name="TextBox 61"/>
          <p:cNvSpPr txBox="1">
            <a:spLocks noChangeArrowheads="1"/>
          </p:cNvSpPr>
          <p:nvPr/>
        </p:nvSpPr>
        <p:spPr bwMode="auto">
          <a:xfrm>
            <a:off x="327025" y="5880233"/>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16" name="Rectangle 57">
            <a:hlinkClick r:id="rId23" action="ppaction://hlinksldjump"/>
          </p:cNvPr>
          <p:cNvSpPr>
            <a:spLocks noChangeArrowheads="1"/>
          </p:cNvSpPr>
          <p:nvPr/>
        </p:nvSpPr>
        <p:spPr bwMode="auto">
          <a:xfrm>
            <a:off x="321417" y="584863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Picture 62"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40593"/>
            <a:ext cx="170688" cy="170688"/>
          </a:xfrm>
          <a:prstGeom prst="rect">
            <a:avLst/>
          </a:prstGeom>
        </p:spPr>
      </p:pic>
      <p:sp>
        <p:nvSpPr>
          <p:cNvPr id="59" name="TextBox 5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a:xfrm>
            <a:off x="324000" y="200175"/>
            <a:ext cx="8496000" cy="756000"/>
          </a:xfrm>
        </p:spPr>
        <p:txBody>
          <a:bodyPr/>
          <a:lstStyle/>
          <a:p>
            <a:pPr>
              <a:lnSpc>
                <a:spcPts val="2300"/>
              </a:lnSpc>
            </a:pPr>
            <a:r>
              <a:rPr lang="en-US" dirty="0"/>
              <a:t>Customer Return Management </a:t>
            </a:r>
            <a:br>
              <a:rPr lang="en-US" dirty="0"/>
            </a:br>
            <a:r>
              <a:rPr lang="en-US" sz="1400" b="0" dirty="0"/>
              <a:t>Process Details: Processing Receivables and Payments with Accounts Maintenance - Standard</a:t>
            </a:r>
            <a:endParaRPr lang="en-US" sz="1600" b="0" dirty="0"/>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7" name="TextBox 59">
            <a:hlinkClick r:id="rId7" action="ppaction://hlinksldjump"/>
          </p:cNvPr>
          <p:cNvSpPr txBox="1">
            <a:spLocks noChangeArrowheads="1"/>
          </p:cNvSpPr>
          <p:nvPr/>
        </p:nvSpPr>
        <p:spPr bwMode="auto">
          <a:xfrm>
            <a:off x="4382331" y="1482003"/>
            <a:ext cx="274637" cy="338138"/>
          </a:xfrm>
          <a:prstGeom prst="rect">
            <a:avLst/>
          </a:prstGeom>
          <a:noFill/>
          <a:ln w="9525">
            <a:noFill/>
            <a:miter lim="800000"/>
            <a:headEnd/>
            <a:tailEnd/>
          </a:ln>
        </p:spPr>
        <p:txBody>
          <a:bodyPr wrap="none">
            <a:spAutoFit/>
          </a:bodyPr>
          <a:lstStyle/>
          <a:p>
            <a:r>
              <a:rPr lang="en-US" dirty="0">
                <a:solidFill>
                  <a:schemeClr val="bg1"/>
                </a:solidFill>
                <a:latin typeface="BrowalliaUPC" pitchFamily="34" charset="-34"/>
                <a:cs typeface="BrowalliaUPC" pitchFamily="34" charset="-34"/>
              </a:rPr>
              <a:t>X</a:t>
            </a:r>
          </a:p>
        </p:txBody>
      </p:sp>
      <p:sp>
        <p:nvSpPr>
          <p:cNvPr id="99" name="TextBox 59">
            <a:hlinkClick r:id="rId7" action="ppaction://hlinksldjump"/>
          </p:cNvPr>
          <p:cNvSpPr txBox="1">
            <a:spLocks noChangeArrowheads="1"/>
          </p:cNvSpPr>
          <p:nvPr/>
        </p:nvSpPr>
        <p:spPr bwMode="auto">
          <a:xfrm>
            <a:off x="5845029" y="1482526"/>
            <a:ext cx="274637" cy="338138"/>
          </a:xfrm>
          <a:prstGeom prst="rect">
            <a:avLst/>
          </a:prstGeom>
          <a:noFill/>
          <a:ln w="9525">
            <a:noFill/>
            <a:miter lim="800000"/>
            <a:headEnd/>
            <a:tailEnd/>
          </a:ln>
        </p:spPr>
        <p:txBody>
          <a:bodyPr wrap="none">
            <a:spAutoFit/>
          </a:bodyPr>
          <a:lstStyle/>
          <a:p>
            <a:r>
              <a:rPr lang="en-US" dirty="0">
                <a:solidFill>
                  <a:schemeClr val="bg1"/>
                </a:solidFill>
                <a:latin typeface="BrowalliaUPC" pitchFamily="34" charset="-34"/>
                <a:cs typeface="BrowalliaUPC" pitchFamily="34" charset="-34"/>
              </a:rPr>
              <a:t>X</a:t>
            </a:r>
          </a:p>
        </p:txBody>
      </p:sp>
      <p:sp>
        <p:nvSpPr>
          <p:cNvPr id="62" name="Chevron 83"/>
          <p:cNvSpPr>
            <a:spLocks noChangeArrowheads="1"/>
          </p:cNvSpPr>
          <p:nvPr/>
        </p:nvSpPr>
        <p:spPr bwMode="auto">
          <a:xfrm>
            <a:off x="3658421" y="1532834"/>
            <a:ext cx="2657387"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Receivables and Payments </a:t>
            </a:r>
          </a:p>
          <a:p>
            <a:pPr>
              <a:lnSpc>
                <a:spcPct val="90000"/>
              </a:lnSpc>
            </a:pPr>
            <a:r>
              <a:rPr lang="en-US" sz="900" dirty="0">
                <a:solidFill>
                  <a:schemeClr val="bg1"/>
                </a:solidFill>
                <a:latin typeface="BentonSans Regular"/>
                <a:cs typeface="BentonSans Regular"/>
              </a:rPr>
              <a:t>with Accounts Maintenance - Standard</a:t>
            </a:r>
          </a:p>
        </p:txBody>
      </p:sp>
      <p:sp>
        <p:nvSpPr>
          <p:cNvPr id="70" name="Chevron 69"/>
          <p:cNvSpPr>
            <a:spLocks noChangeArrowheads="1"/>
          </p:cNvSpPr>
          <p:nvPr>
            <p:custDataLst>
              <p:tags r:id="rId1"/>
            </p:custDataLst>
          </p:nvPr>
        </p:nvSpPr>
        <p:spPr bwMode="auto">
          <a:xfrm>
            <a:off x="4232434" y="1858645"/>
            <a:ext cx="814878" cy="731325"/>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Clear open items and differences</a:t>
            </a:r>
          </a:p>
        </p:txBody>
      </p:sp>
      <p:sp>
        <p:nvSpPr>
          <p:cNvPr id="71" name="Freeform 69"/>
          <p:cNvSpPr>
            <a:spLocks noChangeArrowheads="1"/>
          </p:cNvSpPr>
          <p:nvPr/>
        </p:nvSpPr>
        <p:spPr bwMode="auto">
          <a:xfrm>
            <a:off x="6027554" y="278377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5" name="Oval 74">
            <a:hlinkClick r:id="rId8" action="ppaction://hlinksldjump" tooltip="The accountant maintains supplier accounts regularly, clearing any relevant open items and writing off small differences."/>
          </p:cNvPr>
          <p:cNvSpPr>
            <a:spLocks noChangeAspect="1"/>
          </p:cNvSpPr>
          <p:nvPr/>
        </p:nvSpPr>
        <p:spPr bwMode="gray">
          <a:xfrm>
            <a:off x="4833688" y="241331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8" name="TextBox 59">
            <a:hlinkClick r:id="rId7" action="ppaction://hlinksldjump"/>
          </p:cNvPr>
          <p:cNvSpPr txBox="1">
            <a:spLocks noChangeArrowheads="1"/>
          </p:cNvSpPr>
          <p:nvPr/>
        </p:nvSpPr>
        <p:spPr bwMode="auto">
          <a:xfrm>
            <a:off x="5944628" y="1479426"/>
            <a:ext cx="220311" cy="276999"/>
          </a:xfrm>
          <a:prstGeom prst="rect">
            <a:avLst/>
          </a:prstGeom>
          <a:noFill/>
          <a:ln w="9525">
            <a:noFill/>
            <a:miter lim="800000"/>
            <a:headEnd/>
            <a:tailEnd/>
          </a:ln>
        </p:spPr>
        <p:txBody>
          <a:bodyPr wrap="square">
            <a:spAutoFit/>
          </a:bodyPr>
          <a:lstStyle/>
          <a:p>
            <a:r>
              <a:rPr lang="en-US" sz="1200" dirty="0">
                <a:solidFill>
                  <a:schemeClr val="bg1"/>
                </a:solidFill>
                <a:latin typeface="BentonSans Light" pitchFamily="2" charset="0"/>
                <a:cs typeface="BrowalliaUPC" pitchFamily="34" charset="-34"/>
              </a:rPr>
              <a:t>X</a:t>
            </a:r>
          </a:p>
        </p:txBody>
      </p:sp>
      <p:sp>
        <p:nvSpPr>
          <p:cNvPr id="84" name="Chevron 103"/>
          <p:cNvSpPr>
            <a:spLocks noChangeArrowheads="1"/>
          </p:cNvSpPr>
          <p:nvPr/>
        </p:nvSpPr>
        <p:spPr bwMode="auto">
          <a:xfrm>
            <a:off x="7627938" y="5837238"/>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endParaRPr lang="en-US" sz="800">
              <a:solidFill>
                <a:srgbClr val="404040"/>
              </a:solidFill>
            </a:endParaRPr>
          </a:p>
        </p:txBody>
      </p:sp>
      <p:sp>
        <p:nvSpPr>
          <p:cNvPr id="54" name="TextBox 66"/>
          <p:cNvSpPr txBox="1">
            <a:spLocks noChangeArrowheads="1"/>
          </p:cNvSpPr>
          <p:nvPr/>
        </p:nvSpPr>
        <p:spPr bwMode="auto">
          <a:xfrm>
            <a:off x="1735138" y="4406900"/>
            <a:ext cx="4960937" cy="50165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Processing Receivables and Payments with Accounts Maintenance - Standard</a:t>
            </a:r>
            <a:r>
              <a:rPr lang="en-US" sz="900" dirty="0"/>
              <a:t> business process enables you to monitor customer accounts on a regular basis. You can clear any remaining open items and write off small differences manually.</a:t>
            </a:r>
          </a:p>
        </p:txBody>
      </p:sp>
      <p:sp>
        <p:nvSpPr>
          <p:cNvPr id="80" name="Chevron 123">
            <a:hlinkClick r:id="rId9" action="ppaction://hlinksldjump"/>
          </p:cNvPr>
          <p:cNvSpPr>
            <a:spLocks noChangeArrowheads="1"/>
          </p:cNvSpPr>
          <p:nvPr/>
        </p:nvSpPr>
        <p:spPr bwMode="auto">
          <a:xfrm>
            <a:off x="2883780" y="1784501"/>
            <a:ext cx="882715" cy="879809"/>
          </a:xfrm>
          <a:prstGeom prst="chevron">
            <a:avLst>
              <a:gd name="adj" fmla="val 10356"/>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Credit Memo</a:t>
            </a:r>
          </a:p>
        </p:txBody>
      </p:sp>
      <p:sp>
        <p:nvSpPr>
          <p:cNvPr id="81" name="Rectangle 74"/>
          <p:cNvSpPr>
            <a:spLocks noChangeArrowheads="1"/>
          </p:cNvSpPr>
          <p:nvPr/>
        </p:nvSpPr>
        <p:spPr bwMode="auto">
          <a:xfrm>
            <a:off x="2447925" y="2847975"/>
            <a:ext cx="1169988" cy="646331"/>
          </a:xfrm>
          <a:prstGeom prst="rect">
            <a:avLst/>
          </a:prstGeom>
          <a:noFill/>
          <a:ln w="9525">
            <a:noFill/>
            <a:miter lim="800000"/>
            <a:headEnd/>
            <a:tailEnd/>
          </a:ln>
        </p:spPr>
        <p:txBody>
          <a:bodyPr lIns="0" tIns="0" rIns="0" bIns="0">
            <a:spAutoFit/>
          </a:bodyPr>
          <a:lstStyle/>
          <a:p>
            <a:pPr>
              <a:buFont typeface="Arial" charset="0"/>
              <a:buNone/>
            </a:pPr>
            <a:r>
              <a:rPr lang="en-US" sz="700" dirty="0">
                <a:solidFill>
                  <a:schemeClr val="accent2"/>
                </a:solidFill>
              </a:rPr>
              <a:t>Order-to-Cash</a:t>
            </a:r>
          </a:p>
          <a:p>
            <a:pPr>
              <a:buFont typeface="Arial" charset="0"/>
              <a:buNone/>
            </a:pPr>
            <a:r>
              <a:rPr lang="en-US" sz="700" dirty="0">
                <a:solidFill>
                  <a:schemeClr val="accent2"/>
                </a:solidFill>
              </a:rPr>
              <a:t> (Sell-from-Stock)</a:t>
            </a:r>
            <a:br>
              <a:rPr lang="en-US" sz="700" dirty="0">
                <a:solidFill>
                  <a:schemeClr val="accent2"/>
                </a:solidFill>
              </a:rPr>
            </a:br>
            <a:endParaRPr lang="en-US" sz="700" dirty="0">
              <a:solidFill>
                <a:schemeClr val="accent2"/>
              </a:solidFill>
            </a:endParaRPr>
          </a:p>
          <a:p>
            <a:r>
              <a:rPr lang="en-US" sz="700" dirty="0">
                <a:solidFill>
                  <a:schemeClr val="accent2"/>
                </a:solidFill>
              </a:rPr>
              <a:t>Order-to-Cash </a:t>
            </a:r>
          </a:p>
          <a:p>
            <a:r>
              <a:rPr lang="en-US" sz="700" dirty="0">
                <a:solidFill>
                  <a:schemeClr val="accent2"/>
                </a:solidFill>
              </a:rPr>
              <a:t>(with Specified Products)</a:t>
            </a:r>
          </a:p>
          <a:p>
            <a:endParaRPr lang="en-US" sz="700" dirty="0">
              <a:solidFill>
                <a:schemeClr val="accent2"/>
              </a:solidFill>
            </a:endParaRPr>
          </a:p>
        </p:txBody>
      </p:sp>
      <p:pic>
        <p:nvPicPr>
          <p:cNvPr id="82" name="Picture 7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193925" y="3205127"/>
            <a:ext cx="180000" cy="134181"/>
          </a:xfrm>
          <a:prstGeom prst="rect">
            <a:avLst/>
          </a:prstGeom>
        </p:spPr>
      </p:pic>
      <p:pic>
        <p:nvPicPr>
          <p:cNvPr id="83" name="Picture 7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184400" y="2881277"/>
            <a:ext cx="180000" cy="134181"/>
          </a:xfrm>
          <a:prstGeom prst="rect">
            <a:avLst/>
          </a:prstGeom>
        </p:spPr>
      </p:pic>
      <p:sp>
        <p:nvSpPr>
          <p:cNvPr id="94" name="Freeform 69"/>
          <p:cNvSpPr>
            <a:spLocks noChangeArrowheads="1"/>
          </p:cNvSpPr>
          <p:nvPr/>
        </p:nvSpPr>
        <p:spPr bwMode="auto">
          <a:xfrm>
            <a:off x="3546450" y="253605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6" name="TextBox 98"/>
          <p:cNvSpPr txBox="1">
            <a:spLocks noChangeArrowheads="1"/>
          </p:cNvSpPr>
          <p:nvPr/>
        </p:nvSpPr>
        <p:spPr bwMode="auto">
          <a:xfrm>
            <a:off x="6751638" y="4141788"/>
            <a:ext cx="2224087" cy="261937"/>
          </a:xfrm>
          <a:prstGeom prst="rect">
            <a:avLst/>
          </a:prstGeom>
          <a:noFill/>
          <a:ln w="9525">
            <a:noFill/>
            <a:miter lim="800000"/>
            <a:headEnd/>
            <a:tailEnd/>
          </a:ln>
        </p:spPr>
        <p:txBody>
          <a:bodyPr rIns="0">
            <a:spAutoFit/>
          </a:bodyPr>
          <a:lstStyle/>
          <a:p>
            <a:pPr>
              <a:buClr>
                <a:schemeClr val="accent1"/>
              </a:buClr>
              <a:buSzPct val="80000"/>
              <a:buFont typeface="Wingdings" pitchFamily="2" charset="2"/>
              <a:buNone/>
            </a:pPr>
            <a:r>
              <a:rPr lang="en-US" sz="1100" dirty="0">
                <a:solidFill>
                  <a:schemeClr val="tx1">
                    <a:lumMod val="65000"/>
                    <a:lumOff val="35000"/>
                  </a:schemeClr>
                </a:solidFill>
                <a:latin typeface="BentonSans Light" pitchFamily="2" charset="0"/>
              </a:rPr>
              <a:t>Further Information</a:t>
            </a:r>
            <a:endParaRPr lang="en-US" sz="900" dirty="0">
              <a:solidFill>
                <a:schemeClr val="tx1">
                  <a:lumMod val="65000"/>
                  <a:lumOff val="35000"/>
                </a:schemeClr>
              </a:solidFill>
              <a:latin typeface="BentonSans Light" pitchFamily="2" charset="0"/>
            </a:endParaRPr>
          </a:p>
        </p:txBody>
      </p:sp>
      <p:pic>
        <p:nvPicPr>
          <p:cNvPr id="68" name="Picture 37"/>
          <p:cNvPicPr>
            <a:picLocks noChangeAspect="1" noChangeArrowheads="1"/>
          </p:cNvPicPr>
          <p:nvPr>
            <p:custDataLst>
              <p:tags r:id="rId2"/>
            </p:custDataLst>
          </p:nvPr>
        </p:nvPicPr>
        <p:blipFill>
          <a:blip r:embed="rId11">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
        <p:nvSpPr>
          <p:cNvPr id="72" name="Chevron 102"/>
          <p:cNvSpPr>
            <a:spLocks noChangeArrowheads="1"/>
          </p:cNvSpPr>
          <p:nvPr/>
        </p:nvSpPr>
        <p:spPr bwMode="auto">
          <a:xfrm>
            <a:off x="7608888" y="5336333"/>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Receivables </a:t>
            </a:r>
          </a:p>
          <a:p>
            <a:pPr>
              <a:buClr>
                <a:schemeClr val="accent1"/>
              </a:buClr>
              <a:buSzPct val="80000"/>
              <a:buFont typeface="Wingdings" pitchFamily="2" charset="2"/>
              <a:buNone/>
            </a:pPr>
            <a:r>
              <a:rPr lang="en-US" sz="800" dirty="0">
                <a:solidFill>
                  <a:srgbClr val="404040"/>
                </a:solidFill>
              </a:rPr>
              <a:t>Payment Management </a:t>
            </a:r>
          </a:p>
          <a:p>
            <a:pPr>
              <a:buClr>
                <a:schemeClr val="accent1"/>
              </a:buClr>
              <a:buSzPct val="80000"/>
              <a:buFont typeface="Wingdings" pitchFamily="2" charset="2"/>
              <a:buNone/>
            </a:pPr>
            <a:r>
              <a:rPr lang="en-US" sz="800" dirty="0">
                <a:solidFill>
                  <a:srgbClr val="404040"/>
                </a:solidFill>
              </a:rPr>
              <a:t>Cash &amp; Liquidity Management</a:t>
            </a:r>
          </a:p>
        </p:txBody>
      </p:sp>
      <p:sp>
        <p:nvSpPr>
          <p:cNvPr id="73" name="Chevron 101"/>
          <p:cNvSpPr>
            <a:spLocks noChangeArrowheads="1"/>
          </p:cNvSpPr>
          <p:nvPr/>
        </p:nvSpPr>
        <p:spPr bwMode="auto">
          <a:xfrm>
            <a:off x="7618413" y="46831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Accounts Receivable Accountant </a:t>
            </a:r>
          </a:p>
        </p:txBody>
      </p:sp>
      <p:sp>
        <p:nvSpPr>
          <p:cNvPr id="61"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4"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5" name="Picture 84" descr="Calculator_2_60px.png"/>
          <p:cNvPicPr>
            <a:picLocks noChangeAspect="1"/>
          </p:cNvPicPr>
          <p:nvPr/>
        </p:nvPicPr>
        <p:blipFill>
          <a:blip r:embed="rId12" cstate="print"/>
          <a:stretch>
            <a:fillRect/>
          </a:stretch>
        </p:blipFill>
        <p:spPr>
          <a:xfrm>
            <a:off x="366739" y="5245467"/>
            <a:ext cx="180000" cy="180000"/>
          </a:xfrm>
          <a:prstGeom prst="rect">
            <a:avLst/>
          </a:prstGeom>
        </p:spPr>
      </p:pic>
      <p:pic>
        <p:nvPicPr>
          <p:cNvPr id="89" name="Picture 88" descr="Monitor_60px.png"/>
          <p:cNvPicPr>
            <a:picLocks noChangeAspect="1"/>
          </p:cNvPicPr>
          <p:nvPr/>
        </p:nvPicPr>
        <p:blipFill>
          <a:blip r:embed="rId13" cstate="print"/>
          <a:stretch>
            <a:fillRect/>
          </a:stretch>
        </p:blipFill>
        <p:spPr>
          <a:xfrm>
            <a:off x="366739" y="5604137"/>
            <a:ext cx="180000" cy="180000"/>
          </a:xfrm>
          <a:prstGeom prst="rect">
            <a:avLst/>
          </a:prstGeom>
        </p:spPr>
      </p:pic>
      <p:sp>
        <p:nvSpPr>
          <p:cNvPr id="90" name="Rectangle 57">
            <a:hlinkClick r:id="rId14"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2" name="Rectangle 57">
            <a:hlinkClick r:id="rId15"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5" name="TextBox 61"/>
          <p:cNvSpPr txBox="1">
            <a:spLocks noChangeArrowheads="1"/>
          </p:cNvSpPr>
          <p:nvPr/>
        </p:nvSpPr>
        <p:spPr bwMode="auto">
          <a:xfrm>
            <a:off x="327025" y="5880233"/>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6" name="Rectangle 57">
            <a:hlinkClick r:id="rId16" action="ppaction://hlinksldjump"/>
          </p:cNvPr>
          <p:cNvSpPr>
            <a:spLocks noChangeArrowheads="1"/>
          </p:cNvSpPr>
          <p:nvPr/>
        </p:nvSpPr>
        <p:spPr bwMode="auto">
          <a:xfrm>
            <a:off x="309641" y="5884392"/>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7" name="Chevron 123">
            <a:hlinkClick r:id="rId17" action="ppaction://hlinksldjump"/>
          </p:cNvPr>
          <p:cNvSpPr>
            <a:spLocks noChangeArrowheads="1"/>
          </p:cNvSpPr>
          <p:nvPr/>
        </p:nvSpPr>
        <p:spPr bwMode="auto">
          <a:xfrm>
            <a:off x="1207171" y="2756051"/>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58" name="Chevron 123">
            <a:hlinkClick r:id="rId18" action="ppaction://hlinksldjump" tooltip="Click here for process details"/>
          </p:cNvPr>
          <p:cNvSpPr>
            <a:spLocks noChangeArrowheads="1"/>
          </p:cNvSpPr>
          <p:nvPr/>
        </p:nvSpPr>
        <p:spPr bwMode="auto">
          <a:xfrm>
            <a:off x="2045371" y="1784501"/>
            <a:ext cx="884237" cy="891258"/>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Customer Return</a:t>
            </a:r>
          </a:p>
        </p:txBody>
      </p:sp>
      <p:sp>
        <p:nvSpPr>
          <p:cNvPr id="60" name="Freeform 69"/>
          <p:cNvSpPr>
            <a:spLocks noChangeArrowheads="1"/>
          </p:cNvSpPr>
          <p:nvPr/>
        </p:nvSpPr>
        <p:spPr bwMode="auto">
          <a:xfrm>
            <a:off x="2708250" y="253605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1" name="Chevron 123">
            <a:hlinkClick r:id="rId19" action="ppaction://hlinksldjump" tooltip="Click here for process details"/>
          </p:cNvPr>
          <p:cNvSpPr>
            <a:spLocks noChangeArrowheads="1"/>
          </p:cNvSpPr>
          <p:nvPr/>
        </p:nvSpPr>
        <p:spPr bwMode="auto">
          <a:xfrm>
            <a:off x="1197646" y="1789943"/>
            <a:ext cx="884237" cy="883407"/>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Deliveries</a:t>
            </a:r>
          </a:p>
        </p:txBody>
      </p:sp>
      <p:sp>
        <p:nvSpPr>
          <p:cNvPr id="102" name="Chevron 123">
            <a:hlinkClick r:id="rId20" action="ppaction://hlinksldjump" tooltip="Click here for process details"/>
          </p:cNvPr>
          <p:cNvSpPr>
            <a:spLocks noChangeArrowheads="1"/>
          </p:cNvSpPr>
          <p:nvPr/>
        </p:nvSpPr>
        <p:spPr bwMode="auto">
          <a:xfrm>
            <a:off x="349921" y="1789943"/>
            <a:ext cx="884237" cy="883407"/>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Notifications</a:t>
            </a:r>
          </a:p>
        </p:txBody>
      </p:sp>
      <p:sp>
        <p:nvSpPr>
          <p:cNvPr id="103" name="Freeform 69"/>
          <p:cNvSpPr>
            <a:spLocks noChangeArrowheads="1"/>
          </p:cNvSpPr>
          <p:nvPr/>
        </p:nvSpPr>
        <p:spPr bwMode="auto">
          <a:xfrm>
            <a:off x="1012800" y="254286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4" name="Freeform 69"/>
          <p:cNvSpPr>
            <a:spLocks noChangeArrowheads="1"/>
          </p:cNvSpPr>
          <p:nvPr/>
        </p:nvSpPr>
        <p:spPr bwMode="auto">
          <a:xfrm>
            <a:off x="1860525" y="254286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5"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Process Description</a:t>
            </a:r>
            <a:endParaRPr lang="en-US" sz="900" dirty="0">
              <a:solidFill>
                <a:srgbClr val="666666"/>
              </a:solidFill>
              <a:latin typeface="BentonSans Light" pitchFamily="2" charset="0"/>
            </a:endParaRPr>
          </a:p>
        </p:txBody>
      </p:sp>
      <p:pic>
        <p:nvPicPr>
          <p:cNvPr id="64" name="Picture 63"/>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grpSp>
        <p:nvGrpSpPr>
          <p:cNvPr id="65" name="Group 64"/>
          <p:cNvGrpSpPr/>
          <p:nvPr/>
        </p:nvGrpSpPr>
        <p:grpSpPr>
          <a:xfrm>
            <a:off x="6897688" y="4521200"/>
            <a:ext cx="407987" cy="407988"/>
            <a:chOff x="6897688" y="4521200"/>
            <a:chExt cx="407987" cy="407988"/>
          </a:xfrm>
        </p:grpSpPr>
        <p:pic>
          <p:nvPicPr>
            <p:cNvPr id="69" name="Picture 102" descr="47"/>
            <p:cNvPicPr>
              <a:picLocks noChangeAspect="1" noChangeArrowheads="1"/>
            </p:cNvPicPr>
            <p:nvPr/>
          </p:nvPicPr>
          <p:blipFill>
            <a:blip r:embed="rId22" cstate="print"/>
            <a:srcRect/>
            <a:stretch>
              <a:fillRect/>
            </a:stretch>
          </p:blipFill>
          <p:spPr bwMode="auto">
            <a:xfrm>
              <a:off x="6913563" y="4537075"/>
              <a:ext cx="384175" cy="384175"/>
            </a:xfrm>
            <a:prstGeom prst="rect">
              <a:avLst/>
            </a:prstGeom>
            <a:noFill/>
            <a:ln w="9525">
              <a:noFill/>
              <a:miter lim="800000"/>
              <a:headEnd/>
              <a:tailEnd/>
            </a:ln>
          </p:spPr>
        </p:pic>
        <p:sp>
          <p:nvSpPr>
            <p:cNvPr id="76" name="AutoShape 103"/>
            <p:cNvSpPr>
              <a:spLocks noChangeArrowheads="1"/>
            </p:cNvSpPr>
            <p:nvPr/>
          </p:nvSpPr>
          <p:spPr bwMode="auto">
            <a:xfrm>
              <a:off x="6897688" y="4521200"/>
              <a:ext cx="407987"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41" descr="i_button_black.p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76014" y="5940593"/>
            <a:ext cx="170688" cy="170688"/>
          </a:xfrm>
          <a:prstGeom prst="rect">
            <a:avLst/>
          </a:prstGeom>
        </p:spPr>
      </p:pic>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1" name="TextBox 56"/>
          <p:cNvSpPr txBox="1">
            <a:spLocks noChangeArrowheads="1"/>
          </p:cNvSpPr>
          <p:nvPr/>
        </p:nvSpPr>
        <p:spPr bwMode="auto">
          <a:xfrm>
            <a:off x="4284663" y="4149725"/>
            <a:ext cx="4645025" cy="1658916"/>
          </a:xfrm>
          <a:prstGeom prst="rect">
            <a:avLst/>
          </a:prstGeom>
          <a:noFill/>
          <a:ln w="9525">
            <a:noFill/>
            <a:miter lim="800000"/>
            <a:headEnd/>
            <a:tailEnd/>
          </a:ln>
        </p:spPr>
        <p:txBody>
          <a:bodyPr>
            <a:spAutoFit/>
          </a:bodyPr>
          <a:lstStyle/>
          <a:p>
            <a:pPr marL="176213" indent="-176213">
              <a:spcBef>
                <a:spcPct val="10000"/>
              </a:spcBef>
              <a:buClr>
                <a:schemeClr val="accent1"/>
              </a:buClr>
              <a:buSzPct val="70000"/>
              <a:buFont typeface="Wingdings" pitchFamily="2" charset="2"/>
              <a:buNone/>
            </a:pPr>
            <a:endParaRPr lang="en-US" sz="1100" b="1" dirty="0">
              <a:solidFill>
                <a:srgbClr val="44697D"/>
              </a:solidFill>
            </a:endParaRPr>
          </a:p>
          <a:p>
            <a:pPr marL="176213" indent="-176213">
              <a:lnSpc>
                <a:spcPct val="90000"/>
              </a:lnSpc>
              <a:spcBef>
                <a:spcPct val="10000"/>
              </a:spcBef>
              <a:spcAft>
                <a:spcPts val="300"/>
              </a:spcAft>
              <a:buClr>
                <a:schemeClr val="accent1"/>
              </a:buClr>
              <a:buSzPct val="70000"/>
              <a:buFont typeface="Wingdings" pitchFamily="2" charset="2"/>
              <a:buChar char="n"/>
            </a:pPr>
            <a:endParaRPr lang="en-US" sz="900" dirty="0"/>
          </a:p>
          <a:p>
            <a:pPr marL="176213" indent="-176213">
              <a:lnSpc>
                <a:spcPct val="90000"/>
              </a:lnSpc>
              <a:spcBef>
                <a:spcPct val="10000"/>
              </a:spcBef>
              <a:spcAft>
                <a:spcPts val="300"/>
              </a:spcAft>
              <a:buClr>
                <a:srgbClr val="4DB6EF"/>
              </a:buClr>
              <a:buFont typeface="Wingdings" pitchFamily="2" charset="2"/>
              <a:buChar char="l"/>
            </a:pPr>
            <a:r>
              <a:rPr lang="en-US" sz="900" dirty="0"/>
              <a:t>Well-managed returns can translate into sales opportunities </a:t>
            </a:r>
          </a:p>
          <a:p>
            <a:pPr marL="176213" indent="-176213">
              <a:lnSpc>
                <a:spcPct val="90000"/>
              </a:lnSpc>
              <a:spcBef>
                <a:spcPct val="10000"/>
              </a:spcBef>
              <a:spcAft>
                <a:spcPts val="300"/>
              </a:spcAft>
              <a:buClr>
                <a:srgbClr val="4DB6EF"/>
              </a:buClr>
              <a:buFont typeface="Wingdings" pitchFamily="2" charset="2"/>
              <a:buChar char="l"/>
            </a:pPr>
            <a:r>
              <a:rPr lang="en-US" sz="900" dirty="0"/>
              <a:t>Tracking allows companies to stay on top of each return by monitoring its logistics and refunding status, and the corresponding logistics and financial documents</a:t>
            </a:r>
          </a:p>
          <a:p>
            <a:pPr marL="176213" indent="-176213">
              <a:lnSpc>
                <a:spcPct val="90000"/>
              </a:lnSpc>
              <a:spcBef>
                <a:spcPct val="10000"/>
              </a:spcBef>
              <a:spcAft>
                <a:spcPts val="300"/>
              </a:spcAft>
              <a:buClr>
                <a:srgbClr val="4DB6EF"/>
              </a:buClr>
              <a:buFont typeface="Wingdings" pitchFamily="2" charset="2"/>
              <a:buChar char="l"/>
            </a:pPr>
            <a:r>
              <a:rPr lang="en-US" sz="900" dirty="0"/>
              <a:t>Better transparency, enabled by adherence to applicable business rules, allows you to provide accurate </a:t>
            </a:r>
            <a:r>
              <a:rPr lang="de-DE" altLang="zh-CN" sz="900" dirty="0" err="1"/>
              <a:t>information</a:t>
            </a:r>
            <a:r>
              <a:rPr lang="de-DE" altLang="zh-CN" sz="900" dirty="0"/>
              <a:t> </a:t>
            </a:r>
            <a:r>
              <a:rPr lang="de-DE" altLang="zh-CN" sz="900" dirty="0" err="1"/>
              <a:t>for</a:t>
            </a:r>
            <a:r>
              <a:rPr lang="de-DE" altLang="zh-CN" sz="900" dirty="0"/>
              <a:t> </a:t>
            </a:r>
            <a:r>
              <a:rPr lang="de-DE" altLang="zh-CN" sz="900" dirty="0" err="1"/>
              <a:t>customer</a:t>
            </a:r>
            <a:r>
              <a:rPr lang="de-DE" altLang="zh-CN" sz="900" dirty="0"/>
              <a:t> </a:t>
            </a:r>
            <a:r>
              <a:rPr lang="de-DE" altLang="zh-CN" sz="900" dirty="0" err="1"/>
              <a:t>queries</a:t>
            </a:r>
            <a:endParaRPr lang="en-US" sz="900" dirty="0"/>
          </a:p>
          <a:p>
            <a:pPr marL="176213" indent="-176213">
              <a:lnSpc>
                <a:spcPct val="90000"/>
              </a:lnSpc>
              <a:spcBef>
                <a:spcPct val="10000"/>
              </a:spcBef>
              <a:spcAft>
                <a:spcPts val="300"/>
              </a:spcAft>
              <a:buClr>
                <a:srgbClr val="4DB6EF"/>
              </a:buClr>
              <a:buFont typeface="Wingdings" pitchFamily="2" charset="2"/>
              <a:buChar char="l"/>
            </a:pPr>
            <a:r>
              <a:rPr lang="en-US" sz="900" dirty="0"/>
              <a:t>By identifying the reasons for returns, quality is improved</a:t>
            </a:r>
          </a:p>
          <a:p>
            <a:pPr marL="176213" indent="-176213">
              <a:lnSpc>
                <a:spcPct val="90000"/>
              </a:lnSpc>
              <a:spcBef>
                <a:spcPct val="10000"/>
              </a:spcBef>
              <a:spcAft>
                <a:spcPts val="300"/>
              </a:spcAft>
              <a:buClr>
                <a:srgbClr val="4DB6EF"/>
              </a:buClr>
              <a:buFont typeface="Wingdings" pitchFamily="2" charset="2"/>
              <a:buChar char="l"/>
            </a:pPr>
            <a:r>
              <a:rPr lang="en-US" sz="900" dirty="0"/>
              <a:t>Using return sales rate reports that show the return rate for each month of the current year helps you to monitor quality levels</a:t>
            </a:r>
          </a:p>
        </p:txBody>
      </p:sp>
      <p:sp>
        <p:nvSpPr>
          <p:cNvPr id="67" name="Chevron 44"/>
          <p:cNvSpPr>
            <a:spLocks noChangeArrowheads="1"/>
          </p:cNvSpPr>
          <p:nvPr/>
        </p:nvSpPr>
        <p:spPr bwMode="auto">
          <a:xfrm>
            <a:off x="3623305" y="1838299"/>
            <a:ext cx="2564570"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Settle</a:t>
            </a:r>
          </a:p>
        </p:txBody>
      </p:sp>
      <p:sp>
        <p:nvSpPr>
          <p:cNvPr id="72" name="Chevron 83"/>
          <p:cNvSpPr>
            <a:spLocks noChangeArrowheads="1"/>
          </p:cNvSpPr>
          <p:nvPr/>
        </p:nvSpPr>
        <p:spPr bwMode="auto">
          <a:xfrm>
            <a:off x="334059" y="1838299"/>
            <a:ext cx="1749333"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Initiate</a:t>
            </a:r>
          </a:p>
        </p:txBody>
      </p:sp>
      <p:sp>
        <p:nvSpPr>
          <p:cNvPr id="75" name="Chevron 84"/>
          <p:cNvSpPr>
            <a:spLocks noChangeArrowheads="1"/>
          </p:cNvSpPr>
          <p:nvPr>
            <p:custDataLst>
              <p:tags r:id="rId1"/>
            </p:custDataLst>
          </p:nvPr>
        </p:nvSpPr>
        <p:spPr bwMode="auto">
          <a:xfrm>
            <a:off x="470347"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err="1">
                <a:solidFill>
                  <a:srgbClr val="404040"/>
                </a:solidFill>
              </a:rPr>
              <a:t>Receive</a:t>
            </a:r>
            <a:r>
              <a:rPr lang="de-DE" altLang="zh-CN" sz="800" dirty="0">
                <a:solidFill>
                  <a:srgbClr val="404040"/>
                </a:solidFill>
              </a:rPr>
              <a:t> Customer Return </a:t>
            </a:r>
            <a:r>
              <a:rPr lang="de-DE" altLang="zh-CN" sz="800" dirty="0" err="1">
                <a:solidFill>
                  <a:srgbClr val="404040"/>
                </a:solidFill>
              </a:rPr>
              <a:t>Delivery</a:t>
            </a:r>
            <a:endParaRPr lang="en-US" sz="800" dirty="0">
              <a:solidFill>
                <a:srgbClr val="404040"/>
              </a:solidFill>
            </a:endParaRPr>
          </a:p>
        </p:txBody>
      </p:sp>
      <p:sp>
        <p:nvSpPr>
          <p:cNvPr id="82" name="Chevron 84"/>
          <p:cNvSpPr>
            <a:spLocks noChangeArrowheads="1"/>
          </p:cNvSpPr>
          <p:nvPr>
            <p:custDataLst>
              <p:tags r:id="rId2"/>
            </p:custDataLst>
          </p:nvPr>
        </p:nvSpPr>
        <p:spPr bwMode="auto">
          <a:xfrm>
            <a:off x="1240725"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Customer Return Notification</a:t>
            </a:r>
          </a:p>
        </p:txBody>
      </p:sp>
      <p:sp>
        <p:nvSpPr>
          <p:cNvPr id="85" name="Chevron 84"/>
          <p:cNvSpPr>
            <a:spLocks noChangeArrowheads="1"/>
          </p:cNvSpPr>
          <p:nvPr>
            <p:custDataLst>
              <p:tags r:id="rId3"/>
            </p:custDataLst>
          </p:nvPr>
        </p:nvSpPr>
        <p:spPr bwMode="auto">
          <a:xfrm>
            <a:off x="3792830"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Release </a:t>
            </a:r>
            <a:r>
              <a:rPr lang="de-DE" altLang="zh-CN" sz="800" dirty="0" err="1">
                <a:solidFill>
                  <a:srgbClr val="404040"/>
                </a:solidFill>
              </a:rPr>
              <a:t>Proposal</a:t>
            </a:r>
            <a:r>
              <a:rPr lang="de-DE" altLang="zh-CN" sz="800" dirty="0">
                <a:solidFill>
                  <a:srgbClr val="404040"/>
                </a:solidFill>
              </a:rPr>
              <a:t> </a:t>
            </a:r>
            <a:r>
              <a:rPr lang="de-DE" altLang="zh-CN" sz="800" dirty="0" err="1">
                <a:solidFill>
                  <a:srgbClr val="404040"/>
                </a:solidFill>
              </a:rPr>
              <a:t>for</a:t>
            </a:r>
            <a:r>
              <a:rPr lang="de-DE" altLang="zh-CN" sz="800" dirty="0">
                <a:solidFill>
                  <a:srgbClr val="404040"/>
                </a:solidFill>
              </a:rPr>
              <a:t> Payment</a:t>
            </a:r>
            <a:endParaRPr lang="en-US" sz="800" dirty="0">
              <a:solidFill>
                <a:srgbClr val="404040"/>
              </a:solidFill>
            </a:endParaRPr>
          </a:p>
        </p:txBody>
      </p:sp>
      <p:sp>
        <p:nvSpPr>
          <p:cNvPr id="86" name="Chevron 84"/>
          <p:cNvSpPr>
            <a:spLocks noChangeArrowheads="1"/>
          </p:cNvSpPr>
          <p:nvPr>
            <p:custDataLst>
              <p:tags r:id="rId4"/>
            </p:custDataLst>
          </p:nvPr>
        </p:nvSpPr>
        <p:spPr bwMode="auto">
          <a:xfrm>
            <a:off x="4554352"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Manage Payment </a:t>
            </a:r>
            <a:r>
              <a:rPr lang="de-DE" altLang="zh-CN" sz="800" dirty="0" err="1">
                <a:solidFill>
                  <a:srgbClr val="404040"/>
                </a:solidFill>
              </a:rPr>
              <a:t>Based</a:t>
            </a:r>
            <a:r>
              <a:rPr lang="de-DE" altLang="zh-CN" sz="800" dirty="0">
                <a:solidFill>
                  <a:srgbClr val="404040"/>
                </a:solidFill>
              </a:rPr>
              <a:t> on </a:t>
            </a:r>
            <a:r>
              <a:rPr lang="de-DE" altLang="zh-CN" sz="800" dirty="0" err="1">
                <a:solidFill>
                  <a:srgbClr val="404040"/>
                </a:solidFill>
              </a:rPr>
              <a:t>Credit</a:t>
            </a:r>
            <a:r>
              <a:rPr lang="de-DE" altLang="zh-CN" sz="800" dirty="0">
                <a:solidFill>
                  <a:srgbClr val="404040"/>
                </a:solidFill>
              </a:rPr>
              <a:t> Memo</a:t>
            </a:r>
            <a:endParaRPr lang="en-US" sz="800" dirty="0">
              <a:solidFill>
                <a:srgbClr val="404040"/>
              </a:solidFill>
            </a:endParaRPr>
          </a:p>
        </p:txBody>
      </p:sp>
      <p:sp>
        <p:nvSpPr>
          <p:cNvPr id="87" name="Chevron 84"/>
          <p:cNvSpPr>
            <a:spLocks noChangeArrowheads="1"/>
          </p:cNvSpPr>
          <p:nvPr>
            <p:custDataLst>
              <p:tags r:id="rId5"/>
            </p:custDataLst>
          </p:nvPr>
        </p:nvSpPr>
        <p:spPr bwMode="auto">
          <a:xfrm>
            <a:off x="5313828"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Post to Ledger</a:t>
            </a:r>
          </a:p>
        </p:txBody>
      </p:sp>
      <p:sp>
        <p:nvSpPr>
          <p:cNvPr id="2" name="Title 1"/>
          <p:cNvSpPr>
            <a:spLocks noGrp="1"/>
          </p:cNvSpPr>
          <p:nvPr>
            <p:ph type="title"/>
          </p:nvPr>
        </p:nvSpPr>
        <p:spPr/>
        <p:txBody>
          <a:bodyPr/>
          <a:lstStyle/>
          <a:p>
            <a:r>
              <a:rPr lang="en-US" dirty="0"/>
              <a:t>Customer Return Management </a:t>
            </a:r>
            <a:br>
              <a:rPr lang="en-US" dirty="0"/>
            </a:br>
            <a:r>
              <a:rPr lang="en-US" sz="2000" b="0" dirty="0"/>
              <a:t>Business Value</a:t>
            </a:r>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Overview</a:t>
            </a:r>
            <a:endParaRPr lang="en-US" sz="900" dirty="0">
              <a:solidFill>
                <a:srgbClr val="666666"/>
              </a:solidFill>
              <a:latin typeface="BentonSans Light" pitchFamily="2" charset="0"/>
            </a:endParaRPr>
          </a:p>
        </p:txBody>
      </p:sp>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130"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Key Benefits</a:t>
            </a:r>
          </a:p>
        </p:txBody>
      </p:sp>
      <p:sp>
        <p:nvSpPr>
          <p:cNvPr id="49" name="Chevron 83"/>
          <p:cNvSpPr>
            <a:spLocks noChangeArrowheads="1"/>
          </p:cNvSpPr>
          <p:nvPr/>
        </p:nvSpPr>
        <p:spPr bwMode="auto">
          <a:xfrm>
            <a:off x="1983500" y="1839979"/>
            <a:ext cx="1749333"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Manage</a:t>
            </a:r>
          </a:p>
        </p:txBody>
      </p:sp>
      <p:sp>
        <p:nvSpPr>
          <p:cNvPr id="50" name="Chevron 84"/>
          <p:cNvSpPr>
            <a:spLocks noChangeArrowheads="1"/>
          </p:cNvSpPr>
          <p:nvPr>
            <p:custDataLst>
              <p:tags r:id="rId6"/>
            </p:custDataLst>
          </p:nvPr>
        </p:nvSpPr>
        <p:spPr bwMode="auto">
          <a:xfrm>
            <a:off x="2129836" y="221145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Initiate Inbound Processing</a:t>
            </a:r>
          </a:p>
        </p:txBody>
      </p:sp>
      <p:sp>
        <p:nvSpPr>
          <p:cNvPr id="51" name="Chevron 84"/>
          <p:cNvSpPr>
            <a:spLocks noChangeArrowheads="1"/>
          </p:cNvSpPr>
          <p:nvPr>
            <p:custDataLst>
              <p:tags r:id="rId7"/>
            </p:custDataLst>
          </p:nvPr>
        </p:nvSpPr>
        <p:spPr bwMode="auto">
          <a:xfrm>
            <a:off x="2890166" y="221145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Post Goods Receipt With or Without Tasks</a:t>
            </a:r>
          </a:p>
        </p:txBody>
      </p:sp>
      <p:pic>
        <p:nvPicPr>
          <p:cNvPr id="52" name="Picture 118" descr="sales"/>
          <p:cNvPicPr>
            <a:picLocks noChangeAspect="1" noChangeArrowheads="1"/>
          </p:cNvPicPr>
          <p:nvPr>
            <p:custDataLst>
              <p:tags r:id="rId8"/>
            </p:custDataLst>
          </p:nvPr>
        </p:nvPicPr>
        <p:blipFill>
          <a:blip r:embed="rId13" cstate="print"/>
          <a:stretch>
            <a:fillRect/>
          </a:stretch>
        </p:blipFill>
        <p:spPr bwMode="auto">
          <a:xfrm>
            <a:off x="1989417" y="2931806"/>
            <a:ext cx="720000" cy="720000"/>
          </a:xfrm>
          <a:prstGeom prst="rect">
            <a:avLst/>
          </a:prstGeom>
          <a:noFill/>
          <a:ln w="9525">
            <a:noFill/>
            <a:miter lim="800000"/>
            <a:headEnd/>
            <a:tailEnd/>
          </a:ln>
        </p:spPr>
      </p:pic>
      <p:pic>
        <p:nvPicPr>
          <p:cNvPr id="53" name="Picture 118" descr="sales"/>
          <p:cNvPicPr>
            <a:picLocks noChangeAspect="1" noChangeArrowheads="1"/>
          </p:cNvPicPr>
          <p:nvPr>
            <p:custDataLst>
              <p:tags r:id="rId9"/>
            </p:custDataLst>
          </p:nvPr>
        </p:nvPicPr>
        <p:blipFill>
          <a:blip r:embed="rId13" cstate="print"/>
          <a:stretch>
            <a:fillRect/>
          </a:stretch>
        </p:blipFill>
        <p:spPr bwMode="auto">
          <a:xfrm>
            <a:off x="343267" y="2943528"/>
            <a:ext cx="720000" cy="720000"/>
          </a:xfrm>
          <a:prstGeom prst="rect">
            <a:avLst/>
          </a:prstGeom>
          <a:noFill/>
          <a:ln w="9525">
            <a:noFill/>
            <a:miter lim="800000"/>
            <a:headEnd/>
            <a:tailEnd/>
          </a:ln>
        </p:spPr>
      </p:pic>
      <p:pic>
        <p:nvPicPr>
          <p:cNvPr id="54" name="Picture 36" descr="financial_value_chain_management"/>
          <p:cNvPicPr preferRelativeResize="0">
            <a:picLocks noChangeAspect="1" noChangeArrowheads="1"/>
          </p:cNvPicPr>
          <p:nvPr/>
        </p:nvPicPr>
        <p:blipFill>
          <a:blip r:embed="rId14" cstate="print"/>
          <a:stretch>
            <a:fillRect/>
          </a:stretch>
        </p:blipFill>
        <p:spPr bwMode="auto">
          <a:xfrm>
            <a:off x="3776863" y="2908733"/>
            <a:ext cx="720000" cy="720000"/>
          </a:xfrm>
          <a:prstGeom prst="rect">
            <a:avLst/>
          </a:prstGeom>
          <a:noFill/>
          <a:ln w="9525">
            <a:noFill/>
            <a:miter lim="800000"/>
            <a:headEnd/>
            <a:tailEnd/>
          </a:ln>
        </p:spPr>
      </p:pic>
      <p:sp>
        <p:nvSpPr>
          <p:cNvPr id="59" name="TextBox 53"/>
          <p:cNvSpPr txBox="1">
            <a:spLocks noChangeArrowheads="1"/>
          </p:cNvSpPr>
          <p:nvPr/>
        </p:nvSpPr>
        <p:spPr bwMode="auto">
          <a:xfrm>
            <a:off x="1752600" y="4410075"/>
            <a:ext cx="2525713" cy="1430392"/>
          </a:xfrm>
          <a:prstGeom prst="rect">
            <a:avLst/>
          </a:prstGeom>
          <a:noFill/>
          <a:ln w="9525">
            <a:noFill/>
            <a:miter lim="800000"/>
            <a:headEnd/>
            <a:tailEnd/>
          </a:ln>
        </p:spPr>
        <p:txBody>
          <a:bodyPr>
            <a:spAutoFit/>
          </a:bodyPr>
          <a:lstStyle/>
          <a:p>
            <a:pPr>
              <a:lnSpc>
                <a:spcPct val="95000"/>
              </a:lnSpc>
              <a:spcBef>
                <a:spcPts val="600"/>
              </a:spcBef>
              <a:buSzPct val="125000"/>
            </a:pPr>
            <a:r>
              <a:rPr lang="en-US" sz="900" dirty="0"/>
              <a:t>This scenario streamlines the customer returns management for midsized companies. </a:t>
            </a:r>
          </a:p>
          <a:p>
            <a:pPr>
              <a:lnSpc>
                <a:spcPct val="95000"/>
              </a:lnSpc>
              <a:spcBef>
                <a:spcPts val="600"/>
              </a:spcBef>
              <a:buSzPct val="125000"/>
            </a:pPr>
            <a:r>
              <a:rPr lang="en-US" sz="900" dirty="0"/>
              <a:t>SAP Business </a:t>
            </a:r>
            <a:r>
              <a:rPr lang="en-US" sz="900" dirty="0" err="1"/>
              <a:t>ByDesign</a:t>
            </a:r>
            <a:r>
              <a:rPr lang="en-US" sz="900" dirty="0"/>
              <a:t> supports the entire customer returns management cycle - from delivery notification and the physical product return through to payment based on a credit memo. </a:t>
            </a:r>
          </a:p>
          <a:p>
            <a:pPr>
              <a:lnSpc>
                <a:spcPct val="95000"/>
              </a:lnSpc>
              <a:spcBef>
                <a:spcPts val="600"/>
              </a:spcBef>
              <a:buSzPct val="125000"/>
            </a:pPr>
            <a:r>
              <a:rPr lang="en-US" sz="900" dirty="0"/>
              <a:t>You can increase customer loyalty with efficient returns processes.</a:t>
            </a:r>
          </a:p>
        </p:txBody>
      </p:sp>
      <p:pic>
        <p:nvPicPr>
          <p:cNvPr id="36" name="Picture 35" descr="scenario_60pxgrün.png"/>
          <p:cNvPicPr>
            <a:picLocks noChangeAspect="1"/>
          </p:cNvPicPr>
          <p:nvPr/>
        </p:nvPicPr>
        <p:blipFill>
          <a:blip r:embed="rId15" cstate="print"/>
          <a:stretch>
            <a:fillRect/>
          </a:stretch>
        </p:blipFill>
        <p:spPr>
          <a:xfrm>
            <a:off x="366458" y="4843266"/>
            <a:ext cx="180000" cy="180000"/>
          </a:xfrm>
          <a:prstGeom prst="rect">
            <a:avLst/>
          </a:prstGeom>
        </p:spPr>
      </p:pic>
      <p:sp>
        <p:nvSpPr>
          <p:cNvPr id="38" name="TextBox 72"/>
          <p:cNvSpPr txBox="1">
            <a:spLocks noChangeArrowheads="1"/>
          </p:cNvSpPr>
          <p:nvPr/>
        </p:nvSpPr>
        <p:spPr bwMode="auto">
          <a:xfrm>
            <a:off x="327025" y="5186545"/>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Business Value</a:t>
            </a:r>
          </a:p>
        </p:txBody>
      </p:sp>
      <p:sp>
        <p:nvSpPr>
          <p:cNvPr id="39" name="TextBox 38"/>
          <p:cNvSpPr txBox="1"/>
          <p:nvPr/>
        </p:nvSpPr>
        <p:spPr>
          <a:xfrm>
            <a:off x="327024" y="4786930"/>
            <a:ext cx="1630363" cy="330200"/>
          </a:xfrm>
          <a:prstGeom prst="rect">
            <a:avLst/>
          </a:prstGeom>
          <a:noFill/>
          <a:ln w="9525">
            <a:noFill/>
            <a:miter lim="800000"/>
            <a:headEnd/>
            <a:tailEnd/>
          </a:ln>
        </p:spPr>
        <p:txBody>
          <a:bodyPr lIns="0" rIns="36000" anchor="ctr"/>
          <a:lstStyle>
            <a:defPPr>
              <a:defRPr lang="de-DE"/>
            </a:defPPr>
            <a:lvl1pPr marL="287338">
              <a:buClr>
                <a:schemeClr val="accent1"/>
              </a:buClr>
              <a:buSzPct val="80000"/>
              <a:defRPr sz="900"/>
            </a:lvl1pPr>
          </a:lstStyle>
          <a:p>
            <a:r>
              <a:rPr lang="en-US" dirty="0"/>
              <a:t>Scenario/Processes</a:t>
            </a:r>
          </a:p>
        </p:txBody>
      </p:sp>
      <p:sp>
        <p:nvSpPr>
          <p:cNvPr id="44"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45" name="Picture 44" descr="Monitor_60px.png"/>
          <p:cNvPicPr>
            <a:picLocks noChangeAspect="1"/>
          </p:cNvPicPr>
          <p:nvPr/>
        </p:nvPicPr>
        <p:blipFill>
          <a:blip r:embed="rId16" cstate="print"/>
          <a:stretch>
            <a:fillRect/>
          </a:stretch>
        </p:blipFill>
        <p:spPr>
          <a:xfrm>
            <a:off x="366739" y="5604137"/>
            <a:ext cx="180000" cy="180000"/>
          </a:xfrm>
          <a:prstGeom prst="rect">
            <a:avLst/>
          </a:prstGeom>
        </p:spPr>
      </p:pic>
      <p:sp>
        <p:nvSpPr>
          <p:cNvPr id="46" name="Rectangle 57">
            <a:hlinkClick r:id="rId17" action="ppaction://hlinksldjump"/>
          </p:cNvPr>
          <p:cNvSpPr>
            <a:spLocks noChangeArrowheads="1"/>
          </p:cNvSpPr>
          <p:nvPr/>
        </p:nvSpPr>
        <p:spPr bwMode="auto">
          <a:xfrm>
            <a:off x="31923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8" name="Rectangle 55">
            <a:hlinkClick r:id="rId18" action="ppaction://hlinksldjump"/>
          </p:cNvPr>
          <p:cNvSpPr>
            <a:spLocks noChangeArrowheads="1"/>
          </p:cNvSpPr>
          <p:nvPr/>
        </p:nvSpPr>
        <p:spPr bwMode="auto">
          <a:xfrm>
            <a:off x="326182"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0" name="Rectangle 57"/>
          <p:cNvSpPr>
            <a:spLocks noChangeArrowheads="1"/>
          </p:cNvSpPr>
          <p:nvPr/>
        </p:nvSpPr>
        <p:spPr bwMode="auto">
          <a:xfrm>
            <a:off x="327025" y="5198914"/>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2" name="Picture 61"/>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95682" y="5243496"/>
            <a:ext cx="121153" cy="180000"/>
          </a:xfrm>
          <a:prstGeom prst="rect">
            <a:avLst/>
          </a:prstGeom>
        </p:spPr>
      </p:pic>
      <p:sp>
        <p:nvSpPr>
          <p:cNvPr id="40" name="TextBox 61"/>
          <p:cNvSpPr txBox="1">
            <a:spLocks noChangeArrowheads="1"/>
          </p:cNvSpPr>
          <p:nvPr/>
        </p:nvSpPr>
        <p:spPr bwMode="auto">
          <a:xfrm>
            <a:off x="327025" y="5880233"/>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41" name="Rectangle 57">
            <a:hlinkClick r:id="rId20" action="ppaction://hlinksldjump"/>
          </p:cNvPr>
          <p:cNvSpPr>
            <a:spLocks noChangeArrowheads="1"/>
          </p:cNvSpPr>
          <p:nvPr/>
        </p:nvSpPr>
        <p:spPr bwMode="auto">
          <a:xfrm>
            <a:off x="309641" y="5884392"/>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 name="Picture 132"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14" y="5940593"/>
            <a:ext cx="170688" cy="170688"/>
          </a:xfrm>
          <a:prstGeom prst="rect">
            <a:avLst/>
          </a:prstGeom>
        </p:spPr>
      </p:pic>
      <p:sp>
        <p:nvSpPr>
          <p:cNvPr id="2" name="Title 1"/>
          <p:cNvSpPr>
            <a:spLocks noGrp="1"/>
          </p:cNvSpPr>
          <p:nvPr>
            <p:ph type="title"/>
          </p:nvPr>
        </p:nvSpPr>
        <p:spPr/>
        <p:txBody>
          <a:bodyPr/>
          <a:lstStyle/>
          <a:p>
            <a:r>
              <a:rPr lang="en-US" dirty="0"/>
              <a:t>Customer Return Management </a:t>
            </a:r>
            <a:br>
              <a:rPr lang="en-US" dirty="0"/>
            </a:br>
            <a:r>
              <a:rPr lang="en-US" sz="2000" b="0"/>
              <a:t>Scenario Flow</a:t>
            </a:r>
            <a:endParaRPr lang="en-US" sz="2000" b="0" dirty="0"/>
          </a:p>
        </p:txBody>
      </p:sp>
      <p:sp>
        <p:nvSpPr>
          <p:cNvPr id="3" name="Rectangle 122"/>
          <p:cNvSpPr>
            <a:spLocks noChangeArrowheads="1"/>
          </p:cNvSpPr>
          <p:nvPr/>
        </p:nvSpPr>
        <p:spPr bwMode="auto">
          <a:xfrm>
            <a:off x="1766609" y="5540558"/>
            <a:ext cx="7380287" cy="1309933"/>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549900"/>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a:solidFill>
                  <a:srgbClr val="666666"/>
                </a:solidFill>
                <a:latin typeface="BentonSans Light" pitchFamily="2" charset="0"/>
              </a:rPr>
              <a:t>Legend</a:t>
            </a:r>
            <a:endParaRPr lang="en-US" sz="700" dirty="0">
              <a:solidFill>
                <a:srgbClr val="666666"/>
              </a:solidFill>
              <a:latin typeface="BentonSans Light" pitchFamily="2" charset="0"/>
            </a:endParaRPr>
          </a:p>
        </p:txBody>
      </p:sp>
      <p:cxnSp>
        <p:nvCxnSpPr>
          <p:cNvPr id="6" name="AutoShape 482"/>
          <p:cNvCxnSpPr>
            <a:cxnSpLocks noChangeShapeType="1"/>
          </p:cNvCxnSpPr>
          <p:nvPr/>
        </p:nvCxnSpPr>
        <p:spPr bwMode="auto">
          <a:xfrm rot="5400000" flipH="1" flipV="1">
            <a:off x="6049963" y="5992813"/>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6205538" y="5895975"/>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6205538" y="6235700"/>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p:cNvCxnSpPr>
          <p:nvPr/>
        </p:nvCxnSpPr>
        <p:spPr bwMode="auto">
          <a:xfrm rot="16200000" flipV="1">
            <a:off x="6049963" y="6340475"/>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10" name="Rectangle 74"/>
          <p:cNvSpPr>
            <a:spLocks noChangeArrowheads="1"/>
          </p:cNvSpPr>
          <p:nvPr/>
        </p:nvSpPr>
        <p:spPr bwMode="auto">
          <a:xfrm>
            <a:off x="5427663" y="5903913"/>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13" name="Rectangle 74"/>
          <p:cNvSpPr>
            <a:spLocks noChangeArrowheads="1"/>
          </p:cNvSpPr>
          <p:nvPr/>
        </p:nvSpPr>
        <p:spPr bwMode="auto">
          <a:xfrm>
            <a:off x="5427663" y="6269038"/>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14" name="Rectangle 13"/>
          <p:cNvSpPr/>
          <p:nvPr/>
        </p:nvSpPr>
        <p:spPr bwMode="auto">
          <a:xfrm>
            <a:off x="7400925" y="5910263"/>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800" dirty="0">
                <a:solidFill>
                  <a:schemeClr val="accent2"/>
                </a:solidFill>
              </a:rPr>
              <a:t>:</a:t>
            </a:r>
          </a:p>
        </p:txBody>
      </p:sp>
      <p:sp>
        <p:nvSpPr>
          <p:cNvPr id="15" name="Rectangle 14"/>
          <p:cNvSpPr/>
          <p:nvPr/>
        </p:nvSpPr>
        <p:spPr bwMode="auto">
          <a:xfrm>
            <a:off x="7400925" y="6176963"/>
            <a:ext cx="1593850" cy="6619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spcBef>
                <a:spcPts val="300"/>
              </a:spcBef>
              <a:defRPr/>
            </a:pPr>
            <a:endParaRPr lang="en-US" sz="700" u="sng" dirty="0">
              <a:solidFill>
                <a:srgbClr val="2A6CA2"/>
              </a:solidFill>
            </a:endParaRPr>
          </a:p>
        </p:txBody>
      </p:sp>
      <p:sp>
        <p:nvSpPr>
          <p:cNvPr id="31" name="TextBox 30"/>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pic>
        <p:nvPicPr>
          <p:cNvPr id="45" name="Picture 4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54544" y="1393025"/>
            <a:ext cx="934764" cy="398476"/>
          </a:xfrm>
          <a:prstGeom prst="rect">
            <a:avLst/>
          </a:prstGeom>
        </p:spPr>
      </p:pic>
      <p:sp>
        <p:nvSpPr>
          <p:cNvPr id="43" name="Rectangle 42"/>
          <p:cNvSpPr/>
          <p:nvPr/>
        </p:nvSpPr>
        <p:spPr>
          <a:xfrm>
            <a:off x="2865711" y="1510784"/>
            <a:ext cx="912429" cy="200055"/>
          </a:xfrm>
          <a:prstGeom prst="rect">
            <a:avLst/>
          </a:prstGeom>
        </p:spPr>
        <p:txBody>
          <a:bodyPr wrap="none">
            <a:spAutoFit/>
          </a:bodyPr>
          <a:lstStyle/>
          <a:p>
            <a:pPr marL="244475" lvl="0" indent="-244475" algn="ctr" fontAlgn="base">
              <a:spcBef>
                <a:spcPct val="0"/>
              </a:spcBef>
              <a:spcAft>
                <a:spcPct val="0"/>
              </a:spcAft>
              <a:buClr>
                <a:srgbClr val="F0AB00"/>
              </a:buClr>
              <a:buSzPct val="80000"/>
            </a:pPr>
            <a:r>
              <a:rPr lang="de-DE" altLang="zh-CN" sz="700" dirty="0" err="1">
                <a:solidFill>
                  <a:schemeClr val="bg1"/>
                </a:solidFill>
                <a:latin typeface="BentonSans Book" pitchFamily="2" charset="0"/>
                <a:ea typeface="Arial Unicode MS" pitchFamily="34" charset="-128"/>
                <a:cs typeface="Arial Unicode MS" pitchFamily="34" charset="-128"/>
              </a:rPr>
              <a:t>Inbound</a:t>
            </a:r>
            <a:r>
              <a:rPr lang="de-DE" altLang="zh-CN" sz="700" dirty="0">
                <a:solidFill>
                  <a:schemeClr val="bg1"/>
                </a:solidFill>
                <a:latin typeface="BentonSans Book" pitchFamily="2" charset="0"/>
                <a:ea typeface="Arial Unicode MS" pitchFamily="34" charset="-128"/>
                <a:cs typeface="Arial Unicode MS" pitchFamily="34" charset="-128"/>
              </a:rPr>
              <a:t> Logistics</a:t>
            </a:r>
          </a:p>
        </p:txBody>
      </p:sp>
      <p:cxnSp>
        <p:nvCxnSpPr>
          <p:cNvPr id="53" name="AutoShape 482"/>
          <p:cNvCxnSpPr>
            <a:cxnSpLocks noChangeShapeType="1"/>
            <a:stCxn id="54" idx="0"/>
            <a:endCxn id="43" idx="2"/>
          </p:cNvCxnSpPr>
          <p:nvPr/>
        </p:nvCxnSpPr>
        <p:spPr bwMode="auto">
          <a:xfrm flipV="1">
            <a:off x="3318154" y="1710839"/>
            <a:ext cx="3772" cy="264162"/>
          </a:xfrm>
          <a:prstGeom prst="straightConnector1">
            <a:avLst/>
          </a:prstGeom>
          <a:noFill/>
          <a:ln w="9525">
            <a:solidFill>
              <a:srgbClr val="7D96A4"/>
            </a:solidFill>
            <a:prstDash val="sysDot"/>
            <a:round/>
            <a:headEnd/>
            <a:tailEnd/>
          </a:ln>
        </p:spPr>
      </p:cxnSp>
      <p:sp>
        <p:nvSpPr>
          <p:cNvPr id="54" name="Chevron 123">
            <a:hlinkClick r:id="rId5" action="ppaction://hlinksldjump"/>
          </p:cNvPr>
          <p:cNvSpPr>
            <a:spLocks noChangeArrowheads="1"/>
          </p:cNvSpPr>
          <p:nvPr/>
        </p:nvSpPr>
        <p:spPr bwMode="auto">
          <a:xfrm>
            <a:off x="2921671" y="1975001"/>
            <a:ext cx="884237" cy="879809"/>
          </a:xfrm>
          <a:prstGeom prst="chevron">
            <a:avLst>
              <a:gd name="adj" fmla="val 10374"/>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800" dirty="0">
                <a:solidFill>
                  <a:srgbClr val="404040"/>
                </a:solidFill>
              </a:rPr>
              <a:t>Processing Inbound Delivery Notification</a:t>
            </a:r>
          </a:p>
        </p:txBody>
      </p:sp>
      <p:sp>
        <p:nvSpPr>
          <p:cNvPr id="55" name="Chevron 123">
            <a:hlinkClick r:id="rId6" action="ppaction://hlinksldjump"/>
          </p:cNvPr>
          <p:cNvSpPr>
            <a:spLocks noChangeArrowheads="1"/>
          </p:cNvSpPr>
          <p:nvPr/>
        </p:nvSpPr>
        <p:spPr bwMode="auto">
          <a:xfrm>
            <a:off x="3931321" y="1975001"/>
            <a:ext cx="884237" cy="879809"/>
          </a:xfrm>
          <a:prstGeom prst="chevron">
            <a:avLst>
              <a:gd name="adj" fmla="val 10374"/>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800" dirty="0">
                <a:solidFill>
                  <a:srgbClr val="404040"/>
                </a:solidFill>
              </a:rPr>
              <a:t>Processing Inbound </a:t>
            </a:r>
          </a:p>
          <a:p>
            <a:pPr>
              <a:lnSpc>
                <a:spcPct val="90000"/>
              </a:lnSpc>
              <a:buClr>
                <a:schemeClr val="accent1"/>
              </a:buClr>
              <a:buSzPct val="80000"/>
            </a:pPr>
            <a:r>
              <a:rPr lang="en-US" sz="800" dirty="0">
                <a:solidFill>
                  <a:srgbClr val="404040"/>
                </a:solidFill>
              </a:rPr>
              <a:t>Delivery</a:t>
            </a:r>
          </a:p>
        </p:txBody>
      </p:sp>
      <p:cxnSp>
        <p:nvCxnSpPr>
          <p:cNvPr id="56" name="AutoShape 1146"/>
          <p:cNvCxnSpPr>
            <a:cxnSpLocks noChangeShapeType="1"/>
            <a:stCxn id="55" idx="1"/>
            <a:endCxn id="54" idx="3"/>
          </p:cNvCxnSpPr>
          <p:nvPr/>
        </p:nvCxnSpPr>
        <p:spPr bwMode="auto">
          <a:xfrm flipH="1">
            <a:off x="3805908" y="2414906"/>
            <a:ext cx="216684" cy="0"/>
          </a:xfrm>
          <a:prstGeom prst="straightConnector1">
            <a:avLst/>
          </a:prstGeom>
          <a:noFill/>
          <a:ln w="9525">
            <a:solidFill>
              <a:schemeClr val="tx1">
                <a:lumMod val="50000"/>
                <a:lumOff val="50000"/>
              </a:schemeClr>
            </a:solidFill>
            <a:prstDash val="solid"/>
            <a:round/>
            <a:headEnd type="triangle" w="med" len="med"/>
            <a:tailEnd/>
          </a:ln>
        </p:spPr>
      </p:cxnSp>
      <p:sp>
        <p:nvSpPr>
          <p:cNvPr id="61" name="Chevron 123">
            <a:hlinkClick r:id="rId7" action="ppaction://hlinksldjump"/>
          </p:cNvPr>
          <p:cNvSpPr>
            <a:spLocks noChangeArrowheads="1"/>
          </p:cNvSpPr>
          <p:nvPr/>
        </p:nvSpPr>
        <p:spPr bwMode="auto">
          <a:xfrm>
            <a:off x="5664871" y="1975001"/>
            <a:ext cx="884237" cy="879809"/>
          </a:xfrm>
          <a:prstGeom prst="chevron">
            <a:avLst>
              <a:gd name="adj" fmla="val 10374"/>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800" dirty="0">
                <a:solidFill>
                  <a:srgbClr val="404040"/>
                </a:solidFill>
              </a:rPr>
              <a:t>Processing Customer Return</a:t>
            </a:r>
          </a:p>
        </p:txBody>
      </p:sp>
      <p:sp>
        <p:nvSpPr>
          <p:cNvPr id="62" name="Chevron 426">
            <a:hlinkClick r:id="rId8" action="ppaction://hlinksldjump"/>
          </p:cNvPr>
          <p:cNvSpPr>
            <a:spLocks noChangeArrowheads="1"/>
          </p:cNvSpPr>
          <p:nvPr/>
        </p:nvSpPr>
        <p:spPr bwMode="auto">
          <a:xfrm>
            <a:off x="7931150" y="1960563"/>
            <a:ext cx="889000" cy="887412"/>
          </a:xfrm>
          <a:prstGeom prst="chevron">
            <a:avLst>
              <a:gd name="adj" fmla="val 10375"/>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endParaRPr lang="en-US" sz="800" dirty="0">
              <a:solidFill>
                <a:srgbClr val="404040"/>
              </a:solidFill>
            </a:endParaRPr>
          </a:p>
          <a:p>
            <a:pPr>
              <a:lnSpc>
                <a:spcPct val="90000"/>
              </a:lnSpc>
              <a:buClr>
                <a:schemeClr val="accent1"/>
              </a:buClr>
              <a:buSzPct val="80000"/>
            </a:pPr>
            <a:r>
              <a:rPr lang="en-US" sz="800" dirty="0">
                <a:solidFill>
                  <a:srgbClr val="404040"/>
                </a:solidFill>
              </a:rPr>
              <a:t>Processing</a:t>
            </a:r>
            <a:br>
              <a:rPr lang="en-US" sz="800" dirty="0">
                <a:solidFill>
                  <a:srgbClr val="404040"/>
                </a:solidFill>
              </a:rPr>
            </a:br>
            <a:r>
              <a:rPr lang="en-US" sz="800" dirty="0">
                <a:solidFill>
                  <a:srgbClr val="404040"/>
                </a:solidFill>
              </a:rPr>
              <a:t>Receivables and Payments</a:t>
            </a:r>
          </a:p>
          <a:p>
            <a:pPr>
              <a:lnSpc>
                <a:spcPct val="90000"/>
              </a:lnSpc>
              <a:buClr>
                <a:schemeClr val="accent1"/>
              </a:buClr>
              <a:buSzPct val="80000"/>
            </a:pPr>
            <a:endParaRPr lang="en-US" sz="800" dirty="0">
              <a:solidFill>
                <a:srgbClr val="404040"/>
              </a:solidFill>
            </a:endParaRPr>
          </a:p>
        </p:txBody>
      </p:sp>
      <p:sp>
        <p:nvSpPr>
          <p:cNvPr id="63" name="Chevron 362">
            <a:hlinkClick r:id="rId9" action="ppaction://hlinksldjump"/>
          </p:cNvPr>
          <p:cNvSpPr>
            <a:spLocks noChangeArrowheads="1"/>
          </p:cNvSpPr>
          <p:nvPr/>
        </p:nvSpPr>
        <p:spPr bwMode="auto">
          <a:xfrm>
            <a:off x="6686549" y="1970088"/>
            <a:ext cx="885826" cy="887412"/>
          </a:xfrm>
          <a:prstGeom prst="chevron">
            <a:avLst>
              <a:gd name="adj" fmla="val 10375"/>
            </a:avLst>
          </a:prstGeom>
          <a:solidFill>
            <a:srgbClr val="9EE0FF"/>
          </a:solidFill>
          <a:ln w="6350" cap="rnd" algn="ctr">
            <a:solidFill>
              <a:srgbClr val="F0AB00"/>
            </a:solidFill>
            <a:prstDash val="dash"/>
            <a:bevel/>
            <a:headEnd/>
            <a:tailEnd/>
          </a:ln>
        </p:spPr>
        <p:txBody>
          <a:bodyPr lIns="73152" tIns="36000" rIns="0" bIns="46800" anchor="ctr"/>
          <a:lstStyle/>
          <a:p>
            <a:pPr>
              <a:lnSpc>
                <a:spcPct val="90000"/>
              </a:lnSpc>
              <a:buClr>
                <a:schemeClr val="accent1"/>
              </a:buClr>
              <a:buSzPct val="80000"/>
            </a:pPr>
            <a:endParaRPr lang="en-US" sz="800" dirty="0">
              <a:solidFill>
                <a:schemeClr val="tx1">
                  <a:lumMod val="75000"/>
                  <a:lumOff val="25000"/>
                </a:schemeClr>
              </a:solidFill>
            </a:endParaRPr>
          </a:p>
          <a:p>
            <a:pPr>
              <a:lnSpc>
                <a:spcPct val="90000"/>
              </a:lnSpc>
              <a:buClr>
                <a:schemeClr val="accent1"/>
              </a:buClr>
              <a:buSzPct val="80000"/>
            </a:pPr>
            <a:r>
              <a:rPr lang="en-US" sz="800" dirty="0">
                <a:solidFill>
                  <a:schemeClr val="tx1">
                    <a:lumMod val="75000"/>
                    <a:lumOff val="25000"/>
                  </a:schemeClr>
                </a:solidFill>
              </a:rPr>
              <a:t>Creating a Customer Credit Memo</a:t>
            </a:r>
          </a:p>
          <a:p>
            <a:pPr>
              <a:lnSpc>
                <a:spcPct val="90000"/>
              </a:lnSpc>
              <a:buClr>
                <a:schemeClr val="accent1"/>
              </a:buClr>
              <a:buSzPct val="80000"/>
            </a:pPr>
            <a:endParaRPr lang="en-US" sz="800" dirty="0">
              <a:solidFill>
                <a:schemeClr val="tx1">
                  <a:lumMod val="75000"/>
                  <a:lumOff val="25000"/>
                </a:schemeClr>
              </a:solidFill>
            </a:endParaRPr>
          </a:p>
        </p:txBody>
      </p:sp>
      <p:cxnSp>
        <p:nvCxnSpPr>
          <p:cNvPr id="64" name="AutoShape 1146"/>
          <p:cNvCxnSpPr>
            <a:cxnSpLocks noChangeShapeType="1"/>
            <a:stCxn id="61" idx="1"/>
            <a:endCxn id="55" idx="3"/>
          </p:cNvCxnSpPr>
          <p:nvPr/>
        </p:nvCxnSpPr>
        <p:spPr bwMode="auto">
          <a:xfrm flipH="1">
            <a:off x="4815558" y="2414906"/>
            <a:ext cx="940584" cy="0"/>
          </a:xfrm>
          <a:prstGeom prst="straightConnector1">
            <a:avLst/>
          </a:prstGeom>
          <a:noFill/>
          <a:ln w="9525">
            <a:solidFill>
              <a:schemeClr val="tx1">
                <a:lumMod val="50000"/>
                <a:lumOff val="50000"/>
              </a:schemeClr>
            </a:solidFill>
            <a:prstDash val="solid"/>
            <a:round/>
            <a:headEnd type="triangle" w="med" len="med"/>
            <a:tailEnd/>
          </a:ln>
        </p:spPr>
      </p:cxnSp>
      <p:cxnSp>
        <p:nvCxnSpPr>
          <p:cNvPr id="70" name="AutoShape 1146"/>
          <p:cNvCxnSpPr>
            <a:cxnSpLocks noChangeShapeType="1"/>
            <a:stCxn id="63" idx="1"/>
          </p:cNvCxnSpPr>
          <p:nvPr/>
        </p:nvCxnSpPr>
        <p:spPr bwMode="auto">
          <a:xfrm flipH="1">
            <a:off x="6291933" y="2413794"/>
            <a:ext cx="486520" cy="1112"/>
          </a:xfrm>
          <a:prstGeom prst="straightConnector1">
            <a:avLst/>
          </a:prstGeom>
          <a:noFill/>
          <a:ln w="9525">
            <a:solidFill>
              <a:schemeClr val="tx1">
                <a:lumMod val="50000"/>
                <a:lumOff val="50000"/>
              </a:schemeClr>
            </a:solidFill>
            <a:prstDash val="solid"/>
            <a:round/>
            <a:headEnd type="triangle" w="med" len="med"/>
            <a:tailEnd/>
          </a:ln>
        </p:spPr>
      </p:cxnSp>
      <p:cxnSp>
        <p:nvCxnSpPr>
          <p:cNvPr id="74" name="AutoShape 1146"/>
          <p:cNvCxnSpPr>
            <a:cxnSpLocks noChangeShapeType="1"/>
            <a:stCxn id="62" idx="1"/>
            <a:endCxn id="63" idx="3"/>
          </p:cNvCxnSpPr>
          <p:nvPr/>
        </p:nvCxnSpPr>
        <p:spPr bwMode="auto">
          <a:xfrm flipH="1">
            <a:off x="7572375" y="2404269"/>
            <a:ext cx="450844" cy="9525"/>
          </a:xfrm>
          <a:prstGeom prst="straightConnector1">
            <a:avLst/>
          </a:prstGeom>
          <a:noFill/>
          <a:ln w="9525">
            <a:solidFill>
              <a:schemeClr val="tx1">
                <a:lumMod val="50000"/>
                <a:lumOff val="50000"/>
              </a:schemeClr>
            </a:solidFill>
            <a:prstDash val="solid"/>
            <a:round/>
            <a:headEnd type="triangle" w="med" len="med"/>
            <a:tailEnd/>
          </a:ln>
        </p:spPr>
      </p:cxnSp>
      <p:sp>
        <p:nvSpPr>
          <p:cNvPr id="78" name="Freeform 69"/>
          <p:cNvSpPr>
            <a:spLocks noChangeArrowheads="1"/>
          </p:cNvSpPr>
          <p:nvPr/>
        </p:nvSpPr>
        <p:spPr bwMode="auto">
          <a:xfrm>
            <a:off x="3599825" y="273275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9" name="Freeform 69"/>
          <p:cNvSpPr>
            <a:spLocks noChangeArrowheads="1"/>
          </p:cNvSpPr>
          <p:nvPr/>
        </p:nvSpPr>
        <p:spPr bwMode="auto">
          <a:xfrm>
            <a:off x="4608600" y="273279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0" name="Freeform 69"/>
          <p:cNvSpPr>
            <a:spLocks noChangeArrowheads="1"/>
          </p:cNvSpPr>
          <p:nvPr/>
        </p:nvSpPr>
        <p:spPr bwMode="auto">
          <a:xfrm>
            <a:off x="6336933" y="273279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1" name="Freeform 69"/>
          <p:cNvSpPr>
            <a:spLocks noChangeArrowheads="1"/>
          </p:cNvSpPr>
          <p:nvPr/>
        </p:nvSpPr>
        <p:spPr bwMode="auto">
          <a:xfrm>
            <a:off x="7352819" y="273279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2" name="Freeform 69"/>
          <p:cNvSpPr>
            <a:spLocks noChangeArrowheads="1"/>
          </p:cNvSpPr>
          <p:nvPr/>
        </p:nvSpPr>
        <p:spPr bwMode="auto">
          <a:xfrm>
            <a:off x="8603883" y="271998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85" name="Picture 8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55899" y="1393025"/>
            <a:ext cx="613526" cy="398476"/>
          </a:xfrm>
          <a:prstGeom prst="rect">
            <a:avLst/>
          </a:prstGeom>
        </p:spPr>
      </p:pic>
      <p:sp>
        <p:nvSpPr>
          <p:cNvPr id="86" name="Rectangle 85"/>
          <p:cNvSpPr/>
          <p:nvPr/>
        </p:nvSpPr>
        <p:spPr>
          <a:xfrm>
            <a:off x="5694593" y="1520309"/>
            <a:ext cx="713657" cy="200055"/>
          </a:xfrm>
          <a:prstGeom prst="rect">
            <a:avLst/>
          </a:prstGeom>
        </p:spPr>
        <p:txBody>
          <a:bodyPr wrap="none">
            <a:spAutoFit/>
          </a:bodyPr>
          <a:lstStyle/>
          <a:p>
            <a:pPr marL="244475" lvl="0" indent="-244475" algn="ctr" fontAlgn="base">
              <a:spcBef>
                <a:spcPct val="0"/>
              </a:spcBef>
              <a:spcAft>
                <a:spcPct val="0"/>
              </a:spcAft>
              <a:buClr>
                <a:srgbClr val="F0AB00"/>
              </a:buClr>
              <a:buSzPct val="80000"/>
            </a:pPr>
            <a:r>
              <a:rPr lang="de-DE" altLang="zh-CN" sz="700" dirty="0">
                <a:solidFill>
                  <a:schemeClr val="bg1"/>
                </a:solidFill>
                <a:latin typeface="BentonSans Book" pitchFamily="2" charset="0"/>
                <a:ea typeface="Arial Unicode MS" pitchFamily="34" charset="-128"/>
                <a:cs typeface="Arial Unicode MS" pitchFamily="34" charset="-128"/>
              </a:rPr>
              <a:t>Sales Orders</a:t>
            </a:r>
          </a:p>
        </p:txBody>
      </p:sp>
      <p:cxnSp>
        <p:nvCxnSpPr>
          <p:cNvPr id="87" name="AutoShape 482"/>
          <p:cNvCxnSpPr>
            <a:cxnSpLocks noChangeShapeType="1"/>
            <a:stCxn id="61" idx="0"/>
            <a:endCxn id="85" idx="2"/>
          </p:cNvCxnSpPr>
          <p:nvPr/>
        </p:nvCxnSpPr>
        <p:spPr bwMode="auto">
          <a:xfrm flipV="1">
            <a:off x="6061354" y="1791501"/>
            <a:ext cx="1309" cy="183500"/>
          </a:xfrm>
          <a:prstGeom prst="straightConnector1">
            <a:avLst/>
          </a:prstGeom>
          <a:noFill/>
          <a:ln w="9525">
            <a:solidFill>
              <a:srgbClr val="7D96A4"/>
            </a:solidFill>
            <a:prstDash val="sysDot"/>
            <a:round/>
            <a:headEnd/>
            <a:tailEnd/>
          </a:ln>
        </p:spPr>
      </p:cxnSp>
      <p:pic>
        <p:nvPicPr>
          <p:cNvPr id="93" name="Picture 9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78451" y="1393025"/>
            <a:ext cx="993924" cy="398476"/>
          </a:xfrm>
          <a:prstGeom prst="rect">
            <a:avLst/>
          </a:prstGeom>
        </p:spPr>
      </p:pic>
      <p:sp>
        <p:nvSpPr>
          <p:cNvPr id="94" name="Rectangle 93"/>
          <p:cNvSpPr/>
          <p:nvPr/>
        </p:nvSpPr>
        <p:spPr>
          <a:xfrm>
            <a:off x="6578451" y="1520309"/>
            <a:ext cx="984565" cy="200055"/>
          </a:xfrm>
          <a:prstGeom prst="rect">
            <a:avLst/>
          </a:prstGeom>
        </p:spPr>
        <p:txBody>
          <a:bodyPr wrap="none">
            <a:spAutoFit/>
          </a:bodyPr>
          <a:lstStyle/>
          <a:p>
            <a:pPr marL="244475" lvl="0" indent="-244475" algn="ctr" fontAlgn="base">
              <a:spcBef>
                <a:spcPct val="0"/>
              </a:spcBef>
              <a:spcAft>
                <a:spcPct val="0"/>
              </a:spcAft>
              <a:buClr>
                <a:srgbClr val="F0AB00"/>
              </a:buClr>
              <a:buSzPct val="80000"/>
            </a:pPr>
            <a:r>
              <a:rPr lang="de-DE" altLang="zh-CN" sz="700" dirty="0">
                <a:solidFill>
                  <a:schemeClr val="bg1"/>
                </a:solidFill>
                <a:latin typeface="BentonSans Book" pitchFamily="2" charset="0"/>
                <a:ea typeface="Arial Unicode MS" pitchFamily="34" charset="-128"/>
                <a:cs typeface="Arial Unicode MS" pitchFamily="34" charset="-128"/>
              </a:rPr>
              <a:t>Customer </a:t>
            </a:r>
            <a:r>
              <a:rPr lang="de-DE" altLang="zh-CN" sz="700" dirty="0" err="1">
                <a:solidFill>
                  <a:schemeClr val="bg1"/>
                </a:solidFill>
                <a:latin typeface="BentonSans Book" pitchFamily="2" charset="0"/>
                <a:ea typeface="Arial Unicode MS" pitchFamily="34" charset="-128"/>
                <a:cs typeface="Arial Unicode MS" pitchFamily="34" charset="-128"/>
              </a:rPr>
              <a:t>Invoicing</a:t>
            </a:r>
            <a:endParaRPr lang="de-DE" altLang="zh-CN" sz="700" dirty="0">
              <a:solidFill>
                <a:schemeClr val="bg1"/>
              </a:solidFill>
              <a:latin typeface="BentonSans Book" pitchFamily="2" charset="0"/>
              <a:ea typeface="Arial Unicode MS" pitchFamily="34" charset="-128"/>
              <a:cs typeface="Arial Unicode MS" pitchFamily="34" charset="-128"/>
            </a:endParaRPr>
          </a:p>
        </p:txBody>
      </p:sp>
      <p:cxnSp>
        <p:nvCxnSpPr>
          <p:cNvPr id="95" name="AutoShape 482"/>
          <p:cNvCxnSpPr>
            <a:cxnSpLocks noChangeShapeType="1"/>
            <a:stCxn id="63" idx="0"/>
            <a:endCxn id="93" idx="2"/>
          </p:cNvCxnSpPr>
          <p:nvPr/>
        </p:nvCxnSpPr>
        <p:spPr bwMode="auto">
          <a:xfrm flipH="1" flipV="1">
            <a:off x="7075413" y="1791501"/>
            <a:ext cx="8097" cy="178587"/>
          </a:xfrm>
          <a:prstGeom prst="straightConnector1">
            <a:avLst/>
          </a:prstGeom>
          <a:noFill/>
          <a:ln w="9525">
            <a:solidFill>
              <a:srgbClr val="7D96A4"/>
            </a:solidFill>
            <a:prstDash val="sysDot"/>
            <a:round/>
            <a:headEnd/>
            <a:tailEnd/>
          </a:ln>
        </p:spPr>
      </p:cxnSp>
      <p:pic>
        <p:nvPicPr>
          <p:cNvPr id="98" name="Picture 9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43825" y="1393025"/>
            <a:ext cx="1169987" cy="398476"/>
          </a:xfrm>
          <a:prstGeom prst="rect">
            <a:avLst/>
          </a:prstGeom>
        </p:spPr>
      </p:pic>
      <p:sp>
        <p:nvSpPr>
          <p:cNvPr id="99" name="Rectangle 98"/>
          <p:cNvSpPr/>
          <p:nvPr/>
        </p:nvSpPr>
        <p:spPr>
          <a:xfrm>
            <a:off x="7715250" y="1448485"/>
            <a:ext cx="1228725" cy="307777"/>
          </a:xfrm>
          <a:prstGeom prst="rect">
            <a:avLst/>
          </a:prstGeom>
        </p:spPr>
        <p:txBody>
          <a:bodyPr wrap="square">
            <a:spAutoFit/>
          </a:bodyPr>
          <a:lstStyle/>
          <a:p>
            <a:pPr marL="244475" lvl="0" indent="-244475" algn="ctr" fontAlgn="base">
              <a:spcBef>
                <a:spcPct val="0"/>
              </a:spcBef>
              <a:spcAft>
                <a:spcPct val="0"/>
              </a:spcAft>
              <a:buClr>
                <a:srgbClr val="F0AB00"/>
              </a:buClr>
              <a:buSzPct val="80000"/>
            </a:pPr>
            <a:r>
              <a:rPr lang="de-DE" altLang="zh-CN" sz="700" dirty="0" err="1">
                <a:solidFill>
                  <a:schemeClr val="bg1"/>
                </a:solidFill>
                <a:latin typeface="BentonSans Book" pitchFamily="2" charset="0"/>
                <a:ea typeface="Arial Unicode MS" pitchFamily="34" charset="-128"/>
                <a:cs typeface="Arial Unicode MS" pitchFamily="34" charset="-128"/>
              </a:rPr>
              <a:t>Payables</a:t>
            </a:r>
            <a:r>
              <a:rPr lang="de-DE" altLang="zh-CN" sz="700" dirty="0">
                <a:solidFill>
                  <a:schemeClr val="bg1"/>
                </a:solidFill>
                <a:latin typeface="BentonSans Book" pitchFamily="2" charset="0"/>
                <a:ea typeface="Arial Unicode MS" pitchFamily="34" charset="-128"/>
                <a:cs typeface="Arial Unicode MS" pitchFamily="34" charset="-128"/>
              </a:rPr>
              <a:t> </a:t>
            </a:r>
          </a:p>
          <a:p>
            <a:pPr marL="244475" lvl="0" indent="-244475" algn="ctr" fontAlgn="base">
              <a:spcBef>
                <a:spcPct val="0"/>
              </a:spcBef>
              <a:spcAft>
                <a:spcPct val="0"/>
              </a:spcAft>
              <a:buClr>
                <a:srgbClr val="F0AB00"/>
              </a:buClr>
              <a:buSzPct val="80000"/>
            </a:pPr>
            <a:r>
              <a:rPr lang="de-DE" altLang="zh-CN" sz="700" dirty="0">
                <a:solidFill>
                  <a:schemeClr val="bg1"/>
                </a:solidFill>
                <a:latin typeface="BentonSans Book" pitchFamily="2" charset="0"/>
                <a:ea typeface="Arial Unicode MS" pitchFamily="34" charset="-128"/>
                <a:cs typeface="Arial Unicode MS" pitchFamily="34" charset="-128"/>
              </a:rPr>
              <a:t>Payment Management </a:t>
            </a:r>
          </a:p>
        </p:txBody>
      </p:sp>
      <p:cxnSp>
        <p:nvCxnSpPr>
          <p:cNvPr id="104" name="AutoShape 482"/>
          <p:cNvCxnSpPr>
            <a:cxnSpLocks noChangeShapeType="1"/>
            <a:stCxn id="62" idx="0"/>
            <a:endCxn id="99" idx="2"/>
          </p:cNvCxnSpPr>
          <p:nvPr/>
        </p:nvCxnSpPr>
        <p:spPr bwMode="auto">
          <a:xfrm flipH="1" flipV="1">
            <a:off x="8329613" y="1756262"/>
            <a:ext cx="3" cy="204301"/>
          </a:xfrm>
          <a:prstGeom prst="straightConnector1">
            <a:avLst/>
          </a:prstGeom>
          <a:noFill/>
          <a:ln w="9525">
            <a:solidFill>
              <a:srgbClr val="7D96A4"/>
            </a:solidFill>
            <a:prstDash val="sysDot"/>
            <a:round/>
            <a:headEnd/>
            <a:tailEnd/>
          </a:ln>
        </p:spPr>
      </p:cxnSp>
      <p:grpSp>
        <p:nvGrpSpPr>
          <p:cNvPr id="107" name="Group 70"/>
          <p:cNvGrpSpPr>
            <a:grpSpLocks/>
          </p:cNvGrpSpPr>
          <p:nvPr/>
        </p:nvGrpSpPr>
        <p:grpSpPr bwMode="auto">
          <a:xfrm>
            <a:off x="3800475" y="2871788"/>
            <a:ext cx="1123950" cy="671512"/>
            <a:chOff x="1836" y="3915"/>
            <a:chExt cx="453" cy="334"/>
          </a:xfrm>
        </p:grpSpPr>
        <p:sp>
          <p:nvSpPr>
            <p:cNvPr id="108"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10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110"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Based on ASN w/o task control</a:t>
              </a:r>
            </a:p>
            <a:p>
              <a:pPr marL="57150" indent="-57150">
                <a:buFontTx/>
                <a:buChar char="•"/>
              </a:pPr>
              <a:r>
                <a:rPr lang="de-DE" altLang="zh-CN" sz="600" dirty="0">
                  <a:solidFill>
                    <a:srgbClr val="404040"/>
                  </a:solidFill>
                </a:rPr>
                <a:t>Based on ASN w/ task control</a:t>
              </a:r>
            </a:p>
            <a:p>
              <a:pPr marL="57150" indent="-57150">
                <a:buFontTx/>
                <a:buChar char="•"/>
              </a:pPr>
              <a:r>
                <a:rPr lang="en-US" altLang="zh-CN" sz="600" dirty="0">
                  <a:solidFill>
                    <a:srgbClr val="404040"/>
                  </a:solidFill>
                </a:rPr>
                <a:t>Based on ASN from Warehouse Provider</a:t>
              </a:r>
            </a:p>
            <a:p>
              <a:pPr marL="57150" indent="-57150">
                <a:buFontTx/>
                <a:buChar char="•"/>
              </a:pPr>
              <a:endParaRPr lang="en-US" sz="600" dirty="0">
                <a:solidFill>
                  <a:srgbClr val="404040"/>
                </a:solidFill>
              </a:endParaRPr>
            </a:p>
          </p:txBody>
        </p:sp>
      </p:grpSp>
      <p:grpSp>
        <p:nvGrpSpPr>
          <p:cNvPr id="111" name="Group 70"/>
          <p:cNvGrpSpPr>
            <a:grpSpLocks/>
          </p:cNvGrpSpPr>
          <p:nvPr/>
        </p:nvGrpSpPr>
        <p:grpSpPr bwMode="auto">
          <a:xfrm>
            <a:off x="5667374" y="2871788"/>
            <a:ext cx="866776" cy="671512"/>
            <a:chOff x="1836" y="3915"/>
            <a:chExt cx="453" cy="334"/>
          </a:xfrm>
        </p:grpSpPr>
        <p:sp>
          <p:nvSpPr>
            <p:cNvPr id="112"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113"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114"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With Credit Memo</a:t>
              </a:r>
            </a:p>
            <a:p>
              <a:pPr marL="57150" indent="-57150">
                <a:buFontTx/>
                <a:buChar char="•"/>
              </a:pPr>
              <a:r>
                <a:rPr lang="en-US" sz="600" dirty="0">
                  <a:solidFill>
                    <a:srgbClr val="404040"/>
                  </a:solidFill>
                </a:rPr>
                <a:t>Without Credit</a:t>
              </a:r>
              <a:br>
                <a:rPr lang="en-US" sz="600" dirty="0">
                  <a:solidFill>
                    <a:srgbClr val="404040"/>
                  </a:solidFill>
                </a:rPr>
              </a:br>
              <a:r>
                <a:rPr lang="en-US" sz="600" dirty="0">
                  <a:solidFill>
                    <a:srgbClr val="404040"/>
                  </a:solidFill>
                </a:rPr>
                <a:t>Memo</a:t>
              </a:r>
            </a:p>
          </p:txBody>
        </p:sp>
      </p:grpSp>
      <p:grpSp>
        <p:nvGrpSpPr>
          <p:cNvPr id="115" name="Group 70"/>
          <p:cNvGrpSpPr>
            <a:grpSpLocks/>
          </p:cNvGrpSpPr>
          <p:nvPr/>
        </p:nvGrpSpPr>
        <p:grpSpPr bwMode="auto">
          <a:xfrm>
            <a:off x="7934325" y="2867025"/>
            <a:ext cx="857250" cy="666750"/>
            <a:chOff x="1836" y="3915"/>
            <a:chExt cx="453" cy="334"/>
          </a:xfrm>
        </p:grpSpPr>
        <p:sp>
          <p:nvSpPr>
            <p:cNvPr id="116"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117"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118"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Processing Payments with Accounts Maintenance - Standard Variant</a:t>
              </a:r>
            </a:p>
          </p:txBody>
        </p:sp>
      </p:grpSp>
      <p:pic>
        <p:nvPicPr>
          <p:cNvPr id="119" name="Picture 1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24308" y="3757043"/>
            <a:ext cx="835050" cy="398476"/>
          </a:xfrm>
          <a:prstGeom prst="rect">
            <a:avLst/>
          </a:prstGeom>
        </p:spPr>
      </p:pic>
      <p:sp>
        <p:nvSpPr>
          <p:cNvPr id="120" name="Rectangle 119"/>
          <p:cNvSpPr/>
          <p:nvPr/>
        </p:nvSpPr>
        <p:spPr>
          <a:xfrm>
            <a:off x="5313671" y="3872984"/>
            <a:ext cx="856324" cy="200055"/>
          </a:xfrm>
          <a:prstGeom prst="rect">
            <a:avLst/>
          </a:prstGeom>
        </p:spPr>
        <p:txBody>
          <a:bodyPr wrap="none">
            <a:spAutoFit/>
          </a:bodyPr>
          <a:lstStyle/>
          <a:p>
            <a:pPr marL="244475" lvl="0" indent="-244475" algn="ctr" fontAlgn="base">
              <a:spcBef>
                <a:spcPct val="0"/>
              </a:spcBef>
              <a:spcAft>
                <a:spcPct val="0"/>
              </a:spcAft>
              <a:buClr>
                <a:srgbClr val="F0AB00"/>
              </a:buClr>
              <a:buSzPct val="80000"/>
            </a:pPr>
            <a:r>
              <a:rPr lang="de-DE" altLang="zh-CN" sz="700" dirty="0">
                <a:solidFill>
                  <a:schemeClr val="bg1"/>
                </a:solidFill>
                <a:latin typeface="BentonSans Book" pitchFamily="2" charset="0"/>
                <a:ea typeface="Arial Unicode MS" pitchFamily="34" charset="-128"/>
                <a:cs typeface="Arial Unicode MS" pitchFamily="34" charset="-128"/>
              </a:rPr>
              <a:t>Quality </a:t>
            </a:r>
            <a:r>
              <a:rPr lang="de-DE" altLang="zh-CN" sz="700" dirty="0" err="1">
                <a:solidFill>
                  <a:schemeClr val="bg1"/>
                </a:solidFill>
                <a:latin typeface="BentonSans Book" pitchFamily="2" charset="0"/>
                <a:ea typeface="Arial Unicode MS" pitchFamily="34" charset="-128"/>
                <a:cs typeface="Arial Unicode MS" pitchFamily="34" charset="-128"/>
              </a:rPr>
              <a:t>Planning</a:t>
            </a:r>
            <a:endParaRPr lang="de-DE" altLang="zh-CN" sz="700" dirty="0">
              <a:solidFill>
                <a:schemeClr val="bg1"/>
              </a:solidFill>
              <a:latin typeface="BentonSans Book" pitchFamily="2" charset="0"/>
              <a:ea typeface="Arial Unicode MS" pitchFamily="34" charset="-128"/>
              <a:cs typeface="Arial Unicode MS" pitchFamily="34" charset="-128"/>
            </a:endParaRPr>
          </a:p>
        </p:txBody>
      </p:sp>
      <p:sp>
        <p:nvSpPr>
          <p:cNvPr id="121" name="Chevron 426">
            <a:hlinkClick r:id="rId10" action="ppaction://hlinksldjump"/>
          </p:cNvPr>
          <p:cNvSpPr>
            <a:spLocks noChangeArrowheads="1"/>
          </p:cNvSpPr>
          <p:nvPr/>
        </p:nvSpPr>
        <p:spPr bwMode="auto">
          <a:xfrm>
            <a:off x="5349875" y="4332288"/>
            <a:ext cx="889000" cy="887412"/>
          </a:xfrm>
          <a:prstGeom prst="chevron">
            <a:avLst>
              <a:gd name="adj" fmla="val 10375"/>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endParaRPr lang="en-US" sz="800" dirty="0">
              <a:solidFill>
                <a:srgbClr val="404040"/>
              </a:solidFill>
            </a:endParaRPr>
          </a:p>
          <a:p>
            <a:pPr>
              <a:lnSpc>
                <a:spcPct val="90000"/>
              </a:lnSpc>
              <a:buClr>
                <a:schemeClr val="accent1"/>
              </a:buClr>
              <a:buSzPct val="80000"/>
            </a:pPr>
            <a:r>
              <a:rPr lang="en-US" sz="800" dirty="0">
                <a:solidFill>
                  <a:srgbClr val="404040"/>
                </a:solidFill>
              </a:rPr>
              <a:t>Processing Inspections</a:t>
            </a:r>
          </a:p>
          <a:p>
            <a:pPr>
              <a:lnSpc>
                <a:spcPct val="90000"/>
              </a:lnSpc>
              <a:buClr>
                <a:schemeClr val="accent1"/>
              </a:buClr>
              <a:buSzPct val="80000"/>
            </a:pPr>
            <a:endParaRPr lang="en-US" sz="800" dirty="0">
              <a:solidFill>
                <a:srgbClr val="404040"/>
              </a:solidFill>
            </a:endParaRPr>
          </a:p>
        </p:txBody>
      </p:sp>
      <p:cxnSp>
        <p:nvCxnSpPr>
          <p:cNvPr id="122" name="AutoShape 482"/>
          <p:cNvCxnSpPr>
            <a:cxnSpLocks noChangeShapeType="1"/>
            <a:stCxn id="121" idx="0"/>
            <a:endCxn id="119" idx="2"/>
          </p:cNvCxnSpPr>
          <p:nvPr/>
        </p:nvCxnSpPr>
        <p:spPr bwMode="auto">
          <a:xfrm flipH="1" flipV="1">
            <a:off x="5741833" y="4155519"/>
            <a:ext cx="6508" cy="176769"/>
          </a:xfrm>
          <a:prstGeom prst="straightConnector1">
            <a:avLst/>
          </a:prstGeom>
          <a:noFill/>
          <a:ln w="9525">
            <a:solidFill>
              <a:srgbClr val="7D96A4"/>
            </a:solidFill>
            <a:prstDash val="sysDot"/>
            <a:round/>
            <a:headEnd/>
            <a:tailEnd/>
          </a:ln>
        </p:spPr>
      </p:cxnSp>
      <p:cxnSp>
        <p:nvCxnSpPr>
          <p:cNvPr id="125" name="AutoShape 1146"/>
          <p:cNvCxnSpPr>
            <a:cxnSpLocks noChangeShapeType="1"/>
            <a:stCxn id="121" idx="1"/>
            <a:endCxn id="55" idx="3"/>
          </p:cNvCxnSpPr>
          <p:nvPr/>
        </p:nvCxnSpPr>
        <p:spPr bwMode="auto">
          <a:xfrm rot="10800000">
            <a:off x="4815558" y="2414906"/>
            <a:ext cx="626386" cy="2361088"/>
          </a:xfrm>
          <a:prstGeom prst="bentConnector3">
            <a:avLst>
              <a:gd name="adj1" fmla="val 50000"/>
            </a:avLst>
          </a:prstGeom>
          <a:noFill/>
          <a:ln w="9525">
            <a:solidFill>
              <a:schemeClr val="tx1">
                <a:lumMod val="50000"/>
                <a:lumOff val="50000"/>
              </a:schemeClr>
            </a:solidFill>
            <a:prstDash val="solid"/>
            <a:round/>
            <a:headEnd type="triangle" w="med" len="med"/>
            <a:tailEnd/>
          </a:ln>
        </p:spPr>
      </p:cxnSp>
      <p:cxnSp>
        <p:nvCxnSpPr>
          <p:cNvPr id="136" name="AutoShape 1146"/>
          <p:cNvCxnSpPr>
            <a:cxnSpLocks noChangeShapeType="1"/>
            <a:stCxn id="55" idx="1"/>
            <a:endCxn id="121" idx="3"/>
          </p:cNvCxnSpPr>
          <p:nvPr/>
        </p:nvCxnSpPr>
        <p:spPr bwMode="auto">
          <a:xfrm rot="10800000" flipH="1" flipV="1">
            <a:off x="4022591" y="2414906"/>
            <a:ext cx="2216283" cy="2361088"/>
          </a:xfrm>
          <a:prstGeom prst="bentConnector5">
            <a:avLst>
              <a:gd name="adj1" fmla="val -7306"/>
              <a:gd name="adj2" fmla="val 130602"/>
              <a:gd name="adj3" fmla="val 110315"/>
            </a:avLst>
          </a:prstGeom>
          <a:noFill/>
          <a:ln w="9525">
            <a:solidFill>
              <a:schemeClr val="tx1">
                <a:lumMod val="50000"/>
                <a:lumOff val="50000"/>
              </a:schemeClr>
            </a:solidFill>
            <a:prstDash val="solid"/>
            <a:round/>
            <a:headEnd type="triangle" w="med" len="med"/>
            <a:tailEnd/>
          </a:ln>
        </p:spPr>
      </p:cxnSp>
      <p:cxnSp>
        <p:nvCxnSpPr>
          <p:cNvPr id="143" name="AutoShape 1146"/>
          <p:cNvCxnSpPr>
            <a:cxnSpLocks noChangeShapeType="1"/>
            <a:endCxn id="63" idx="2"/>
          </p:cNvCxnSpPr>
          <p:nvPr/>
        </p:nvCxnSpPr>
        <p:spPr bwMode="auto">
          <a:xfrm rot="16200000" flipV="1">
            <a:off x="6623093" y="3317918"/>
            <a:ext cx="1247775" cy="326940"/>
          </a:xfrm>
          <a:prstGeom prst="bentConnector3">
            <a:avLst>
              <a:gd name="adj1" fmla="val 382"/>
            </a:avLst>
          </a:prstGeom>
          <a:noFill/>
          <a:ln w="9525">
            <a:solidFill>
              <a:schemeClr val="tx1">
                <a:lumMod val="50000"/>
                <a:lumOff val="50000"/>
              </a:schemeClr>
            </a:solidFill>
            <a:prstDash val="sysDash"/>
            <a:round/>
            <a:headEnd type="triangle" w="med" len="med"/>
            <a:tailEnd/>
          </a:ln>
        </p:spPr>
      </p:cxnSp>
      <p:pic>
        <p:nvPicPr>
          <p:cNvPr id="147" name="Picture 5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bwMode="auto">
          <a:xfrm>
            <a:off x="2356106" y="3644670"/>
            <a:ext cx="160337" cy="119523"/>
          </a:xfrm>
          <a:prstGeom prst="rect">
            <a:avLst/>
          </a:prstGeom>
          <a:noFill/>
          <a:ln w="9525">
            <a:noFill/>
            <a:miter lim="800000"/>
            <a:headEnd/>
            <a:tailEnd/>
          </a:ln>
        </p:spPr>
      </p:pic>
      <p:pic>
        <p:nvPicPr>
          <p:cNvPr id="148" name="Picture 5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bwMode="auto">
          <a:xfrm>
            <a:off x="2356106" y="3987570"/>
            <a:ext cx="160337" cy="119523"/>
          </a:xfrm>
          <a:prstGeom prst="rect">
            <a:avLst/>
          </a:prstGeom>
          <a:noFill/>
          <a:ln w="9525">
            <a:noFill/>
            <a:miter lim="800000"/>
            <a:headEnd/>
            <a:tailEnd/>
          </a:ln>
        </p:spPr>
      </p:pic>
      <p:pic>
        <p:nvPicPr>
          <p:cNvPr id="149" name="Picture 5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bwMode="auto">
          <a:xfrm>
            <a:off x="7488238" y="4168545"/>
            <a:ext cx="160337" cy="119523"/>
          </a:xfrm>
          <a:prstGeom prst="rect">
            <a:avLst/>
          </a:prstGeom>
          <a:noFill/>
          <a:ln w="9525">
            <a:noFill/>
            <a:miter lim="800000"/>
            <a:headEnd/>
            <a:tailEnd/>
          </a:ln>
        </p:spPr>
      </p:pic>
      <p:pic>
        <p:nvPicPr>
          <p:cNvPr id="150" name="Picture 5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bwMode="auto">
          <a:xfrm>
            <a:off x="7488238" y="3854220"/>
            <a:ext cx="160337" cy="119523"/>
          </a:xfrm>
          <a:prstGeom prst="rect">
            <a:avLst/>
          </a:prstGeom>
          <a:noFill/>
          <a:ln w="9525">
            <a:noFill/>
            <a:miter lim="800000"/>
            <a:headEnd/>
            <a:tailEnd/>
          </a:ln>
        </p:spPr>
      </p:pic>
      <p:cxnSp>
        <p:nvCxnSpPr>
          <p:cNvPr id="154" name="AutoShape 1146"/>
          <p:cNvCxnSpPr>
            <a:cxnSpLocks noChangeShapeType="1"/>
            <a:stCxn id="54" idx="1"/>
          </p:cNvCxnSpPr>
          <p:nvPr/>
        </p:nvCxnSpPr>
        <p:spPr bwMode="auto">
          <a:xfrm rot="10800000" flipV="1">
            <a:off x="2368644" y="2414905"/>
            <a:ext cx="644299" cy="1445101"/>
          </a:xfrm>
          <a:prstGeom prst="bentConnector3">
            <a:avLst>
              <a:gd name="adj1" fmla="val 143379"/>
            </a:avLst>
          </a:prstGeom>
          <a:noFill/>
          <a:ln w="9525">
            <a:solidFill>
              <a:schemeClr val="tx1">
                <a:lumMod val="50000"/>
                <a:lumOff val="50000"/>
              </a:schemeClr>
            </a:solidFill>
            <a:prstDash val="solid"/>
            <a:round/>
            <a:headEnd type="triangle" w="med" len="med"/>
            <a:tailEnd/>
          </a:ln>
        </p:spPr>
      </p:cxnSp>
      <p:pic>
        <p:nvPicPr>
          <p:cNvPr id="97" name="Picture 5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bwMode="auto">
          <a:xfrm>
            <a:off x="2356106" y="4292370"/>
            <a:ext cx="160337" cy="119523"/>
          </a:xfrm>
          <a:prstGeom prst="rect">
            <a:avLst/>
          </a:prstGeom>
          <a:noFill/>
          <a:ln w="9525">
            <a:noFill/>
            <a:miter lim="800000"/>
            <a:headEnd/>
            <a:tailEnd/>
          </a:ln>
        </p:spPr>
      </p:pic>
      <p:sp>
        <p:nvSpPr>
          <p:cNvPr id="100" name="Rectangle 74"/>
          <p:cNvSpPr>
            <a:spLocks noChangeArrowheads="1"/>
          </p:cNvSpPr>
          <p:nvPr/>
        </p:nvSpPr>
        <p:spPr bwMode="auto">
          <a:xfrm>
            <a:off x="7743825" y="3857625"/>
            <a:ext cx="1169988" cy="1077218"/>
          </a:xfrm>
          <a:prstGeom prst="rect">
            <a:avLst/>
          </a:prstGeom>
          <a:noFill/>
          <a:ln w="9525">
            <a:noFill/>
            <a:miter lim="800000"/>
            <a:headEnd/>
            <a:tailEnd/>
          </a:ln>
        </p:spPr>
        <p:txBody>
          <a:bodyPr lIns="0" tIns="0" rIns="0" bIns="0">
            <a:spAutoFit/>
          </a:bodyPr>
          <a:lstStyle/>
          <a:p>
            <a:pPr>
              <a:buFont typeface="Arial" charset="0"/>
              <a:buNone/>
            </a:pPr>
            <a:r>
              <a:rPr lang="en-US" sz="700" dirty="0">
                <a:solidFill>
                  <a:schemeClr val="accent2"/>
                </a:solidFill>
              </a:rPr>
              <a:t>Order-to-Cash</a:t>
            </a:r>
          </a:p>
          <a:p>
            <a:pPr>
              <a:buFont typeface="Arial" charset="0"/>
              <a:buNone/>
            </a:pPr>
            <a:r>
              <a:rPr lang="en-US" sz="700" dirty="0">
                <a:solidFill>
                  <a:schemeClr val="accent2"/>
                </a:solidFill>
              </a:rPr>
              <a:t> (Sell-from-Stock)</a:t>
            </a:r>
            <a:br>
              <a:rPr lang="en-US" sz="700" dirty="0">
                <a:solidFill>
                  <a:schemeClr val="accent2"/>
                </a:solidFill>
              </a:rPr>
            </a:br>
            <a:endParaRPr lang="en-US" sz="700" dirty="0">
              <a:solidFill>
                <a:schemeClr val="accent2"/>
              </a:solidFill>
            </a:endParaRPr>
          </a:p>
          <a:p>
            <a:r>
              <a:rPr lang="en-US" sz="700" dirty="0">
                <a:solidFill>
                  <a:schemeClr val="accent2"/>
                </a:solidFill>
              </a:rPr>
              <a:t>Order-to-Cash </a:t>
            </a:r>
          </a:p>
          <a:p>
            <a:r>
              <a:rPr lang="en-US" sz="700" dirty="0">
                <a:solidFill>
                  <a:schemeClr val="accent2"/>
                </a:solidFill>
              </a:rPr>
              <a:t>(with Specified Products)</a:t>
            </a:r>
          </a:p>
          <a:p>
            <a:endParaRPr lang="en-US" sz="700" dirty="0">
              <a:solidFill>
                <a:schemeClr val="accent2"/>
              </a:solidFill>
            </a:endParaRPr>
          </a:p>
          <a:p>
            <a:r>
              <a:rPr lang="en-US" sz="700" dirty="0">
                <a:solidFill>
                  <a:schemeClr val="accent2"/>
                </a:solidFill>
              </a:rPr>
              <a:t>Order-to-Cash (Third-Party Order Processing – Material)</a:t>
            </a:r>
          </a:p>
          <a:p>
            <a:endParaRPr lang="en-US" sz="700" dirty="0">
              <a:solidFill>
                <a:schemeClr val="accent2"/>
              </a:solidFill>
            </a:endParaRPr>
          </a:p>
          <a:p>
            <a:r>
              <a:rPr lang="en-US" sz="700" dirty="0">
                <a:solidFill>
                  <a:schemeClr val="accent2"/>
                </a:solidFill>
              </a:rPr>
              <a:t>Over-the-Counter Sales</a:t>
            </a:r>
          </a:p>
        </p:txBody>
      </p:sp>
      <p:pic>
        <p:nvPicPr>
          <p:cNvPr id="101" name="Picture 5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bwMode="auto">
          <a:xfrm>
            <a:off x="7488238" y="4511445"/>
            <a:ext cx="160337" cy="119523"/>
          </a:xfrm>
          <a:prstGeom prst="rect">
            <a:avLst/>
          </a:prstGeom>
          <a:noFill/>
          <a:ln w="9525">
            <a:noFill/>
            <a:miter lim="800000"/>
            <a:headEnd/>
            <a:tailEnd/>
          </a:ln>
        </p:spPr>
      </p:pic>
      <p:pic>
        <p:nvPicPr>
          <p:cNvPr id="106" name="Picture 7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356106" y="4583830"/>
            <a:ext cx="180000" cy="134181"/>
          </a:xfrm>
          <a:prstGeom prst="rect">
            <a:avLst/>
          </a:prstGeom>
        </p:spPr>
      </p:pic>
      <p:pic>
        <p:nvPicPr>
          <p:cNvPr id="123" name="Picture 7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356106" y="4828027"/>
            <a:ext cx="180000" cy="134181"/>
          </a:xfrm>
          <a:prstGeom prst="rect">
            <a:avLst/>
          </a:prstGeom>
        </p:spPr>
      </p:pic>
      <p:sp>
        <p:nvSpPr>
          <p:cNvPr id="124" name="Rectangle 74"/>
          <p:cNvSpPr>
            <a:spLocks noChangeArrowheads="1"/>
          </p:cNvSpPr>
          <p:nvPr/>
        </p:nvSpPr>
        <p:spPr bwMode="auto">
          <a:xfrm>
            <a:off x="2556669" y="3645672"/>
            <a:ext cx="1169988" cy="1292662"/>
          </a:xfrm>
          <a:prstGeom prst="rect">
            <a:avLst/>
          </a:prstGeom>
          <a:noFill/>
          <a:ln w="9525">
            <a:noFill/>
            <a:miter lim="800000"/>
            <a:headEnd/>
            <a:tailEnd/>
          </a:ln>
        </p:spPr>
        <p:txBody>
          <a:bodyPr lIns="0" tIns="0" rIns="0" bIns="0">
            <a:spAutoFit/>
          </a:bodyPr>
          <a:lstStyle/>
          <a:p>
            <a:pPr>
              <a:buFont typeface="Arial" charset="0"/>
              <a:buNone/>
            </a:pPr>
            <a:r>
              <a:rPr lang="en-US" sz="700" dirty="0">
                <a:solidFill>
                  <a:schemeClr val="accent2"/>
                </a:solidFill>
              </a:rPr>
              <a:t>Order-to-Cash</a:t>
            </a:r>
          </a:p>
          <a:p>
            <a:pPr>
              <a:buFont typeface="Arial" charset="0"/>
              <a:buNone/>
            </a:pPr>
            <a:r>
              <a:rPr lang="en-US" sz="700" dirty="0">
                <a:solidFill>
                  <a:schemeClr val="accent2"/>
                </a:solidFill>
              </a:rPr>
              <a:t> (Sell-from-Stock)</a:t>
            </a:r>
            <a:br>
              <a:rPr lang="en-US" sz="700" dirty="0">
                <a:solidFill>
                  <a:schemeClr val="accent2"/>
                </a:solidFill>
              </a:rPr>
            </a:br>
            <a:endParaRPr lang="en-US" sz="700" dirty="0">
              <a:solidFill>
                <a:schemeClr val="accent2"/>
              </a:solidFill>
            </a:endParaRPr>
          </a:p>
          <a:p>
            <a:r>
              <a:rPr lang="en-US" sz="700" dirty="0">
                <a:solidFill>
                  <a:schemeClr val="accent2"/>
                </a:solidFill>
              </a:rPr>
              <a:t>Order-to-Cash </a:t>
            </a:r>
          </a:p>
          <a:p>
            <a:r>
              <a:rPr lang="en-US" sz="700" dirty="0">
                <a:solidFill>
                  <a:schemeClr val="accent2"/>
                </a:solidFill>
              </a:rPr>
              <a:t>(with Specified Products)</a:t>
            </a:r>
          </a:p>
          <a:p>
            <a:endParaRPr lang="en-US" sz="700" dirty="0">
              <a:solidFill>
                <a:schemeClr val="accent2"/>
              </a:solidFill>
            </a:endParaRPr>
          </a:p>
          <a:p>
            <a:r>
              <a:rPr lang="en-US" sz="700" dirty="0">
                <a:solidFill>
                  <a:schemeClr val="accent2"/>
                </a:solidFill>
              </a:rPr>
              <a:t>Order-to-Cash (Third-Party Order Processing – Material)</a:t>
            </a:r>
          </a:p>
          <a:p>
            <a:endParaRPr lang="en-US" sz="700" dirty="0">
              <a:solidFill>
                <a:schemeClr val="accent2"/>
              </a:solidFill>
            </a:endParaRPr>
          </a:p>
          <a:p>
            <a:r>
              <a:rPr lang="en-US" sz="700" dirty="0">
                <a:solidFill>
                  <a:schemeClr val="accent2"/>
                </a:solidFill>
              </a:rPr>
              <a:t>Over-the-Counter Sales</a:t>
            </a:r>
          </a:p>
          <a:p>
            <a:endParaRPr lang="en-US" sz="700" dirty="0">
              <a:solidFill>
                <a:schemeClr val="accent2"/>
              </a:solidFill>
            </a:endParaRPr>
          </a:p>
          <a:p>
            <a:r>
              <a:rPr lang="en-US" sz="700" dirty="0">
                <a:solidFill>
                  <a:schemeClr val="accent2"/>
                </a:solidFill>
              </a:rPr>
              <a:t>Service and Repair</a:t>
            </a:r>
          </a:p>
        </p:txBody>
      </p:sp>
      <p:pic>
        <p:nvPicPr>
          <p:cNvPr id="102" name="Picture 5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bwMode="auto">
          <a:xfrm>
            <a:off x="7488238" y="4811002"/>
            <a:ext cx="160337" cy="119523"/>
          </a:xfrm>
          <a:prstGeom prst="rect">
            <a:avLst/>
          </a:prstGeom>
          <a:noFill/>
          <a:ln w="9525">
            <a:noFill/>
            <a:miter lim="800000"/>
            <a:headEnd/>
            <a:tailEnd/>
          </a:ln>
        </p:spPr>
      </p:pic>
      <p:pic>
        <p:nvPicPr>
          <p:cNvPr id="103" name="Picture 102" descr="scenario_60pxgrün.png"/>
          <p:cNvPicPr>
            <a:picLocks noChangeAspect="1"/>
          </p:cNvPicPr>
          <p:nvPr/>
        </p:nvPicPr>
        <p:blipFill>
          <a:blip r:embed="rId13" cstate="print"/>
          <a:stretch>
            <a:fillRect/>
          </a:stretch>
        </p:blipFill>
        <p:spPr>
          <a:xfrm>
            <a:off x="361522" y="4846253"/>
            <a:ext cx="180000" cy="180000"/>
          </a:xfrm>
          <a:prstGeom prst="rect">
            <a:avLst/>
          </a:prstGeom>
        </p:spPr>
      </p:pic>
      <p:sp>
        <p:nvSpPr>
          <p:cNvPr id="10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26" name="TextBox 125"/>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127"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pic>
        <p:nvPicPr>
          <p:cNvPr id="128" name="Picture 127" descr="Calculator_2_60px.png"/>
          <p:cNvPicPr>
            <a:picLocks noChangeAspect="1"/>
          </p:cNvPicPr>
          <p:nvPr/>
        </p:nvPicPr>
        <p:blipFill>
          <a:blip r:embed="rId14" cstate="print"/>
          <a:stretch>
            <a:fillRect/>
          </a:stretch>
        </p:blipFill>
        <p:spPr>
          <a:xfrm>
            <a:off x="366739" y="5245467"/>
            <a:ext cx="180000" cy="180000"/>
          </a:xfrm>
          <a:prstGeom prst="rect">
            <a:avLst/>
          </a:prstGeom>
        </p:spPr>
      </p:pic>
      <p:sp>
        <p:nvSpPr>
          <p:cNvPr id="129"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0" name="Rectangle 55">
            <a:hlinkClick r:id="rId15"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1" name="Rectangle 57">
            <a:hlinkClick r:id="rId16"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32" name="Picture 131" descr="Monitor_60px.png"/>
          <p:cNvPicPr>
            <a:picLocks noChangeAspect="1"/>
          </p:cNvPicPr>
          <p:nvPr/>
        </p:nvPicPr>
        <p:blipFill>
          <a:blip r:embed="rId17" cstate="print"/>
          <a:stretch>
            <a:fillRect/>
          </a:stretch>
        </p:blipFill>
        <p:spPr>
          <a:xfrm>
            <a:off x="361854" y="5605004"/>
            <a:ext cx="180000" cy="180000"/>
          </a:xfrm>
          <a:prstGeom prst="rect">
            <a:avLst/>
          </a:prstGeom>
        </p:spPr>
      </p:pic>
      <p:sp>
        <p:nvSpPr>
          <p:cNvPr id="138" name="TextBox 61"/>
          <p:cNvSpPr txBox="1">
            <a:spLocks noChangeArrowheads="1"/>
          </p:cNvSpPr>
          <p:nvPr/>
        </p:nvSpPr>
        <p:spPr bwMode="auto">
          <a:xfrm>
            <a:off x="327025" y="5880233"/>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39" name="Rectangle 57">
            <a:hlinkClick r:id="rId18" action="ppaction://hlinksldjump"/>
          </p:cNvPr>
          <p:cNvSpPr>
            <a:spLocks noChangeArrowheads="1"/>
          </p:cNvSpPr>
          <p:nvPr/>
        </p:nvSpPr>
        <p:spPr bwMode="auto">
          <a:xfrm>
            <a:off x="309641" y="5884392"/>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4" name="Freeform 69"/>
          <p:cNvSpPr>
            <a:spLocks noChangeAspect="1" noChangeArrowheads="1"/>
          </p:cNvSpPr>
          <p:nvPr/>
        </p:nvSpPr>
        <p:spPr bwMode="auto">
          <a:xfrm>
            <a:off x="5227638" y="5951538"/>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35" name="Picture 5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bwMode="auto">
          <a:xfrm>
            <a:off x="5227638" y="6346595"/>
            <a:ext cx="160337" cy="119523"/>
          </a:xfrm>
          <a:prstGeom prst="rect">
            <a:avLst/>
          </a:prstGeom>
          <a:noFill/>
          <a:ln w="9525">
            <a:noFill/>
            <a:miter lim="800000"/>
            <a:headEnd/>
            <a:tailEnd/>
          </a:ln>
        </p:spPr>
      </p:pic>
      <p:sp>
        <p:nvSpPr>
          <p:cNvPr id="140" name="Chevron 426"/>
          <p:cNvSpPr>
            <a:spLocks noChangeArrowheads="1"/>
          </p:cNvSpPr>
          <p:nvPr/>
        </p:nvSpPr>
        <p:spPr bwMode="auto">
          <a:xfrm>
            <a:off x="2000250" y="5884863"/>
            <a:ext cx="490538" cy="534987"/>
          </a:xfrm>
          <a:prstGeom prst="chevron">
            <a:avLst>
              <a:gd name="adj" fmla="val 10375"/>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Dotted line = optional</a:t>
            </a: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p:txBody>
      </p:sp>
      <p:sp>
        <p:nvSpPr>
          <p:cNvPr id="141" name="Chevron 362"/>
          <p:cNvSpPr>
            <a:spLocks noChangeArrowheads="1"/>
          </p:cNvSpPr>
          <p:nvPr/>
        </p:nvSpPr>
        <p:spPr bwMode="auto">
          <a:xfrm>
            <a:off x="2498725" y="5884863"/>
            <a:ext cx="490538" cy="534987"/>
          </a:xfrm>
          <a:prstGeom prst="chevron">
            <a:avLst>
              <a:gd name="adj" fmla="val 10375"/>
            </a:avLst>
          </a:prstGeom>
          <a:solidFill>
            <a:srgbClr val="9EE0FF"/>
          </a:solidFill>
          <a:ln w="6350" cap="rnd" algn="ctr">
            <a:solidFill>
              <a:srgbClr val="F0AB00"/>
            </a:solidFill>
            <a:prstDash val="dash"/>
            <a:bevel/>
            <a:headEnd/>
            <a:tailEnd/>
          </a:ln>
        </p:spPr>
        <p:txBody>
          <a:bodyPr lIns="73152" tIns="36000" rIns="0" bIns="46800" anchor="ctr"/>
          <a:lstStyle/>
          <a:p>
            <a:pPr>
              <a:lnSpc>
                <a:spcPct val="90000"/>
              </a:lnSpc>
              <a:buClr>
                <a:schemeClr val="accent1"/>
              </a:buClr>
              <a:buSzPct val="80000"/>
            </a:pPr>
            <a:r>
              <a:rPr lang="en-US" sz="600" dirty="0">
                <a:solidFill>
                  <a:schemeClr val="tx1">
                    <a:lumMod val="75000"/>
                    <a:lumOff val="25000"/>
                  </a:schemeClr>
                </a:solidFill>
              </a:rPr>
              <a:t>Dotted line = optional</a:t>
            </a:r>
          </a:p>
          <a:p>
            <a:pPr>
              <a:lnSpc>
                <a:spcPct val="90000"/>
              </a:lnSpc>
              <a:buClr>
                <a:schemeClr val="accent1"/>
              </a:buClr>
              <a:buSzPct val="80000"/>
            </a:pPr>
            <a:endParaRPr lang="en-US" sz="600" dirty="0">
              <a:solidFill>
                <a:schemeClr val="tx1">
                  <a:lumMod val="75000"/>
                  <a:lumOff val="25000"/>
                </a:schemeClr>
              </a:solidFill>
            </a:endParaRPr>
          </a:p>
          <a:p>
            <a:pPr>
              <a:lnSpc>
                <a:spcPct val="90000"/>
              </a:lnSpc>
              <a:buClr>
                <a:schemeClr val="accent1"/>
              </a:buClr>
              <a:buSzPct val="80000"/>
            </a:pPr>
            <a:endParaRPr lang="en-US" sz="600" dirty="0">
              <a:solidFill>
                <a:schemeClr val="tx1">
                  <a:lumMod val="75000"/>
                  <a:lumOff val="25000"/>
                </a:schemeClr>
              </a:solidFill>
            </a:endParaRPr>
          </a:p>
          <a:p>
            <a:pPr>
              <a:lnSpc>
                <a:spcPct val="90000"/>
              </a:lnSpc>
              <a:buClr>
                <a:schemeClr val="accent1"/>
              </a:buClr>
              <a:buSzPct val="80000"/>
            </a:pPr>
            <a:endParaRPr lang="en-US" sz="600" dirty="0">
              <a:solidFill>
                <a:schemeClr val="tx1">
                  <a:lumMod val="75000"/>
                  <a:lumOff val="25000"/>
                </a:schemeClr>
              </a:solidFill>
            </a:endParaRPr>
          </a:p>
        </p:txBody>
      </p:sp>
      <p:sp>
        <p:nvSpPr>
          <p:cNvPr id="144" name="Chevron 426"/>
          <p:cNvSpPr>
            <a:spLocks noChangeArrowheads="1"/>
          </p:cNvSpPr>
          <p:nvPr/>
        </p:nvSpPr>
        <p:spPr bwMode="auto">
          <a:xfrm>
            <a:off x="1901825" y="6056313"/>
            <a:ext cx="49053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sp>
        <p:nvSpPr>
          <p:cNvPr id="145" name="Chevron 362"/>
          <p:cNvSpPr>
            <a:spLocks noChangeArrowheads="1"/>
          </p:cNvSpPr>
          <p:nvPr/>
        </p:nvSpPr>
        <p:spPr bwMode="auto">
          <a:xfrm>
            <a:off x="2400300" y="6056313"/>
            <a:ext cx="490538" cy="534987"/>
          </a:xfrm>
          <a:prstGeom prst="chevron">
            <a:avLst>
              <a:gd name="adj" fmla="val 10375"/>
            </a:avLst>
          </a:prstGeom>
          <a:solidFill>
            <a:srgbClr val="9EE0FF"/>
          </a:solidFill>
          <a:ln w="6350" cap="rnd" algn="ctr">
            <a:noFill/>
            <a:bevel/>
            <a:headEnd/>
            <a:tailEnd/>
          </a:ln>
        </p:spPr>
        <p:txBody>
          <a:bodyPr lIns="73152" tIns="36000" rIns="0" bIns="46800" anchor="ctr"/>
          <a:lstStyle/>
          <a:p>
            <a:pPr>
              <a:lnSpc>
                <a:spcPct val="90000"/>
              </a:lnSpc>
              <a:buClr>
                <a:schemeClr val="accent1"/>
              </a:buClr>
              <a:buSzPct val="80000"/>
            </a:pPr>
            <a:r>
              <a:rPr lang="en-US" sz="600" dirty="0">
                <a:solidFill>
                  <a:schemeClr val="tx1">
                    <a:lumMod val="75000"/>
                    <a:lumOff val="25000"/>
                  </a:schemeClr>
                </a:solidFill>
              </a:rPr>
              <a:t>Process mainly driven by the system</a:t>
            </a:r>
          </a:p>
        </p:txBody>
      </p:sp>
      <p:grpSp>
        <p:nvGrpSpPr>
          <p:cNvPr id="146" name="Group 70"/>
          <p:cNvGrpSpPr>
            <a:grpSpLocks/>
          </p:cNvGrpSpPr>
          <p:nvPr/>
        </p:nvGrpSpPr>
        <p:grpSpPr bwMode="auto">
          <a:xfrm>
            <a:off x="3028950" y="5986463"/>
            <a:ext cx="719138" cy="530225"/>
            <a:chOff x="1836" y="3915"/>
            <a:chExt cx="453" cy="334"/>
          </a:xfrm>
        </p:grpSpPr>
        <p:sp>
          <p:nvSpPr>
            <p:cNvPr id="151"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152"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153"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 variant1</a:t>
              </a:r>
            </a:p>
            <a:p>
              <a:pPr marL="57150" indent="-57150">
                <a:buFontTx/>
                <a:buChar char="•"/>
              </a:pPr>
              <a:r>
                <a:rPr lang="de-DE" sz="600" dirty="0">
                  <a:solidFill>
                    <a:srgbClr val="404040"/>
                  </a:solidFill>
                </a:rPr>
                <a:t>Process variant 2</a:t>
              </a:r>
              <a:endParaRPr lang="en-US" sz="600" dirty="0">
                <a:solidFill>
                  <a:srgbClr val="404040"/>
                </a:solidFill>
              </a:endParaRPr>
            </a:p>
          </p:txBody>
        </p:sp>
      </p:grpSp>
      <p:sp>
        <p:nvSpPr>
          <p:cNvPr id="155" name="Rectangle 74"/>
          <p:cNvSpPr>
            <a:spLocks noChangeArrowheads="1"/>
          </p:cNvSpPr>
          <p:nvPr/>
        </p:nvSpPr>
        <p:spPr bwMode="auto">
          <a:xfrm>
            <a:off x="3904986" y="6200066"/>
            <a:ext cx="574675" cy="184666"/>
          </a:xfrm>
          <a:prstGeom prst="rect">
            <a:avLst/>
          </a:prstGeom>
          <a:noFill/>
          <a:ln w="9525">
            <a:noFill/>
            <a:miter lim="800000"/>
            <a:headEnd/>
            <a:tailEnd/>
          </a:ln>
        </p:spPr>
        <p:txBody>
          <a:bodyPr lIns="0" tIns="0" rIns="0" bIns="0">
            <a:spAutoFit/>
          </a:bodyPr>
          <a:lstStyle/>
          <a:p>
            <a:pPr algn="ctr"/>
            <a:r>
              <a:rPr lang="en-US" sz="600" dirty="0">
                <a:solidFill>
                  <a:schemeClr val="bg1"/>
                </a:solidFill>
                <a:latin typeface="Arial Black" pitchFamily="34" charset="0"/>
              </a:rPr>
              <a:t>Work </a:t>
            </a:r>
          </a:p>
          <a:p>
            <a:pPr algn="ctr"/>
            <a:r>
              <a:rPr lang="en-US" sz="600" dirty="0">
                <a:solidFill>
                  <a:schemeClr val="bg1"/>
                </a:solidFill>
                <a:latin typeface="Arial Black" pitchFamily="34" charset="0"/>
              </a:rPr>
              <a:t>Center</a:t>
            </a:r>
          </a:p>
        </p:txBody>
      </p:sp>
      <p:sp>
        <p:nvSpPr>
          <p:cNvPr id="156" name="Rectangle 155"/>
          <p:cNvSpPr/>
          <p:nvPr/>
        </p:nvSpPr>
        <p:spPr bwMode="gray">
          <a:xfrm>
            <a:off x="3890926" y="6052879"/>
            <a:ext cx="590698" cy="383954"/>
          </a:xfrm>
          <a:prstGeom prst="rect">
            <a:avLst/>
          </a:prstGeom>
          <a:solidFill>
            <a:srgbClr val="1158BC"/>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700" u="none" strike="noStrike" kern="0" cap="none" spc="0" normalizeH="0" baseline="0" noProof="0" dirty="0">
                <a:ln>
                  <a:noFill/>
                </a:ln>
                <a:solidFill>
                  <a:srgbClr val="D2DDF2"/>
                </a:solidFill>
                <a:effectLst/>
                <a:uLnTx/>
                <a:uFillTx/>
                <a:latin typeface="BentonSans Book "/>
                <a:ea typeface="Arial Unicode MS" pitchFamily="34" charset="-128"/>
                <a:cs typeface="BentonSans Book "/>
              </a:rPr>
              <a:t>Work Center</a:t>
            </a:r>
          </a:p>
        </p:txBody>
      </p:sp>
      <p:sp>
        <p:nvSpPr>
          <p:cNvPr id="157" name="Rectangle 156"/>
          <p:cNvSpPr/>
          <p:nvPr/>
        </p:nvSpPr>
        <p:spPr bwMode="gray">
          <a:xfrm>
            <a:off x="3955902" y="6372211"/>
            <a:ext cx="471377" cy="45719"/>
          </a:xfrm>
          <a:prstGeom prst="rect">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58" name="Rectangle 74"/>
          <p:cNvSpPr>
            <a:spLocks noChangeArrowheads="1"/>
          </p:cNvSpPr>
          <p:nvPr/>
        </p:nvSpPr>
        <p:spPr bwMode="auto">
          <a:xfrm>
            <a:off x="4582878" y="6200066"/>
            <a:ext cx="574675" cy="184666"/>
          </a:xfrm>
          <a:prstGeom prst="rect">
            <a:avLst/>
          </a:prstGeom>
          <a:noFill/>
          <a:ln w="9525">
            <a:noFill/>
            <a:miter lim="800000"/>
            <a:headEnd/>
            <a:tailEnd/>
          </a:ln>
        </p:spPr>
        <p:txBody>
          <a:bodyPr lIns="0" tIns="0" rIns="0" bIns="0">
            <a:spAutoFit/>
          </a:bodyPr>
          <a:lstStyle/>
          <a:p>
            <a:pPr algn="ctr"/>
            <a:r>
              <a:rPr lang="en-US" sz="600" dirty="0">
                <a:solidFill>
                  <a:schemeClr val="bg1"/>
                </a:solidFill>
                <a:latin typeface="Arial Black" pitchFamily="34" charset="0"/>
              </a:rPr>
              <a:t>Work </a:t>
            </a:r>
          </a:p>
          <a:p>
            <a:pPr algn="ctr"/>
            <a:r>
              <a:rPr lang="en-US" sz="600" dirty="0">
                <a:solidFill>
                  <a:schemeClr val="bg1"/>
                </a:solidFill>
                <a:latin typeface="Arial Black" pitchFamily="34" charset="0"/>
              </a:rPr>
              <a:t>Center</a:t>
            </a:r>
          </a:p>
        </p:txBody>
      </p:sp>
      <p:sp>
        <p:nvSpPr>
          <p:cNvPr id="159" name="Rectangle 158"/>
          <p:cNvSpPr/>
          <p:nvPr/>
        </p:nvSpPr>
        <p:spPr bwMode="gray">
          <a:xfrm>
            <a:off x="4568818" y="6052879"/>
            <a:ext cx="590698" cy="383954"/>
          </a:xfrm>
          <a:prstGeom prst="rect">
            <a:avLst/>
          </a:prstGeom>
          <a:solidFill>
            <a:schemeClr val="bg1">
              <a:lumMod val="6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600" u="none" strike="noStrike" kern="0" cap="none" spc="0" normalizeH="0" baseline="0" noProof="0" dirty="0">
                <a:ln>
                  <a:noFill/>
                </a:ln>
                <a:solidFill>
                  <a:schemeClr val="bg1"/>
                </a:solidFill>
                <a:effectLst/>
                <a:uLnTx/>
                <a:uFillTx/>
                <a:latin typeface="BentonSans Book "/>
                <a:ea typeface="Arial Unicode MS" pitchFamily="34" charset="-128"/>
                <a:cs typeface="BentonSans Book "/>
              </a:rPr>
              <a:t>Additional</a:t>
            </a:r>
            <a:br>
              <a:rPr lang="en-US" sz="600" kern="0" dirty="0">
                <a:solidFill>
                  <a:schemeClr val="bg1"/>
                </a:solidFill>
                <a:latin typeface="BentonSans Book "/>
                <a:ea typeface="Arial Unicode MS" pitchFamily="34" charset="-128"/>
                <a:cs typeface="BentonSans Book "/>
              </a:rPr>
            </a:br>
            <a:r>
              <a:rPr lang="en-US" sz="600" kern="0" dirty="0">
                <a:solidFill>
                  <a:schemeClr val="bg1"/>
                </a:solidFill>
                <a:latin typeface="BentonSans Book "/>
                <a:ea typeface="Arial Unicode MS" pitchFamily="34" charset="-128"/>
                <a:cs typeface="BentonSans Book "/>
              </a:rPr>
              <a:t>Application</a:t>
            </a:r>
            <a:endParaRPr kumimoji="0" lang="en-US" sz="600" u="none" strike="noStrike" kern="0" cap="none" spc="0" normalizeH="0" baseline="0" noProof="0" dirty="0">
              <a:ln>
                <a:noFill/>
              </a:ln>
              <a:solidFill>
                <a:schemeClr val="bg1"/>
              </a:solidFill>
              <a:effectLst/>
              <a:uLnTx/>
              <a:uFillTx/>
              <a:latin typeface="BentonSans Book "/>
              <a:ea typeface="Arial Unicode MS" pitchFamily="34" charset="-128"/>
              <a:cs typeface="BentonSans Book "/>
            </a:endParaRPr>
          </a:p>
        </p:txBody>
      </p:sp>
      <p:sp>
        <p:nvSpPr>
          <p:cNvPr id="160" name="Rectangle 159"/>
          <p:cNvSpPr/>
          <p:nvPr/>
        </p:nvSpPr>
        <p:spPr bwMode="gray">
          <a:xfrm>
            <a:off x="4633794" y="6076862"/>
            <a:ext cx="471377" cy="45719"/>
          </a:xfrm>
          <a:prstGeom prst="rect">
            <a:avLst/>
          </a:prstGeom>
          <a:solidFill>
            <a:srgbClr val="BB3827"/>
          </a:solidFill>
          <a:ln w="9525" algn="ctr">
            <a:noFill/>
            <a:round/>
            <a:headEnd/>
            <a:tailEnd/>
          </a:ln>
        </p:spPr>
        <p:txBody>
          <a:bodyPr rot="10800000" wrap="none" lIns="54000" tIns="0" rIns="54000" bIns="0" anchor="ctr"/>
          <a:lstStyle/>
          <a:p>
            <a:endParaRPr lang="en-US" dirty="0"/>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61"/>
          <p:cNvSpPr txBox="1">
            <a:spLocks noChangeArrowheads="1"/>
          </p:cNvSpPr>
          <p:nvPr/>
        </p:nvSpPr>
        <p:spPr bwMode="auto">
          <a:xfrm>
            <a:off x="327025" y="5880233"/>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sp>
        <p:nvSpPr>
          <p:cNvPr id="2" name="Title 1"/>
          <p:cNvSpPr>
            <a:spLocks noGrp="1"/>
          </p:cNvSpPr>
          <p:nvPr>
            <p:ph type="title"/>
          </p:nvPr>
        </p:nvSpPr>
        <p:spPr/>
        <p:txBody>
          <a:bodyPr/>
          <a:lstStyle/>
          <a:p>
            <a:r>
              <a:rPr lang="en-US" dirty="0"/>
              <a:t>Customer Return Management</a:t>
            </a:r>
            <a:br>
              <a:rPr lang="en-US" dirty="0"/>
            </a:br>
            <a:r>
              <a:rPr lang="en-US" sz="2000" b="0" dirty="0"/>
              <a:t>Further Information</a:t>
            </a:r>
          </a:p>
        </p:txBody>
      </p:sp>
      <p:pic>
        <p:nvPicPr>
          <p:cNvPr id="36" name="Picture 35" descr="scenario_60pxgrün.png"/>
          <p:cNvPicPr>
            <a:picLocks noChangeAspect="1"/>
          </p:cNvPicPr>
          <p:nvPr/>
        </p:nvPicPr>
        <p:blipFill>
          <a:blip r:embed="rId3" cstate="print"/>
          <a:stretch>
            <a:fillRect/>
          </a:stretch>
        </p:blipFill>
        <p:spPr>
          <a:xfrm>
            <a:off x="361522" y="4846253"/>
            <a:ext cx="180000" cy="180000"/>
          </a:xfrm>
          <a:prstGeom prst="rect">
            <a:avLst/>
          </a:prstGeom>
        </p:spPr>
      </p:pic>
      <p:sp>
        <p:nvSpPr>
          <p:cNvPr id="61" name="TextBox 60"/>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6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3" name="TextBox 62"/>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pic>
        <p:nvPicPr>
          <p:cNvPr id="66" name="Picture 65" descr="Calculator_2_60px.png"/>
          <p:cNvPicPr>
            <a:picLocks noChangeAspect="1"/>
          </p:cNvPicPr>
          <p:nvPr/>
        </p:nvPicPr>
        <p:blipFill>
          <a:blip r:embed="rId4" cstate="print"/>
          <a:stretch>
            <a:fillRect/>
          </a:stretch>
        </p:blipFill>
        <p:spPr>
          <a:xfrm>
            <a:off x="366739" y="5245467"/>
            <a:ext cx="180000" cy="180000"/>
          </a:xfrm>
          <a:prstGeom prst="rect">
            <a:avLst/>
          </a:prstGeom>
        </p:spPr>
      </p:pic>
      <p:sp>
        <p:nvSpPr>
          <p:cNvPr id="69" name="Rectangle 55">
            <a:hlinkClick r:id="rId5"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0" name="Rectangle 57">
            <a:hlinkClick r:id="rId6"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48" name="Picture 47" descr="Monitor_60px.png"/>
          <p:cNvPicPr>
            <a:picLocks noChangeAspect="1"/>
          </p:cNvPicPr>
          <p:nvPr/>
        </p:nvPicPr>
        <p:blipFill>
          <a:blip r:embed="rId7" cstate="print"/>
          <a:stretch>
            <a:fillRect/>
          </a:stretch>
        </p:blipFill>
        <p:spPr>
          <a:xfrm>
            <a:off x="366739" y="5604137"/>
            <a:ext cx="180000" cy="180000"/>
          </a:xfrm>
          <a:prstGeom prst="rect">
            <a:avLst/>
          </a:prstGeom>
        </p:spPr>
      </p:pic>
      <p:sp>
        <p:nvSpPr>
          <p:cNvPr id="50" name="Rectangle 57">
            <a:hlinkClick r:id="rId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8" name="TextBox 17"/>
          <p:cNvSpPr txBox="1"/>
          <p:nvPr/>
        </p:nvSpPr>
        <p:spPr>
          <a:xfrm>
            <a:off x="2179927" y="4582009"/>
            <a:ext cx="1753399" cy="758087"/>
          </a:xfrm>
          <a:prstGeom prst="rect">
            <a:avLst/>
          </a:prstGeom>
          <a:noFill/>
        </p:spPr>
        <p:txBody>
          <a:bodyPr lIns="0" tIns="0" rIns="0" anchor="t"/>
          <a:lstStyle/>
          <a:p>
            <a:pPr>
              <a:buClr>
                <a:schemeClr val="accent1"/>
              </a:buClr>
              <a:buSzPct val="80000"/>
              <a:defRPr/>
            </a:pPr>
            <a:r>
              <a:rPr lang="en-US" sz="900" b="1" dirty="0">
                <a:latin typeface="+mn-lt"/>
              </a:rPr>
              <a:t>Business Process Procedure</a:t>
            </a:r>
            <a:br>
              <a:rPr lang="en-US" sz="900" b="1" dirty="0">
                <a:latin typeface="+mn-lt"/>
              </a:rPr>
            </a:br>
            <a:r>
              <a:rPr lang="en-US" sz="700" dirty="0">
                <a:latin typeface="+mn-lt"/>
              </a:rPr>
              <a:t>(90-120 min*)</a:t>
            </a:r>
            <a:br>
              <a:rPr lang="en-US" sz="700" dirty="0">
                <a:latin typeface="+mn-lt"/>
              </a:rPr>
            </a:br>
            <a:endParaRPr lang="en-US" sz="300" dirty="0">
              <a:latin typeface="+mn-lt"/>
            </a:endParaRPr>
          </a:p>
          <a:p>
            <a:pPr>
              <a:buClr>
                <a:schemeClr val="accent1"/>
              </a:buClr>
              <a:buSzPct val="80000"/>
              <a:defRPr/>
            </a:pPr>
            <a:r>
              <a:rPr lang="en-US" sz="900" dirty="0">
                <a:latin typeface="+mn-lt"/>
              </a:rPr>
              <a:t>To get a comprehensive how-to documentation to run the business scenario, </a:t>
            </a:r>
            <a:r>
              <a:rPr lang="en-US" sz="900" dirty="0">
                <a:latin typeface="+mn-lt"/>
                <a:hlinkClick r:id="rId9"/>
              </a:rPr>
              <a:t>click here</a:t>
            </a:r>
            <a:r>
              <a:rPr lang="en-US" sz="900" dirty="0">
                <a:latin typeface="+mn-lt"/>
              </a:rPr>
              <a:t>.</a:t>
            </a:r>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9"/>
              </a:rPr>
              <a:t>click here</a:t>
            </a:r>
            <a:r>
              <a:rPr lang="en-US" sz="900" dirty="0">
                <a:latin typeface="+mn-lt"/>
              </a:rPr>
              <a:t>.</a:t>
            </a: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900" b="1" dirty="0">
                <a:latin typeface="+mn-lt"/>
              </a:rPr>
            </a:br>
            <a:r>
              <a:rPr lang="en-US" sz="800" dirty="0"/>
              <a:t>(30-90 min*)</a:t>
            </a:r>
            <a:br>
              <a:rPr lang="en-US" sz="800" dirty="0"/>
            </a:br>
            <a:endParaRPr lang="en-US" sz="400" dirty="0"/>
          </a:p>
          <a:p>
            <a:pPr>
              <a:buClr>
                <a:schemeClr val="accent1"/>
              </a:buClr>
              <a:buSzPct val="80000"/>
              <a:defRPr/>
            </a:pPr>
            <a:r>
              <a:rPr lang="en-US" sz="900" dirty="0">
                <a:latin typeface="+mn-lt"/>
              </a:rPr>
              <a:t>SAP provides a complete product documentation, covering all aspects of the business scenario. For more details, </a:t>
            </a:r>
            <a:r>
              <a:rPr lang="en-US" sz="900" dirty="0">
                <a:latin typeface="+mn-lt"/>
                <a:hlinkClick r:id="rId10"/>
              </a:rPr>
              <a:t>click here</a:t>
            </a:r>
            <a:r>
              <a:rPr lang="en-US" sz="900" dirty="0">
                <a:latin typeface="+mn-lt"/>
              </a:rPr>
              <a:t>.</a:t>
            </a:r>
          </a:p>
        </p:txBody>
      </p:sp>
      <p:sp>
        <p:nvSpPr>
          <p:cNvPr id="22" name="TextBox 21"/>
          <p:cNvSpPr txBox="1"/>
          <p:nvPr/>
        </p:nvSpPr>
        <p:spPr>
          <a:xfrm>
            <a:off x="2179927" y="5628088"/>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9"/>
              </a:rPr>
              <a:t>click here</a:t>
            </a:r>
            <a:r>
              <a:rPr lang="en-US" sz="900" dirty="0">
                <a:latin typeface="+mn-lt"/>
              </a:rPr>
              <a:t>.</a:t>
            </a:r>
          </a:p>
        </p:txBody>
      </p:sp>
      <p:sp>
        <p:nvSpPr>
          <p:cNvPr id="24" name="TextBox 23"/>
          <p:cNvSpPr txBox="1"/>
          <p:nvPr/>
        </p:nvSpPr>
        <p:spPr>
          <a:xfrm>
            <a:off x="4757129" y="562808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a business scenario. </a:t>
            </a:r>
          </a:p>
          <a:p>
            <a:pPr>
              <a:buClr>
                <a:schemeClr val="accent1"/>
              </a:buClr>
              <a:buSzPct val="80000"/>
              <a:defRPr/>
            </a:pPr>
            <a:r>
              <a:rPr lang="en-US" sz="900" dirty="0">
                <a:latin typeface="+mn-lt"/>
              </a:rPr>
              <a:t>To access the WIKI, </a:t>
            </a:r>
            <a:r>
              <a:rPr lang="en-US" sz="900" dirty="0">
                <a:latin typeface="+mn-lt"/>
                <a:hlinkClick r:id="rId9"/>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11"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13"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8" name="Group 27"/>
          <p:cNvGrpSpPr/>
          <p:nvPr/>
        </p:nvGrpSpPr>
        <p:grpSpPr>
          <a:xfrm>
            <a:off x="1857184" y="4592591"/>
            <a:ext cx="238805" cy="293967"/>
            <a:chOff x="325515" y="3751339"/>
            <a:chExt cx="307436" cy="378451"/>
          </a:xfrm>
          <a:solidFill>
            <a:schemeClr val="accent1"/>
          </a:solidFill>
        </p:grpSpPr>
        <p:sp>
          <p:nvSpPr>
            <p:cNvPr id="59" name="Chevron 58"/>
            <p:cNvSpPr/>
            <p:nvPr/>
          </p:nvSpPr>
          <p:spPr bwMode="gray">
            <a:xfrm>
              <a:off x="325515" y="3751339"/>
              <a:ext cx="159475" cy="180183"/>
            </a:xfrm>
            <a:prstGeom prst="chevron">
              <a:avLst>
                <a:gd name="adj" fmla="val 20462"/>
              </a:avLst>
            </a:prstGeom>
            <a:grp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60" name="Chevron 59"/>
            <p:cNvSpPr/>
            <p:nvPr/>
          </p:nvSpPr>
          <p:spPr bwMode="gray">
            <a:xfrm>
              <a:off x="473476" y="3751339"/>
              <a:ext cx="159475" cy="180183"/>
            </a:xfrm>
            <a:prstGeom prst="chevron">
              <a:avLst>
                <a:gd name="adj" fmla="val 20462"/>
              </a:avLst>
            </a:prstGeom>
            <a:grp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64" name="Chevron 63"/>
            <p:cNvSpPr/>
            <p:nvPr/>
          </p:nvSpPr>
          <p:spPr bwMode="gray">
            <a:xfrm>
              <a:off x="473476" y="3949607"/>
              <a:ext cx="159475" cy="180183"/>
            </a:xfrm>
            <a:prstGeom prst="chevron">
              <a:avLst>
                <a:gd name="adj" fmla="val 20462"/>
              </a:avLst>
            </a:prstGeom>
            <a:grp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
        <p:nvSpPr>
          <p:cNvPr id="3" name="Rectangle 2"/>
          <p:cNvSpPr/>
          <p:nvPr/>
        </p:nvSpPr>
        <p:spPr bwMode="gray">
          <a:xfrm>
            <a:off x="4406900" y="563270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64302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5" name="TextBox 54"/>
          <p:cNvSpPr txBox="1"/>
          <p:nvPr/>
        </p:nvSpPr>
        <p:spPr>
          <a:xfrm>
            <a:off x="1829558" y="6553624"/>
            <a:ext cx="7314442" cy="261610"/>
          </a:xfrm>
          <a:prstGeom prst="rect">
            <a:avLst/>
          </a:prstGeom>
          <a:noFill/>
        </p:spPr>
        <p:txBody>
          <a:bodyPr wrap="square" lIns="0" tIns="0" rIns="0" bIns="0" rtlCol="0">
            <a:spAutoFit/>
          </a:bodyPr>
          <a:lstStyle/>
          <a:p>
            <a:pPr marL="87313" indent="-87313" fontAlgn="base">
              <a:spcBef>
                <a:spcPct val="50000"/>
              </a:spcBef>
              <a:spcAft>
                <a:spcPct val="0"/>
              </a:spcAft>
              <a:buClr>
                <a:srgbClr val="F0AB00"/>
              </a:buClr>
              <a:buSzPct val="80000"/>
            </a:pPr>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The time values are given as an orientation for the required time you need to get through the information on one scenario. Since some scenarios are shorter than others, the minimum time refers to the shortest scenario and the maximum refers to the longest. The actual time you will need depends on your level of knowledge and your interest in the topic. </a:t>
            </a:r>
          </a:p>
        </p:txBody>
      </p:sp>
      <p:pic>
        <p:nvPicPr>
          <p:cNvPr id="56" name="Picture 55"/>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86405" y="5940593"/>
            <a:ext cx="170688" cy="170688"/>
          </a:xfrm>
          <a:prstGeom prst="rect">
            <a:avLst/>
          </a:prstGeom>
        </p:spPr>
      </p:pic>
      <p:pic>
        <p:nvPicPr>
          <p:cNvPr id="57" name="Picture 56"/>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888354" y="5637495"/>
            <a:ext cx="245358" cy="241200"/>
          </a:xfrm>
          <a:prstGeom prst="rect">
            <a:avLst/>
          </a:prstGeom>
        </p:spPr>
      </p:pic>
    </p:spTree>
    <p:extLst>
      <p:ext uri="{BB962C8B-B14F-4D97-AF65-F5344CB8AC3E}">
        <p14:creationId xmlns:p14="http://schemas.microsoft.com/office/powerpoint/2010/main" val="61556177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 name="Picture 110"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40593"/>
            <a:ext cx="170688" cy="170688"/>
          </a:xfrm>
          <a:prstGeom prst="rect">
            <a:avLst/>
          </a:prstGeom>
        </p:spPr>
      </p:pic>
      <p:sp>
        <p:nvSpPr>
          <p:cNvPr id="2" name="Title 1"/>
          <p:cNvSpPr>
            <a:spLocks noGrp="1"/>
          </p:cNvSpPr>
          <p:nvPr>
            <p:ph type="title"/>
          </p:nvPr>
        </p:nvSpPr>
        <p:spPr/>
        <p:txBody>
          <a:bodyPr/>
          <a:lstStyle/>
          <a:p>
            <a:r>
              <a:rPr lang="en-US" dirty="0"/>
              <a:t>Customer Return Management</a:t>
            </a:r>
            <a:br>
              <a:rPr lang="en-US" dirty="0"/>
            </a:br>
            <a:r>
              <a:rPr lang="en-US" sz="2000" dirty="0"/>
              <a:t>Scenario Overview</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74100"/>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8" name="TextBox 66"/>
          <p:cNvSpPr txBox="1">
            <a:spLocks noChangeArrowheads="1"/>
          </p:cNvSpPr>
          <p:nvPr/>
        </p:nvSpPr>
        <p:spPr bwMode="auto">
          <a:xfrm>
            <a:off x="1887537" y="4364955"/>
            <a:ext cx="3794796" cy="1698927"/>
          </a:xfrm>
          <a:prstGeom prst="rect">
            <a:avLst/>
          </a:prstGeom>
          <a:noFill/>
          <a:ln w="9525">
            <a:noFill/>
            <a:miter lim="800000"/>
            <a:headEnd/>
            <a:tailEnd/>
          </a:ln>
        </p:spPr>
        <p:txBody>
          <a:bodyPr wrap="square">
            <a:spAutoFit/>
          </a:bodyPr>
          <a:lstStyle/>
          <a:p>
            <a:pPr>
              <a:buClr>
                <a:schemeClr val="accent1"/>
              </a:buClr>
              <a:buSzPct val="80000"/>
            </a:pPr>
            <a:r>
              <a:rPr lang="en-US" sz="900" dirty="0"/>
              <a:t>The </a:t>
            </a:r>
            <a:r>
              <a:rPr lang="en-US" sz="900" b="1" dirty="0"/>
              <a:t>Customer Return Management</a:t>
            </a:r>
            <a:r>
              <a:rPr lang="en-US" sz="900" dirty="0"/>
              <a:t> business scenario enables you to process the inbound delivery of physical goods returned by a customer for a replacement, a credit for the returned goods or for repair. </a:t>
            </a:r>
          </a:p>
          <a:p>
            <a:pPr>
              <a:buClr>
                <a:schemeClr val="accent1"/>
              </a:buClr>
              <a:buSzPct val="80000"/>
            </a:pPr>
            <a:r>
              <a:rPr lang="en-US" sz="900" dirty="0"/>
              <a:t>There are also functions for: </a:t>
            </a:r>
          </a:p>
          <a:p>
            <a:pPr marL="228600" lvl="1" indent="-114300">
              <a:lnSpc>
                <a:spcPct val="90000"/>
              </a:lnSpc>
              <a:spcBef>
                <a:spcPct val="60000"/>
              </a:spcBef>
              <a:buClr>
                <a:srgbClr val="4DB6EF"/>
              </a:buClr>
              <a:buFont typeface="Wingdings" pitchFamily="2" charset="2"/>
              <a:buChar char="l"/>
            </a:pPr>
            <a:r>
              <a:rPr lang="en-US" sz="900" dirty="0"/>
              <a:t>Collaboration between warehouse and sales or customer service</a:t>
            </a:r>
            <a:br>
              <a:rPr lang="en-US" sz="900" dirty="0"/>
            </a:br>
            <a:r>
              <a:rPr lang="en-US" sz="900" dirty="0"/>
              <a:t>The return processing includes late updates of inbound deliveries, as well as transferring notes and attachments from warehouse to the return documents.</a:t>
            </a:r>
          </a:p>
          <a:p>
            <a:pPr marL="228600" lvl="1" indent="-114300">
              <a:lnSpc>
                <a:spcPct val="90000"/>
              </a:lnSpc>
              <a:spcBef>
                <a:spcPct val="60000"/>
              </a:spcBef>
              <a:buClr>
                <a:srgbClr val="4DB6EF"/>
              </a:buClr>
              <a:buFont typeface="Wingdings" pitchFamily="2" charset="2"/>
              <a:buChar char="l"/>
            </a:pPr>
            <a:r>
              <a:rPr lang="en-US" sz="900" dirty="0"/>
              <a:t>Outbound delivery in case of returns received for repair at own service center.</a:t>
            </a:r>
          </a:p>
        </p:txBody>
      </p:sp>
      <p:sp>
        <p:nvSpPr>
          <p:cNvPr id="80" name="TextBox 66"/>
          <p:cNvSpPr txBox="1">
            <a:spLocks noChangeArrowheads="1"/>
          </p:cNvSpPr>
          <p:nvPr/>
        </p:nvSpPr>
        <p:spPr bwMode="auto">
          <a:xfrm>
            <a:off x="5602288" y="4402138"/>
            <a:ext cx="3541712" cy="1544525"/>
          </a:xfrm>
          <a:prstGeom prst="rect">
            <a:avLst/>
          </a:prstGeom>
          <a:noFill/>
          <a:ln w="9525">
            <a:noFill/>
            <a:miter lim="800000"/>
            <a:headEnd/>
            <a:tailEnd/>
          </a:ln>
        </p:spPr>
        <p:txBody>
          <a:bodyPr>
            <a:spAutoFit/>
          </a:bodyPr>
          <a:lstStyle/>
          <a:p>
            <a:pPr marL="228600" lvl="1" indent="-114300">
              <a:lnSpc>
                <a:spcPct val="90000"/>
              </a:lnSpc>
              <a:spcBef>
                <a:spcPct val="60000"/>
              </a:spcBef>
              <a:buClr>
                <a:srgbClr val="4DB6EF"/>
              </a:buClr>
              <a:buFont typeface="Wingdings" pitchFamily="2" charset="2"/>
              <a:buChar char="l"/>
            </a:pPr>
            <a:r>
              <a:rPr lang="en-US" sz="900" dirty="0"/>
              <a:t>Return confirmation to customer</a:t>
            </a:r>
            <a:br>
              <a:rPr lang="en-US" sz="900" dirty="0"/>
            </a:br>
            <a:r>
              <a:rPr lang="en-US" sz="900" dirty="0"/>
              <a:t>The form-based confirmation to a customer in order to inform a customer about goods receipt, references, and contacts.</a:t>
            </a:r>
          </a:p>
          <a:p>
            <a:pPr marL="228600" lvl="1" indent="-114300">
              <a:lnSpc>
                <a:spcPct val="90000"/>
              </a:lnSpc>
              <a:spcBef>
                <a:spcPct val="60000"/>
              </a:spcBef>
              <a:buClr>
                <a:srgbClr val="4DB6EF"/>
              </a:buClr>
              <a:buFont typeface="Wingdings" pitchFamily="2" charset="2"/>
              <a:buChar char="l"/>
            </a:pPr>
            <a:r>
              <a:rPr lang="en-US" sz="900" dirty="0"/>
              <a:t>Creating and approval for credit memo</a:t>
            </a:r>
            <a:br>
              <a:rPr lang="en-US" sz="900" dirty="0"/>
            </a:br>
            <a:r>
              <a:rPr lang="en-US" sz="900" dirty="0"/>
              <a:t>The creation of a credit memo and the option to introduce an approval process with thresholds.</a:t>
            </a:r>
            <a:endParaRPr lang="de-DE" altLang="zh-CN" sz="900" dirty="0"/>
          </a:p>
          <a:p>
            <a:pPr marL="228600" lvl="1" indent="-114300">
              <a:lnSpc>
                <a:spcPct val="90000"/>
              </a:lnSpc>
              <a:spcBef>
                <a:spcPct val="60000"/>
              </a:spcBef>
              <a:buClr>
                <a:srgbClr val="4DB6EF"/>
              </a:buClr>
              <a:buFont typeface="Wingdings" pitchFamily="2" charset="2"/>
              <a:buChar char="l"/>
            </a:pPr>
            <a:r>
              <a:rPr lang="en-US" sz="900" dirty="0"/>
              <a:t>Pricing</a:t>
            </a:r>
            <a:br>
              <a:rPr lang="en-US" sz="900" dirty="0"/>
            </a:br>
            <a:r>
              <a:rPr lang="en-US" sz="900" dirty="0"/>
              <a:t>The restocking and quality loss fee as pricing conditions help to level or refine the amount for compensation.</a:t>
            </a:r>
          </a:p>
          <a:p>
            <a:pPr marL="228600" lvl="1" indent="-114300">
              <a:spcBef>
                <a:spcPts val="200"/>
              </a:spcBef>
              <a:buFont typeface="Arial" charset="0"/>
              <a:buChar char="•"/>
            </a:pPr>
            <a:endParaRPr lang="en-US" sz="900" dirty="0"/>
          </a:p>
        </p:txBody>
      </p:sp>
      <p:cxnSp>
        <p:nvCxnSpPr>
          <p:cNvPr id="81" name="Straight Connector 139"/>
          <p:cNvCxnSpPr>
            <a:cxnSpLocks noChangeShapeType="1"/>
          </p:cNvCxnSpPr>
          <p:nvPr/>
        </p:nvCxnSpPr>
        <p:spPr bwMode="auto">
          <a:xfrm rot="5400000">
            <a:off x="4814887" y="5151438"/>
            <a:ext cx="1516063" cy="1588"/>
          </a:xfrm>
          <a:prstGeom prst="line">
            <a:avLst/>
          </a:prstGeom>
          <a:noFill/>
          <a:ln w="12700" algn="ctr">
            <a:solidFill>
              <a:schemeClr val="bg1"/>
            </a:solidFill>
            <a:round/>
            <a:headEnd/>
            <a:tailEnd/>
          </a:ln>
        </p:spPr>
      </p:cxnSp>
      <p:sp>
        <p:nvSpPr>
          <p:cNvPr id="83"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Warehouse Operator</a:t>
            </a:r>
          </a:p>
        </p:txBody>
      </p:sp>
      <p:sp>
        <p:nvSpPr>
          <p:cNvPr id="84"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Sales Representative</a:t>
            </a:r>
          </a:p>
        </p:txBody>
      </p:sp>
      <p:sp>
        <p:nvSpPr>
          <p:cNvPr id="85" name="Chevron 79"/>
          <p:cNvSpPr>
            <a:spLocks noChangeArrowheads="1"/>
          </p:cNvSpPr>
          <p:nvPr/>
        </p:nvSpPr>
        <p:spPr bwMode="auto">
          <a:xfrm>
            <a:off x="46847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Accounts Receivable Accountant</a:t>
            </a:r>
          </a:p>
        </p:txBody>
      </p:sp>
      <p:sp>
        <p:nvSpPr>
          <p:cNvPr id="71"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7" action="ppaction://hlinksldjump"/>
              </a:rPr>
              <a:t>Open Legend</a:t>
            </a:r>
            <a:endParaRPr lang="en-US" sz="900" dirty="0">
              <a:ea typeface="SimSun" pitchFamily="2" charset="-122"/>
            </a:endParaRPr>
          </a:p>
        </p:txBody>
      </p:sp>
      <p:sp>
        <p:nvSpPr>
          <p:cNvPr id="73"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8" action="ppaction://hlinksldjump"/>
              </a:rPr>
              <a:t>Open Legend</a:t>
            </a:r>
            <a:endParaRPr lang="en-US" sz="900" dirty="0">
              <a:ea typeface="SimSun" pitchFamily="2" charset="-122"/>
            </a:endParaRPr>
          </a:p>
        </p:txBody>
      </p:sp>
      <p:sp>
        <p:nvSpPr>
          <p:cNvPr id="7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7" action="ppaction://hlinksldjump"/>
              </a:rPr>
              <a:t>Open Legend</a:t>
            </a:r>
            <a:endParaRPr lang="en-US" sz="900" dirty="0">
              <a:ea typeface="SimSun" pitchFamily="2" charset="-122"/>
            </a:endParaRPr>
          </a:p>
        </p:txBody>
      </p:sp>
      <p:sp>
        <p:nvSpPr>
          <p:cNvPr id="75"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8" action="ppaction://hlinksldjump"/>
              </a:rPr>
              <a:t>Open Legend</a:t>
            </a:r>
            <a:endParaRPr lang="en-US" sz="900" dirty="0">
              <a:ea typeface="SimSun" pitchFamily="2" charset="-122"/>
            </a:endParaRPr>
          </a:p>
        </p:txBody>
      </p:sp>
      <p:sp>
        <p:nvSpPr>
          <p:cNvPr id="76"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7" action="ppaction://hlinksldjump"/>
              </a:rPr>
              <a:t>Open Legend</a:t>
            </a:r>
            <a:endParaRPr lang="en-US" sz="900" dirty="0">
              <a:ea typeface="SimSun" pitchFamily="2" charset="-122"/>
            </a:endParaRPr>
          </a:p>
        </p:txBody>
      </p:sp>
      <p:sp>
        <p:nvSpPr>
          <p:cNvPr id="77"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a:solidFill>
                  <a:srgbClr val="44697D"/>
                </a:solidFill>
                <a:hlinkClick r:id="rId7" action="ppaction://hlinksldjump"/>
              </a:rPr>
              <a:t>Open Legend</a:t>
            </a:r>
            <a:endParaRPr lang="en-US" sz="900">
              <a:ea typeface="SimSun" pitchFamily="2" charset="-122"/>
            </a:endParaRPr>
          </a:p>
        </p:txBody>
      </p:sp>
      <p:sp>
        <p:nvSpPr>
          <p:cNvPr id="92"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pic>
        <p:nvPicPr>
          <p:cNvPr id="93" name="Picture 52" descr="richard_stone_active.png">
            <a:hlinkClick r:id="rId9" action="ppaction://hlinksldjump" tooltip="Click here for a detailed role description"/>
          </p:cNvPr>
          <p:cNvPicPr>
            <a:picLocks noChangeAspect="1"/>
          </p:cNvPicPr>
          <p:nvPr>
            <p:custDataLst>
              <p:tags r:id="rId1"/>
            </p:custDataLst>
          </p:nvPr>
        </p:nvPicPr>
        <p:blipFill>
          <a:blip r:embed="rId10" cstate="print"/>
          <a:srcRect/>
          <a:stretch>
            <a:fillRect/>
          </a:stretch>
        </p:blipFill>
        <p:spPr bwMode="auto">
          <a:xfrm>
            <a:off x="7813675" y="6318250"/>
            <a:ext cx="411163" cy="411163"/>
          </a:xfrm>
          <a:prstGeom prst="rect">
            <a:avLst/>
          </a:prstGeom>
          <a:noFill/>
          <a:ln w="9525">
            <a:noFill/>
            <a:miter lim="800000"/>
            <a:headEnd/>
            <a:tailEnd/>
          </a:ln>
        </p:spPr>
      </p:pic>
      <p:sp>
        <p:nvSpPr>
          <p:cNvPr id="94"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95"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96" name="Rectangle 95"/>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a:p>
        </p:txBody>
      </p:sp>
      <p:sp>
        <p:nvSpPr>
          <p:cNvPr id="113" name="Rectangle 112"/>
          <p:cNvSpPr>
            <a:spLocks noChangeArrowheads="1"/>
          </p:cNvSpPr>
          <p:nvPr/>
        </p:nvSpPr>
        <p:spPr bwMode="auto">
          <a:xfrm>
            <a:off x="6940550"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114" name="Rectangle 113"/>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a:solidFill>
                  <a:srgbClr val="000000"/>
                </a:solidFill>
              </a:rPr>
              <a:t>Process mainly driven by the user</a:t>
            </a:r>
          </a:p>
          <a:p>
            <a:endParaRPr lang="en-US" sz="800">
              <a:solidFill>
                <a:srgbClr val="000000"/>
              </a:solidFill>
            </a:endParaRPr>
          </a:p>
          <a:p>
            <a:r>
              <a:rPr lang="en-US" sz="800">
                <a:solidFill>
                  <a:srgbClr val="000000"/>
                </a:solidFill>
              </a:rPr>
              <a:t>Process mainly driven by the system</a:t>
            </a:r>
          </a:p>
          <a:p>
            <a:endParaRPr lang="en-US" sz="800">
              <a:solidFill>
                <a:srgbClr val="000000"/>
              </a:solidFill>
            </a:endParaRPr>
          </a:p>
          <a:p>
            <a:r>
              <a:rPr lang="en-US" sz="800">
                <a:solidFill>
                  <a:srgbClr val="000000"/>
                </a:solidFill>
              </a:rPr>
              <a:t>Manual process not supported by the system</a:t>
            </a:r>
          </a:p>
          <a:p>
            <a:endParaRPr lang="en-US" sz="800">
              <a:solidFill>
                <a:srgbClr val="000000"/>
              </a:solidFill>
            </a:endParaRPr>
          </a:p>
          <a:p>
            <a:r>
              <a:rPr lang="en-US" sz="800">
                <a:solidFill>
                  <a:srgbClr val="000000"/>
                </a:solidFill>
              </a:rPr>
              <a:t>Process that communicates with third-party software (mouse-over for details)</a:t>
            </a:r>
          </a:p>
          <a:p>
            <a:endParaRPr lang="en-US" sz="800">
              <a:solidFill>
                <a:srgbClr val="000000"/>
              </a:solidFill>
            </a:endParaRPr>
          </a:p>
          <a:p>
            <a:r>
              <a:rPr lang="en-US" sz="800">
                <a:solidFill>
                  <a:srgbClr val="000000"/>
                </a:solidFill>
              </a:rPr>
              <a:t>Process with relevance to Financials</a:t>
            </a:r>
          </a:p>
          <a:p>
            <a:endParaRPr lang="en-US" sz="800">
              <a:solidFill>
                <a:srgbClr val="000000"/>
              </a:solidFill>
            </a:endParaRPr>
          </a:p>
          <a:p>
            <a:r>
              <a:rPr lang="en-US" sz="800">
                <a:solidFill>
                  <a:srgbClr val="000000"/>
                </a:solidFill>
              </a:rPr>
              <a:t>Related scenario</a:t>
            </a:r>
          </a:p>
          <a:p>
            <a:endParaRPr lang="en-US" sz="800">
              <a:solidFill>
                <a:srgbClr val="000000"/>
              </a:solidFill>
            </a:endParaRPr>
          </a:p>
          <a:p>
            <a:r>
              <a:rPr lang="en-US" sz="800">
                <a:solidFill>
                  <a:srgbClr val="000000"/>
                </a:solidFill>
              </a:rPr>
              <a:t>Info button with more information</a:t>
            </a:r>
            <a:endParaRPr lang="en-US" sz="800"/>
          </a:p>
        </p:txBody>
      </p:sp>
      <p:sp>
        <p:nvSpPr>
          <p:cNvPr id="116" name="Rectangle 115">
            <a:hlinkClick r:id="rId8" action="ppaction://hlinksldjump"/>
          </p:cNvPr>
          <p:cNvSpPr>
            <a:spLocks noChangeArrowheads="1"/>
          </p:cNvSpPr>
          <p:nvPr/>
        </p:nvSpPr>
        <p:spPr bwMode="auto">
          <a:xfrm>
            <a:off x="8435975" y="419417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8" action="ppaction://hlinksldjump"/>
              </a:rPr>
              <a:t>Close Legend</a:t>
            </a:r>
            <a:endParaRPr lang="en-US" sz="800" dirty="0">
              <a:solidFill>
                <a:srgbClr val="44697D"/>
              </a:solidFill>
            </a:endParaRPr>
          </a:p>
        </p:txBody>
      </p:sp>
      <p:sp>
        <p:nvSpPr>
          <p:cNvPr id="117" name="Freeform 70"/>
          <p:cNvSpPr>
            <a:spLocks noChangeAspect="1" noChangeArrowheads="1"/>
          </p:cNvSpPr>
          <p:nvPr/>
        </p:nvSpPr>
        <p:spPr bwMode="auto">
          <a:xfrm flipV="1">
            <a:off x="6934200" y="5494338"/>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118" name="Freeform 69"/>
          <p:cNvSpPr>
            <a:spLocks noChangeAspect="1" noChangeArrowheads="1"/>
          </p:cNvSpPr>
          <p:nvPr/>
        </p:nvSpPr>
        <p:spPr bwMode="auto">
          <a:xfrm>
            <a:off x="6931025" y="582930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9"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120" name="Chevron 123"/>
          <p:cNvSpPr>
            <a:spLocks noChangeArrowheads="1"/>
          </p:cNvSpPr>
          <p:nvPr/>
        </p:nvSpPr>
        <p:spPr bwMode="auto">
          <a:xfrm>
            <a:off x="6934200" y="514191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121"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102" name="Chevron 79"/>
          <p:cNvSpPr>
            <a:spLocks noChangeArrowheads="1"/>
          </p:cNvSpPr>
          <p:nvPr/>
        </p:nvSpPr>
        <p:spPr bwMode="auto">
          <a:xfrm>
            <a:off x="5814666"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Service Planner/</a:t>
            </a:r>
          </a:p>
          <a:p>
            <a:pPr>
              <a:buClr>
                <a:schemeClr val="accent1"/>
              </a:buClr>
              <a:buSzPct val="80000"/>
              <a:buFont typeface="Wingdings" pitchFamily="2" charset="2"/>
              <a:buNone/>
            </a:pPr>
            <a:r>
              <a:rPr lang="en-US" sz="700" dirty="0">
                <a:solidFill>
                  <a:srgbClr val="404040"/>
                </a:solidFill>
              </a:rPr>
              <a:t>Dispatcher</a:t>
            </a:r>
          </a:p>
        </p:txBody>
      </p:sp>
      <p:sp>
        <p:nvSpPr>
          <p:cNvPr id="97" name="TextBox 96"/>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98"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99"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01" name="Picture 100" descr="Calculator_2_60px.png"/>
          <p:cNvPicPr>
            <a:picLocks noChangeAspect="1"/>
          </p:cNvPicPr>
          <p:nvPr/>
        </p:nvPicPr>
        <p:blipFill>
          <a:blip r:embed="rId11" cstate="print"/>
          <a:stretch>
            <a:fillRect/>
          </a:stretch>
        </p:blipFill>
        <p:spPr>
          <a:xfrm>
            <a:off x="366739" y="5245467"/>
            <a:ext cx="180000" cy="180000"/>
          </a:xfrm>
          <a:prstGeom prst="rect">
            <a:avLst/>
          </a:prstGeom>
        </p:spPr>
      </p:pic>
      <p:pic>
        <p:nvPicPr>
          <p:cNvPr id="104" name="Picture 103" descr="Monitor_60px.png"/>
          <p:cNvPicPr>
            <a:picLocks noChangeAspect="1"/>
          </p:cNvPicPr>
          <p:nvPr/>
        </p:nvPicPr>
        <p:blipFill>
          <a:blip r:embed="rId12" cstate="print"/>
          <a:stretch>
            <a:fillRect/>
          </a:stretch>
        </p:blipFill>
        <p:spPr>
          <a:xfrm>
            <a:off x="366739" y="5604137"/>
            <a:ext cx="180000" cy="180000"/>
          </a:xfrm>
          <a:prstGeom prst="rect">
            <a:avLst/>
          </a:prstGeom>
        </p:spPr>
      </p:pic>
      <p:sp>
        <p:nvSpPr>
          <p:cNvPr id="105" name="Rectangle 57">
            <a:hlinkClick r:id="rId13"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8"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9" name="Rectangle 57">
            <a:hlinkClick r:id="rId9"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8" name="TextBox 61"/>
          <p:cNvSpPr txBox="1">
            <a:spLocks noChangeArrowheads="1"/>
          </p:cNvSpPr>
          <p:nvPr/>
        </p:nvSpPr>
        <p:spPr bwMode="auto">
          <a:xfrm>
            <a:off x="327025" y="5880233"/>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29" name="Rectangle 57">
            <a:hlinkClick r:id="rId14" action="ppaction://hlinksldjump"/>
          </p:cNvPr>
          <p:cNvSpPr>
            <a:spLocks noChangeArrowheads="1"/>
          </p:cNvSpPr>
          <p:nvPr/>
        </p:nvSpPr>
        <p:spPr bwMode="auto">
          <a:xfrm>
            <a:off x="309641" y="5884392"/>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10" name="Picture 109"/>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
        <p:nvSpPr>
          <p:cNvPr id="126" name="Chevron 123">
            <a:hlinkClick r:id="rId16" action="ppaction://hlinksldjump"/>
          </p:cNvPr>
          <p:cNvSpPr>
            <a:spLocks noChangeArrowheads="1"/>
          </p:cNvSpPr>
          <p:nvPr/>
        </p:nvSpPr>
        <p:spPr bwMode="auto">
          <a:xfrm>
            <a:off x="2273971" y="2756051"/>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135" name="Chevron 123">
            <a:hlinkClick r:id="rId7" action="ppaction://hlinksldjump"/>
          </p:cNvPr>
          <p:cNvSpPr>
            <a:spLocks noChangeArrowheads="1"/>
          </p:cNvSpPr>
          <p:nvPr/>
        </p:nvSpPr>
        <p:spPr bwMode="auto">
          <a:xfrm>
            <a:off x="1426246" y="1783140"/>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Notifications</a:t>
            </a:r>
          </a:p>
        </p:txBody>
      </p:sp>
      <p:sp>
        <p:nvSpPr>
          <p:cNvPr id="136" name="Rectangle 74"/>
          <p:cNvSpPr>
            <a:spLocks noChangeArrowheads="1"/>
          </p:cNvSpPr>
          <p:nvPr/>
        </p:nvSpPr>
        <p:spPr bwMode="auto">
          <a:xfrm>
            <a:off x="3499083" y="2730529"/>
            <a:ext cx="1318570" cy="1292662"/>
          </a:xfrm>
          <a:prstGeom prst="rect">
            <a:avLst/>
          </a:prstGeom>
          <a:noFill/>
          <a:ln w="9525">
            <a:noFill/>
            <a:miter lim="800000"/>
            <a:headEnd/>
            <a:tailEnd/>
          </a:ln>
        </p:spPr>
        <p:txBody>
          <a:bodyPr wrap="square" lIns="0" tIns="0" rIns="0" bIns="0">
            <a:spAutoFit/>
          </a:bodyPr>
          <a:lstStyle/>
          <a:p>
            <a:pPr>
              <a:buFont typeface="Arial" charset="0"/>
              <a:buNone/>
            </a:pPr>
            <a:r>
              <a:rPr lang="en-US" sz="700" dirty="0">
                <a:solidFill>
                  <a:schemeClr val="accent2"/>
                </a:solidFill>
              </a:rPr>
              <a:t>Order-to-Cash</a:t>
            </a:r>
          </a:p>
          <a:p>
            <a:pPr>
              <a:buFont typeface="Arial" charset="0"/>
              <a:buNone/>
            </a:pPr>
            <a:r>
              <a:rPr lang="en-US" sz="700" dirty="0">
                <a:solidFill>
                  <a:schemeClr val="accent2"/>
                </a:solidFill>
              </a:rPr>
              <a:t> (Sell-from-Stock)</a:t>
            </a:r>
            <a:br>
              <a:rPr lang="en-US" sz="700" dirty="0">
                <a:solidFill>
                  <a:schemeClr val="accent2"/>
                </a:solidFill>
              </a:rPr>
            </a:br>
            <a:endParaRPr lang="en-US" sz="700" dirty="0">
              <a:solidFill>
                <a:schemeClr val="accent2"/>
              </a:solidFill>
            </a:endParaRPr>
          </a:p>
          <a:p>
            <a:r>
              <a:rPr lang="en-US" sz="700" dirty="0">
                <a:solidFill>
                  <a:schemeClr val="accent2"/>
                </a:solidFill>
              </a:rPr>
              <a:t>Order-to-Cash </a:t>
            </a:r>
          </a:p>
          <a:p>
            <a:r>
              <a:rPr lang="en-US" sz="700" dirty="0">
                <a:solidFill>
                  <a:schemeClr val="accent2"/>
                </a:solidFill>
              </a:rPr>
              <a:t>(with Specified Products)</a:t>
            </a:r>
          </a:p>
          <a:p>
            <a:endParaRPr lang="en-US" sz="700" dirty="0">
              <a:solidFill>
                <a:schemeClr val="accent2"/>
              </a:solidFill>
            </a:endParaRPr>
          </a:p>
          <a:p>
            <a:r>
              <a:rPr lang="en-US" sz="700" dirty="0">
                <a:solidFill>
                  <a:schemeClr val="accent2"/>
                </a:solidFill>
              </a:rPr>
              <a:t>Order-to-Cash (Third-Party Order Processing – Material)</a:t>
            </a:r>
          </a:p>
          <a:p>
            <a:endParaRPr lang="en-US" sz="700" dirty="0">
              <a:solidFill>
                <a:schemeClr val="accent2"/>
              </a:solidFill>
            </a:endParaRPr>
          </a:p>
          <a:p>
            <a:r>
              <a:rPr lang="en-US" sz="700" dirty="0">
                <a:solidFill>
                  <a:schemeClr val="accent2"/>
                </a:solidFill>
              </a:rPr>
              <a:t>Over-the-Counter Sales</a:t>
            </a:r>
          </a:p>
          <a:p>
            <a:endParaRPr lang="en-US" sz="700" dirty="0">
              <a:solidFill>
                <a:schemeClr val="accent2"/>
              </a:solidFill>
            </a:endParaRPr>
          </a:p>
          <a:p>
            <a:r>
              <a:rPr lang="en-US" sz="700" dirty="0">
                <a:solidFill>
                  <a:schemeClr val="accent2"/>
                </a:solidFill>
              </a:rPr>
              <a:t>Service and Repair</a:t>
            </a:r>
          </a:p>
        </p:txBody>
      </p:sp>
      <p:sp>
        <p:nvSpPr>
          <p:cNvPr id="137" name="Rectangle 74"/>
          <p:cNvSpPr>
            <a:spLocks noChangeArrowheads="1"/>
          </p:cNvSpPr>
          <p:nvPr/>
        </p:nvSpPr>
        <p:spPr bwMode="auto">
          <a:xfrm>
            <a:off x="457200" y="1953796"/>
            <a:ext cx="1409261" cy="1538883"/>
          </a:xfrm>
          <a:prstGeom prst="rect">
            <a:avLst/>
          </a:prstGeom>
          <a:noFill/>
          <a:ln w="9525">
            <a:noFill/>
            <a:miter lim="800000"/>
            <a:headEnd/>
            <a:tailEnd/>
          </a:ln>
        </p:spPr>
        <p:txBody>
          <a:bodyPr wrap="square" lIns="0" tIns="0" rIns="0" bIns="0">
            <a:spAutoFit/>
          </a:bodyPr>
          <a:lstStyle/>
          <a:p>
            <a:pPr>
              <a:buFont typeface="Arial" charset="0"/>
              <a:buNone/>
            </a:pPr>
            <a:r>
              <a:rPr lang="en-US" sz="700" dirty="0">
                <a:solidFill>
                  <a:schemeClr val="accent2"/>
                </a:solidFill>
              </a:rPr>
              <a:t>Order-to-Cash </a:t>
            </a:r>
          </a:p>
          <a:p>
            <a:pPr>
              <a:buFont typeface="Arial" charset="0"/>
              <a:buNone/>
            </a:pPr>
            <a:r>
              <a:rPr lang="en-US" sz="700" dirty="0">
                <a:solidFill>
                  <a:schemeClr val="accent2"/>
                </a:solidFill>
              </a:rPr>
              <a:t>(Sell-from-Stock)</a:t>
            </a:r>
          </a:p>
          <a:p>
            <a:pPr>
              <a:buFont typeface="Arial" charset="0"/>
              <a:buNone/>
            </a:pPr>
            <a:endParaRPr lang="en-US" sz="900" dirty="0">
              <a:solidFill>
                <a:schemeClr val="accent2"/>
              </a:solidFill>
            </a:endParaRPr>
          </a:p>
          <a:p>
            <a:pPr>
              <a:buFont typeface="Arial" charset="0"/>
              <a:buNone/>
            </a:pPr>
            <a:r>
              <a:rPr lang="en-US" sz="700" dirty="0">
                <a:solidFill>
                  <a:schemeClr val="accent2"/>
                </a:solidFill>
              </a:rPr>
              <a:t>Order-to-Cash (with</a:t>
            </a:r>
            <a:r>
              <a:rPr lang="en-US" sz="700" dirty="0">
                <a:solidFill>
                  <a:srgbClr val="FF0000"/>
                </a:solidFill>
              </a:rPr>
              <a:t> </a:t>
            </a:r>
            <a:br>
              <a:rPr lang="en-US" sz="700" dirty="0">
                <a:solidFill>
                  <a:srgbClr val="FF0000"/>
                </a:solidFill>
              </a:rPr>
            </a:br>
            <a:r>
              <a:rPr lang="en-US" sz="700" dirty="0">
                <a:solidFill>
                  <a:schemeClr val="accent2"/>
                </a:solidFill>
              </a:rPr>
              <a:t>Specified</a:t>
            </a:r>
            <a:r>
              <a:rPr lang="en-US" sz="700" dirty="0">
                <a:solidFill>
                  <a:srgbClr val="FF0000"/>
                </a:solidFill>
              </a:rPr>
              <a:t> </a:t>
            </a:r>
            <a:r>
              <a:rPr lang="en-US" sz="700" dirty="0">
                <a:solidFill>
                  <a:schemeClr val="accent2"/>
                </a:solidFill>
              </a:rPr>
              <a:t>Products)</a:t>
            </a:r>
          </a:p>
          <a:p>
            <a:pPr>
              <a:buFont typeface="Arial" charset="0"/>
              <a:buNone/>
            </a:pPr>
            <a:endParaRPr lang="en-US" sz="700" dirty="0">
              <a:solidFill>
                <a:schemeClr val="accent2"/>
              </a:solidFill>
            </a:endParaRPr>
          </a:p>
          <a:p>
            <a:pPr>
              <a:buFont typeface="Arial" charset="0"/>
              <a:buNone/>
            </a:pPr>
            <a:endParaRPr lang="en-US" sz="700" dirty="0">
              <a:solidFill>
                <a:schemeClr val="accent2"/>
              </a:solidFill>
            </a:endParaRPr>
          </a:p>
          <a:p>
            <a:r>
              <a:rPr lang="en-US" sz="700" dirty="0">
                <a:solidFill>
                  <a:schemeClr val="accent2"/>
                </a:solidFill>
              </a:rPr>
              <a:t>Order-to-Cash (Third-Party </a:t>
            </a:r>
            <a:br>
              <a:rPr lang="en-US" sz="700" dirty="0">
                <a:solidFill>
                  <a:schemeClr val="accent2"/>
                </a:solidFill>
              </a:rPr>
            </a:br>
            <a:r>
              <a:rPr lang="en-US" sz="700" dirty="0">
                <a:solidFill>
                  <a:schemeClr val="accent2"/>
                </a:solidFill>
              </a:rPr>
              <a:t>Order Processing – Material)</a:t>
            </a:r>
          </a:p>
          <a:p>
            <a:endParaRPr lang="en-US" sz="700" dirty="0">
              <a:solidFill>
                <a:schemeClr val="accent2"/>
              </a:solidFill>
            </a:endParaRPr>
          </a:p>
          <a:p>
            <a:pPr>
              <a:buFont typeface="Arial" charset="0"/>
              <a:buNone/>
            </a:pPr>
            <a:r>
              <a:rPr lang="en-US" sz="700" dirty="0">
                <a:solidFill>
                  <a:schemeClr val="accent2"/>
                </a:solidFill>
              </a:rPr>
              <a:t>Over-the-Counter Sales</a:t>
            </a:r>
          </a:p>
          <a:p>
            <a:pPr>
              <a:buFont typeface="Arial" charset="0"/>
              <a:buNone/>
            </a:pPr>
            <a:endParaRPr lang="en-US" sz="700" dirty="0">
              <a:solidFill>
                <a:schemeClr val="accent2"/>
              </a:solidFill>
            </a:endParaRPr>
          </a:p>
          <a:p>
            <a:endParaRPr lang="en-US" sz="700" dirty="0">
              <a:solidFill>
                <a:schemeClr val="accent2"/>
              </a:solidFill>
            </a:endParaRPr>
          </a:p>
          <a:p>
            <a:pPr>
              <a:buFont typeface="Arial" charset="0"/>
              <a:buNone/>
            </a:pPr>
            <a:r>
              <a:rPr lang="en-US" sz="700" dirty="0">
                <a:solidFill>
                  <a:schemeClr val="accent2"/>
                </a:solidFill>
              </a:rPr>
              <a:t>Service and Repair</a:t>
            </a:r>
          </a:p>
        </p:txBody>
      </p:sp>
      <p:pic>
        <p:nvPicPr>
          <p:cNvPr id="138" name="Picture 73"/>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231775" y="1934061"/>
            <a:ext cx="180000" cy="134181"/>
          </a:xfrm>
          <a:prstGeom prst="rect">
            <a:avLst/>
          </a:prstGeom>
        </p:spPr>
      </p:pic>
      <p:pic>
        <p:nvPicPr>
          <p:cNvPr id="139" name="Picture 74"/>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241300" y="2310482"/>
            <a:ext cx="180000" cy="134181"/>
          </a:xfrm>
          <a:prstGeom prst="rect">
            <a:avLst/>
          </a:prstGeom>
        </p:spPr>
      </p:pic>
      <p:pic>
        <p:nvPicPr>
          <p:cNvPr id="140" name="Picture 75"/>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245083" y="3065223"/>
            <a:ext cx="180000" cy="134181"/>
          </a:xfrm>
          <a:prstGeom prst="rect">
            <a:avLst/>
          </a:prstGeom>
        </p:spPr>
      </p:pic>
      <p:pic>
        <p:nvPicPr>
          <p:cNvPr id="141" name="Picture 76"/>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235558" y="2735256"/>
            <a:ext cx="180000" cy="134181"/>
          </a:xfrm>
          <a:prstGeom prst="rect">
            <a:avLst/>
          </a:prstGeom>
        </p:spPr>
      </p:pic>
      <p:sp>
        <p:nvSpPr>
          <p:cNvPr id="142" name="Freeform 69"/>
          <p:cNvSpPr>
            <a:spLocks noChangeArrowheads="1"/>
          </p:cNvSpPr>
          <p:nvPr/>
        </p:nvSpPr>
        <p:spPr bwMode="auto">
          <a:xfrm>
            <a:off x="2092526" y="252857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43" name="Picture 74"/>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241300" y="2725003"/>
            <a:ext cx="180000" cy="134181"/>
          </a:xfrm>
          <a:prstGeom prst="rect">
            <a:avLst/>
          </a:prstGeom>
        </p:spPr>
      </p:pic>
      <p:pic>
        <p:nvPicPr>
          <p:cNvPr id="144" name="Picture 75"/>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245083" y="3366615"/>
            <a:ext cx="180000" cy="134181"/>
          </a:xfrm>
          <a:prstGeom prst="rect">
            <a:avLst/>
          </a:prstGeom>
        </p:spPr>
      </p:pic>
      <p:pic>
        <p:nvPicPr>
          <p:cNvPr id="145" name="Picture 74"/>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238720" y="3040429"/>
            <a:ext cx="180000" cy="134181"/>
          </a:xfrm>
          <a:prstGeom prst="rect">
            <a:avLst/>
          </a:prstGeom>
        </p:spPr>
      </p:pic>
      <p:pic>
        <p:nvPicPr>
          <p:cNvPr id="146" name="Picture 74"/>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243889" y="3346757"/>
            <a:ext cx="180000" cy="134181"/>
          </a:xfrm>
          <a:prstGeom prst="rect">
            <a:avLst/>
          </a:prstGeom>
        </p:spPr>
      </p:pic>
      <p:pic>
        <p:nvPicPr>
          <p:cNvPr id="147" name="Picture 74"/>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245083" y="3668063"/>
            <a:ext cx="180000" cy="134181"/>
          </a:xfrm>
          <a:prstGeom prst="rect">
            <a:avLst/>
          </a:prstGeom>
        </p:spPr>
      </p:pic>
      <p:pic>
        <p:nvPicPr>
          <p:cNvPr id="149" name="Picture 74"/>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250252" y="3895482"/>
            <a:ext cx="180000" cy="134181"/>
          </a:xfrm>
          <a:prstGeom prst="rect">
            <a:avLst/>
          </a:prstGeom>
        </p:spPr>
      </p:pic>
      <p:sp>
        <p:nvSpPr>
          <p:cNvPr id="151" name="Chevron 123">
            <a:hlinkClick r:id="rId18" action="ppaction://hlinksldjump"/>
          </p:cNvPr>
          <p:cNvSpPr>
            <a:spLocks noChangeArrowheads="1"/>
          </p:cNvSpPr>
          <p:nvPr/>
        </p:nvSpPr>
        <p:spPr bwMode="auto">
          <a:xfrm>
            <a:off x="2266883" y="1781755"/>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Deliveries</a:t>
            </a:r>
          </a:p>
        </p:txBody>
      </p:sp>
      <p:sp>
        <p:nvSpPr>
          <p:cNvPr id="153" name="Freeform 69"/>
          <p:cNvSpPr>
            <a:spLocks noChangeArrowheads="1"/>
          </p:cNvSpPr>
          <p:nvPr/>
        </p:nvSpPr>
        <p:spPr bwMode="auto">
          <a:xfrm>
            <a:off x="2933163" y="252718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55" name="Chevron 123">
            <a:hlinkClick r:id="rId19" action="ppaction://hlinksldjump"/>
          </p:cNvPr>
          <p:cNvSpPr>
            <a:spLocks noChangeArrowheads="1"/>
          </p:cNvSpPr>
          <p:nvPr/>
        </p:nvSpPr>
        <p:spPr bwMode="auto">
          <a:xfrm>
            <a:off x="3107254" y="1783122"/>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Customer Return</a:t>
            </a:r>
          </a:p>
        </p:txBody>
      </p:sp>
      <p:sp>
        <p:nvSpPr>
          <p:cNvPr id="166" name="Freeform 69"/>
          <p:cNvSpPr>
            <a:spLocks noChangeArrowheads="1"/>
          </p:cNvSpPr>
          <p:nvPr/>
        </p:nvSpPr>
        <p:spPr bwMode="auto">
          <a:xfrm>
            <a:off x="3773534" y="252855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67" name="Chevron 123">
            <a:hlinkClick r:id="rId20" action="ppaction://hlinksldjump"/>
          </p:cNvPr>
          <p:cNvSpPr>
            <a:spLocks noChangeArrowheads="1"/>
          </p:cNvSpPr>
          <p:nvPr/>
        </p:nvSpPr>
        <p:spPr bwMode="auto">
          <a:xfrm>
            <a:off x="3946284" y="1782617"/>
            <a:ext cx="884237" cy="879809"/>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Credit Memo</a:t>
            </a:r>
          </a:p>
        </p:txBody>
      </p:sp>
      <p:sp>
        <p:nvSpPr>
          <p:cNvPr id="168" name="Freeform 69"/>
          <p:cNvSpPr>
            <a:spLocks noChangeArrowheads="1"/>
          </p:cNvSpPr>
          <p:nvPr/>
        </p:nvSpPr>
        <p:spPr bwMode="auto">
          <a:xfrm>
            <a:off x="4609679" y="252516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69" name="Chevron 123">
            <a:hlinkClick r:id="rId21" action="ppaction://hlinksldjump"/>
          </p:cNvPr>
          <p:cNvSpPr>
            <a:spLocks noChangeArrowheads="1"/>
          </p:cNvSpPr>
          <p:nvPr/>
        </p:nvSpPr>
        <p:spPr bwMode="auto">
          <a:xfrm>
            <a:off x="4785819" y="1782617"/>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70" name="Freeform 69"/>
          <p:cNvSpPr>
            <a:spLocks noChangeArrowheads="1"/>
          </p:cNvSpPr>
          <p:nvPr/>
        </p:nvSpPr>
        <p:spPr bwMode="auto">
          <a:xfrm>
            <a:off x="5452099" y="252805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71" name="Picture 75"/>
          <p:cNvPicPr>
            <a:picLocks noChangeAspect="1" noChangeArrowheads="1"/>
          </p:cNvPicPr>
          <p:nvPr/>
        </p:nvPicPr>
        <p:blipFill>
          <a:blip r:embed="rId22" cstate="print">
            <a:extLst>
              <a:ext uri="{28A0092B-C50C-407E-A947-70E740481C1C}">
                <a14:useLocalDpi xmlns:a14="http://schemas.microsoft.com/office/drawing/2010/main" val="0"/>
              </a:ext>
            </a:extLst>
          </a:blip>
          <a:stretch>
            <a:fillRect/>
          </a:stretch>
        </p:blipFill>
        <p:spPr bwMode="auto">
          <a:xfrm>
            <a:off x="6934994" y="6088752"/>
            <a:ext cx="127000" cy="94672"/>
          </a:xfrm>
          <a:prstGeom prst="rect">
            <a:avLst/>
          </a:prstGeom>
          <a:noFill/>
          <a:ln w="9525">
            <a:noFill/>
            <a:miter lim="800000"/>
            <a:headEnd/>
            <a:tailEnd/>
          </a:ln>
        </p:spPr>
      </p:pic>
      <p:pic>
        <p:nvPicPr>
          <p:cNvPr id="172" name="Picture 171" descr="i_button_black.psd"/>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6920722" y="6293339"/>
            <a:ext cx="138040" cy="138040"/>
          </a:xfrm>
          <a:prstGeom prst="rect">
            <a:avLst/>
          </a:prstGeom>
        </p:spPr>
      </p:pic>
      <p:pic>
        <p:nvPicPr>
          <p:cNvPr id="173" name="Picture 127"/>
          <p:cNvPicPr>
            <a:picLocks noChangeAspect="1"/>
          </p:cNvPicPr>
          <p:nvPr>
            <p:custDataLst>
              <p:tags r:id="rId2"/>
            </p:custDataLst>
          </p:nvPr>
        </p:nvPicPr>
        <p:blipFill>
          <a:blip r:embed="rId24" cstate="print">
            <a:extLst>
              <a:ext uri="{28A0092B-C50C-407E-A947-70E740481C1C}">
                <a14:useLocalDpi xmlns:a14="http://schemas.microsoft.com/office/drawing/2010/main" val="0"/>
              </a:ext>
            </a:extLst>
          </a:blip>
          <a:stretch>
            <a:fillRect/>
          </a:stretch>
        </p:blipFill>
        <p:spPr bwMode="auto">
          <a:xfrm>
            <a:off x="3032125" y="6322362"/>
            <a:ext cx="411162" cy="402939"/>
          </a:xfrm>
          <a:prstGeom prst="rect">
            <a:avLst/>
          </a:prstGeom>
          <a:noFill/>
          <a:ln w="9525">
            <a:noFill/>
            <a:miter lim="800000"/>
            <a:headEnd/>
            <a:tailEnd/>
          </a:ln>
        </p:spPr>
      </p:pic>
      <p:pic>
        <p:nvPicPr>
          <p:cNvPr id="174" name="Picture 84"/>
          <p:cNvPicPr>
            <a:picLocks noChangeAspect="1" noChangeArrowheads="1"/>
          </p:cNvPicPr>
          <p:nvPr/>
        </p:nvPicPr>
        <p:blipFill>
          <a:blip r:embed="rId25">
            <a:extLst>
              <a:ext uri="{28A0092B-C50C-407E-A947-70E740481C1C}">
                <a14:useLocalDpi xmlns:a14="http://schemas.microsoft.com/office/drawing/2010/main" val="0"/>
              </a:ext>
            </a:extLst>
          </a:blip>
          <a:stretch>
            <a:fillRect/>
          </a:stretch>
        </p:blipFill>
        <p:spPr bwMode="auto">
          <a:xfrm>
            <a:off x="1819337" y="6319542"/>
            <a:ext cx="385670" cy="379997"/>
          </a:xfrm>
          <a:prstGeom prst="rect">
            <a:avLst/>
          </a:prstGeom>
          <a:noFill/>
          <a:ln w="9525">
            <a:noFill/>
            <a:miter lim="800000"/>
            <a:headEnd/>
            <a:tailEnd/>
          </a:ln>
        </p:spPr>
      </p:pic>
      <p:grpSp>
        <p:nvGrpSpPr>
          <p:cNvPr id="175" name="Group 174"/>
          <p:cNvGrpSpPr/>
          <p:nvPr/>
        </p:nvGrpSpPr>
        <p:grpSpPr>
          <a:xfrm>
            <a:off x="4229100" y="6315075"/>
            <a:ext cx="407988" cy="407988"/>
            <a:chOff x="4229100" y="6315075"/>
            <a:chExt cx="407988" cy="407988"/>
          </a:xfrm>
        </p:grpSpPr>
        <p:pic>
          <p:nvPicPr>
            <p:cNvPr id="176" name="Picture 102" descr="47"/>
            <p:cNvPicPr>
              <a:picLocks noChangeAspect="1" noChangeArrowheads="1"/>
            </p:cNvPicPr>
            <p:nvPr/>
          </p:nvPicPr>
          <p:blipFill>
            <a:blip r:embed="rId26" cstate="print"/>
            <a:srcRect/>
            <a:stretch>
              <a:fillRect/>
            </a:stretch>
          </p:blipFill>
          <p:spPr bwMode="auto">
            <a:xfrm>
              <a:off x="4244975" y="6330950"/>
              <a:ext cx="384175" cy="384175"/>
            </a:xfrm>
            <a:prstGeom prst="rect">
              <a:avLst/>
            </a:prstGeom>
            <a:noFill/>
            <a:ln w="9525">
              <a:noFill/>
              <a:miter lim="800000"/>
              <a:headEnd/>
              <a:tailEnd/>
            </a:ln>
          </p:spPr>
        </p:pic>
        <p:sp>
          <p:nvSpPr>
            <p:cNvPr id="177" name="AutoShape 103"/>
            <p:cNvSpPr>
              <a:spLocks noChangeArrowheads="1"/>
            </p:cNvSpPr>
            <p:nvPr/>
          </p:nvSpPr>
          <p:spPr bwMode="auto">
            <a:xfrm>
              <a:off x="4229100" y="6315075"/>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pic>
        <p:nvPicPr>
          <p:cNvPr id="178" name="Picture 138"/>
          <p:cNvPicPr>
            <a:picLocks noChangeAspect="1"/>
          </p:cNvPicPr>
          <p:nvPr/>
        </p:nvPicPr>
        <p:blipFill>
          <a:blip r:embed="rId27">
            <a:extLst>
              <a:ext uri="{28A0092B-C50C-407E-A947-70E740481C1C}">
                <a14:useLocalDpi xmlns:a14="http://schemas.microsoft.com/office/drawing/2010/main" val="0"/>
              </a:ext>
            </a:extLst>
          </a:blip>
          <a:stretch>
            <a:fillRect/>
          </a:stretch>
        </p:blipFill>
        <p:spPr bwMode="auto">
          <a:xfrm>
            <a:off x="5327152" y="6310313"/>
            <a:ext cx="405115" cy="411162"/>
          </a:xfrm>
          <a:prstGeom prst="rect">
            <a:avLst/>
          </a:prstGeom>
          <a:noFill/>
          <a:ln w="9525">
            <a:noFill/>
            <a:miter lim="800000"/>
            <a:headEnd/>
            <a:tailEnd/>
          </a:ln>
        </p:spPr>
      </p:pic>
    </p:spTree>
    <p:extLst>
      <p:ext uri="{BB962C8B-B14F-4D97-AF65-F5344CB8AC3E}">
        <p14:creationId xmlns:p14="http://schemas.microsoft.com/office/powerpoint/2010/main" val="2428353889"/>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Picture 59"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40593"/>
            <a:ext cx="170688" cy="170688"/>
          </a:xfrm>
          <a:prstGeom prst="rect">
            <a:avLst/>
          </a:prstGeom>
        </p:spPr>
      </p:pic>
      <p:sp>
        <p:nvSpPr>
          <p:cNvPr id="65" name="TextBox 6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Customer Return Management </a:t>
            </a:r>
            <a:br>
              <a:rPr lang="en-US" dirty="0"/>
            </a:br>
            <a:r>
              <a:rPr lang="en-US" sz="2000" b="0" dirty="0"/>
              <a:t>Process Details: Processing Inbound Delivery Notifications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grpSp>
        <p:nvGrpSpPr>
          <p:cNvPr id="102" name="Group 101"/>
          <p:cNvGrpSpPr/>
          <p:nvPr/>
        </p:nvGrpSpPr>
        <p:grpSpPr>
          <a:xfrm>
            <a:off x="7709046" y="1152671"/>
            <a:ext cx="1174410" cy="309466"/>
            <a:chOff x="7269479" y="1173773"/>
            <a:chExt cx="1174410" cy="309466"/>
          </a:xfrm>
        </p:grpSpPr>
        <p:pic>
          <p:nvPicPr>
            <p:cNvPr id="103"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104"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110" name="Chevron 43"/>
          <p:cNvSpPr>
            <a:spLocks noChangeArrowheads="1"/>
          </p:cNvSpPr>
          <p:nvPr/>
        </p:nvSpPr>
        <p:spPr bwMode="auto">
          <a:xfrm>
            <a:off x="266700" y="1549477"/>
            <a:ext cx="3133725" cy="1390567"/>
          </a:xfrm>
          <a:prstGeom prst="chevron">
            <a:avLst>
              <a:gd name="adj" fmla="val 14319"/>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Inbound Delivery Notifications - Customer Return Notifications</a:t>
            </a:r>
          </a:p>
        </p:txBody>
      </p:sp>
      <p:sp>
        <p:nvSpPr>
          <p:cNvPr id="116" name="Chevron 115"/>
          <p:cNvSpPr>
            <a:spLocks noChangeArrowheads="1"/>
          </p:cNvSpPr>
          <p:nvPr>
            <p:custDataLst>
              <p:tags r:id="rId1"/>
            </p:custDataLst>
          </p:nvPr>
        </p:nvSpPr>
        <p:spPr bwMode="auto">
          <a:xfrm>
            <a:off x="979535" y="1876961"/>
            <a:ext cx="814878" cy="714660"/>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Customer Return Notification</a:t>
            </a:r>
          </a:p>
        </p:txBody>
      </p:sp>
      <p:sp>
        <p:nvSpPr>
          <p:cNvPr id="117" name="Oval 116">
            <a:hlinkClick r:id="rId7" action="ppaction://hlinksldjump" tooltip="The warehouse manager creates a customer return notification with the status &quot;Advised&quot; or &quot;Received&quot; referencing the appropriate sales order and invoice items. The status is set to &quot;Received&quot; by the latest on receipt of the returned products."/>
          </p:cNvPr>
          <p:cNvSpPr>
            <a:spLocks noChangeAspect="1"/>
          </p:cNvSpPr>
          <p:nvPr/>
        </p:nvSpPr>
        <p:spPr bwMode="gray">
          <a:xfrm>
            <a:off x="1574724" y="2422208"/>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118" name="TextBox 59">
            <a:hlinkClick r:id="rId8" action="ppaction://hlinksldjump"/>
          </p:cNvPr>
          <p:cNvSpPr txBox="1">
            <a:spLocks noChangeArrowheads="1"/>
          </p:cNvSpPr>
          <p:nvPr/>
        </p:nvSpPr>
        <p:spPr bwMode="auto">
          <a:xfrm>
            <a:off x="2985992" y="1505040"/>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119" name="TextBox 66"/>
          <p:cNvSpPr txBox="1">
            <a:spLocks noChangeArrowheads="1"/>
          </p:cNvSpPr>
          <p:nvPr/>
        </p:nvSpPr>
        <p:spPr bwMode="auto">
          <a:xfrm>
            <a:off x="1735138" y="4406900"/>
            <a:ext cx="4960937" cy="1892826"/>
          </a:xfrm>
          <a:prstGeom prst="rect">
            <a:avLst/>
          </a:prstGeom>
          <a:noFill/>
          <a:ln w="9525">
            <a:noFill/>
            <a:miter lim="800000"/>
            <a:headEnd/>
            <a:tailEnd/>
          </a:ln>
        </p:spPr>
        <p:txBody>
          <a:bodyPr>
            <a:spAutoFit/>
          </a:bodyPr>
          <a:lstStyle/>
          <a:p>
            <a:pPr>
              <a:buClr>
                <a:schemeClr val="accent1"/>
              </a:buClr>
              <a:buSzPct val="80000"/>
            </a:pPr>
            <a:r>
              <a:rPr lang="en-US" sz="900" dirty="0"/>
              <a:t>The </a:t>
            </a:r>
            <a:r>
              <a:rPr lang="en-US" sz="900" b="1" dirty="0"/>
              <a:t>Processing Inbound Delivery Notifications</a:t>
            </a:r>
            <a:r>
              <a:rPr lang="en-US" sz="900" dirty="0"/>
              <a:t> process comprises the creation and use of inbound delivery notifications (IDNs). An IDN represents a delivery coming from outside. An IDN can either be an ASN (advanced shipping notification) or a printed delivery note accompanying the physical goods. An IDN of delivery type Customer Return usually precedes a standard customer sales process, over-the-counter sales process, or a third-party order process. However, it is optional for the customer returns created for repair. Creating an IDN is mandatory for customer returns, parts returns, and stock transfers and optional for the supplier deliveries. Based on an IDN, the inbound processing can always be done. You can process inbound deliveries with inbound delivery notifications with or without task support from the system. Additionally, as a follow-up activity in a third-party order process, a Return to Supplier document can be triggered. In a service process, the Repair at Own Service Center activity triggers a customer return for goods to be serviced.</a:t>
            </a:r>
          </a:p>
          <a:p>
            <a:pPr>
              <a:buClr>
                <a:schemeClr val="accent1"/>
              </a:buClr>
              <a:buSzPct val="80000"/>
              <a:buFont typeface="Wingdings" pitchFamily="2" charset="2"/>
              <a:buNone/>
            </a:pPr>
            <a:endParaRPr lang="en-US" sz="900" dirty="0"/>
          </a:p>
        </p:txBody>
      </p:sp>
      <p:sp>
        <p:nvSpPr>
          <p:cNvPr id="120" name="TextBox 98"/>
          <p:cNvSpPr txBox="1">
            <a:spLocks noChangeArrowheads="1"/>
          </p:cNvSpPr>
          <p:nvPr/>
        </p:nvSpPr>
        <p:spPr bwMode="auto">
          <a:xfrm>
            <a:off x="6751638" y="4141788"/>
            <a:ext cx="2224087" cy="261937"/>
          </a:xfrm>
          <a:prstGeom prst="rect">
            <a:avLst/>
          </a:prstGeom>
          <a:noFill/>
          <a:ln w="9525">
            <a:noFill/>
            <a:miter lim="800000"/>
            <a:headEnd/>
            <a:tailEnd/>
          </a:ln>
        </p:spPr>
        <p:txBody>
          <a:bodyPr rIns="0">
            <a:spAutoFit/>
          </a:bodyPr>
          <a:lstStyle/>
          <a:p>
            <a:pPr>
              <a:buClr>
                <a:schemeClr val="accent1"/>
              </a:buClr>
              <a:buSzPct val="80000"/>
              <a:buFont typeface="Wingdings" pitchFamily="2" charset="2"/>
              <a:buNone/>
            </a:pPr>
            <a:r>
              <a:rPr lang="en-US" sz="1100" dirty="0">
                <a:solidFill>
                  <a:schemeClr val="tx1">
                    <a:lumMod val="65000"/>
                    <a:lumOff val="35000"/>
                  </a:schemeClr>
                </a:solidFill>
                <a:latin typeface="BentonSans Light" pitchFamily="2" charset="0"/>
              </a:rPr>
              <a:t>Further Information</a:t>
            </a:r>
            <a:endParaRPr lang="en-US" sz="900" dirty="0">
              <a:solidFill>
                <a:schemeClr val="tx1">
                  <a:lumMod val="65000"/>
                  <a:lumOff val="35000"/>
                </a:schemeClr>
              </a:solidFill>
              <a:latin typeface="BentonSans Light" pitchFamily="2" charset="0"/>
            </a:endParaRPr>
          </a:p>
        </p:txBody>
      </p:sp>
      <p:cxnSp>
        <p:nvCxnSpPr>
          <p:cNvPr id="121"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123" name="Chevron 102"/>
          <p:cNvSpPr>
            <a:spLocks noChangeArrowheads="1"/>
          </p:cNvSpPr>
          <p:nvPr/>
        </p:nvSpPr>
        <p:spPr bwMode="auto">
          <a:xfrm>
            <a:off x="7618413" y="5279183"/>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Inbound Logistics </a:t>
            </a:r>
          </a:p>
        </p:txBody>
      </p:sp>
      <p:sp>
        <p:nvSpPr>
          <p:cNvPr id="124" name="Chevron 103"/>
          <p:cNvSpPr>
            <a:spLocks noChangeArrowheads="1"/>
          </p:cNvSpPr>
          <p:nvPr/>
        </p:nvSpPr>
        <p:spPr bwMode="auto">
          <a:xfrm>
            <a:off x="7621588" y="5789613"/>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endParaRPr lang="en-US" sz="800">
              <a:solidFill>
                <a:srgbClr val="404040"/>
              </a:solidFill>
            </a:endParaRPr>
          </a:p>
        </p:txBody>
      </p:sp>
      <p:sp>
        <p:nvSpPr>
          <p:cNvPr id="125" name="Chevron 101"/>
          <p:cNvSpPr>
            <a:spLocks noChangeArrowheads="1"/>
          </p:cNvSpPr>
          <p:nvPr/>
        </p:nvSpPr>
        <p:spPr bwMode="auto">
          <a:xfrm>
            <a:off x="7618413" y="46831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altLang="zh-CN" sz="800" dirty="0">
                <a:solidFill>
                  <a:srgbClr val="404040"/>
                </a:solidFill>
              </a:rPr>
              <a:t>Warehouse Manager</a:t>
            </a:r>
            <a:endParaRPr lang="en-US" sz="800" dirty="0">
              <a:solidFill>
                <a:srgbClr val="404040"/>
              </a:solidFill>
            </a:endParaRPr>
          </a:p>
        </p:txBody>
      </p:sp>
      <p:pic>
        <p:nvPicPr>
          <p:cNvPr id="126" name="Picture 68"/>
          <p:cNvPicPr>
            <a:picLocks noChangeAspect="1" noChangeArrowheads="1"/>
          </p:cNvPicPr>
          <p:nvPr/>
        </p:nvPicPr>
        <p:blipFill>
          <a:blip r:embed="rId9">
            <a:extLst>
              <a:ext uri="{28A0092B-C50C-407E-A947-70E740481C1C}">
                <a14:useLocalDpi xmlns:a14="http://schemas.microsoft.com/office/drawing/2010/main" val="0"/>
              </a:ext>
            </a:extLst>
          </a:blip>
          <a:stretch>
            <a:fillRect/>
          </a:stretch>
        </p:blipFill>
        <p:spPr bwMode="auto">
          <a:xfrm>
            <a:off x="6896100" y="4525963"/>
            <a:ext cx="401637" cy="401637"/>
          </a:xfrm>
          <a:prstGeom prst="rect">
            <a:avLst/>
          </a:prstGeom>
          <a:noFill/>
          <a:ln w="9525">
            <a:noFill/>
            <a:miter lim="800000"/>
            <a:headEnd/>
            <a:tailEnd/>
          </a:ln>
        </p:spPr>
      </p:pic>
      <p:sp>
        <p:nvSpPr>
          <p:cNvPr id="127" name="AutoShape 78"/>
          <p:cNvSpPr>
            <a:spLocks noChangeArrowheads="1"/>
          </p:cNvSpPr>
          <p:nvPr/>
        </p:nvSpPr>
        <p:spPr bwMode="auto">
          <a:xfrm>
            <a:off x="6892925" y="4522788"/>
            <a:ext cx="407988" cy="407987"/>
          </a:xfrm>
          <a:custGeom>
            <a:avLst/>
            <a:gdLst>
              <a:gd name="T0" fmla="*/ 13562 w 21600"/>
              <a:gd name="T1" fmla="*/ 0 h 21600"/>
              <a:gd name="T2" fmla="*/ 0 w 21600"/>
              <a:gd name="T3" fmla="*/ 0 h 21600"/>
              <a:gd name="T4" fmla="*/ 0 w 21600"/>
              <a:gd name="T5" fmla="*/ 13562 h 21600"/>
              <a:gd name="T6" fmla="*/ 0 w 21600"/>
              <a:gd name="T7" fmla="*/ 20343 h 21600"/>
              <a:gd name="T8" fmla="*/ 13562 w 21600"/>
              <a:gd name="T9" fmla="*/ 20343 h 21600"/>
              <a:gd name="T10" fmla="*/ 20343 w 21600"/>
              <a:gd name="T11" fmla="*/ 20343 h 21600"/>
              <a:gd name="T12" fmla="*/ 20343 w 21600"/>
              <a:gd name="T13" fmla="*/ 13562 h 21600"/>
              <a:gd name="T14" fmla="*/ 20343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sp>
        <p:nvSpPr>
          <p:cNvPr id="111" name="Freeform 69"/>
          <p:cNvSpPr>
            <a:spLocks noChangeArrowheads="1"/>
          </p:cNvSpPr>
          <p:nvPr/>
        </p:nvSpPr>
        <p:spPr bwMode="auto">
          <a:xfrm>
            <a:off x="3081086" y="281047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1" name="Chevron 123">
            <a:hlinkClick r:id="rId10" action="ppaction://hlinksldjump" tooltip="Click here for process details"/>
          </p:cNvPr>
          <p:cNvSpPr>
            <a:spLocks noChangeArrowheads="1"/>
          </p:cNvSpPr>
          <p:nvPr/>
        </p:nvSpPr>
        <p:spPr bwMode="auto">
          <a:xfrm>
            <a:off x="5883946" y="1785862"/>
            <a:ext cx="884237" cy="889897"/>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52" name="Chevron 123">
            <a:hlinkClick r:id="rId11" action="ppaction://hlinksldjump"/>
          </p:cNvPr>
          <p:cNvSpPr>
            <a:spLocks noChangeArrowheads="1"/>
          </p:cNvSpPr>
          <p:nvPr/>
        </p:nvSpPr>
        <p:spPr bwMode="auto">
          <a:xfrm>
            <a:off x="3359821" y="2756051"/>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53" name="Chevron 123">
            <a:hlinkClick r:id="rId12" action="ppaction://hlinksldjump" tooltip="Click here for process details"/>
          </p:cNvPr>
          <p:cNvSpPr>
            <a:spLocks noChangeArrowheads="1"/>
          </p:cNvSpPr>
          <p:nvPr/>
        </p:nvSpPr>
        <p:spPr bwMode="auto">
          <a:xfrm>
            <a:off x="4198021" y="1784501"/>
            <a:ext cx="884237" cy="891258"/>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Customer Return</a:t>
            </a:r>
          </a:p>
        </p:txBody>
      </p:sp>
      <p:sp>
        <p:nvSpPr>
          <p:cNvPr id="54" name="Chevron 123">
            <a:hlinkClick r:id="rId13" action="ppaction://hlinksldjump" tooltip="Click here for process details"/>
          </p:cNvPr>
          <p:cNvSpPr>
            <a:spLocks noChangeArrowheads="1"/>
          </p:cNvSpPr>
          <p:nvPr/>
        </p:nvSpPr>
        <p:spPr bwMode="auto">
          <a:xfrm>
            <a:off x="3359821" y="1784501"/>
            <a:ext cx="884237" cy="889334"/>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Deliveries</a:t>
            </a:r>
          </a:p>
        </p:txBody>
      </p:sp>
      <p:sp>
        <p:nvSpPr>
          <p:cNvPr id="59" name="Chevron 123">
            <a:hlinkClick r:id="rId14" action="ppaction://hlinksldjump" tooltip="Click here for process details"/>
          </p:cNvPr>
          <p:cNvSpPr>
            <a:spLocks noChangeArrowheads="1"/>
          </p:cNvSpPr>
          <p:nvPr/>
        </p:nvSpPr>
        <p:spPr bwMode="auto">
          <a:xfrm>
            <a:off x="5045955" y="1784501"/>
            <a:ext cx="882715" cy="891258"/>
          </a:xfrm>
          <a:prstGeom prst="chevron">
            <a:avLst>
              <a:gd name="adj" fmla="val 10356"/>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Credit Memo</a:t>
            </a:r>
          </a:p>
        </p:txBody>
      </p:sp>
      <p:sp>
        <p:nvSpPr>
          <p:cNvPr id="63" name="Freeform 69"/>
          <p:cNvSpPr>
            <a:spLocks noChangeArrowheads="1"/>
          </p:cNvSpPr>
          <p:nvPr/>
        </p:nvSpPr>
        <p:spPr bwMode="auto">
          <a:xfrm>
            <a:off x="4021339" y="253519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7" name="Freeform 69"/>
          <p:cNvSpPr>
            <a:spLocks noChangeArrowheads="1"/>
          </p:cNvSpPr>
          <p:nvPr/>
        </p:nvSpPr>
        <p:spPr bwMode="auto">
          <a:xfrm>
            <a:off x="4859539" y="254694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8" name="Freeform 69"/>
          <p:cNvSpPr>
            <a:spLocks noChangeArrowheads="1"/>
          </p:cNvSpPr>
          <p:nvPr/>
        </p:nvSpPr>
        <p:spPr bwMode="auto">
          <a:xfrm>
            <a:off x="5708625" y="253605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9" name="Freeform 69"/>
          <p:cNvSpPr>
            <a:spLocks noChangeArrowheads="1"/>
          </p:cNvSpPr>
          <p:nvPr/>
        </p:nvSpPr>
        <p:spPr bwMode="auto">
          <a:xfrm>
            <a:off x="6545464" y="253742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0"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1"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3" name="Picture 72" descr="Calculator_2_60px.png"/>
          <p:cNvPicPr>
            <a:picLocks noChangeAspect="1"/>
          </p:cNvPicPr>
          <p:nvPr/>
        </p:nvPicPr>
        <p:blipFill>
          <a:blip r:embed="rId15" cstate="print"/>
          <a:stretch>
            <a:fillRect/>
          </a:stretch>
        </p:blipFill>
        <p:spPr>
          <a:xfrm>
            <a:off x="366739" y="5245467"/>
            <a:ext cx="180000" cy="180000"/>
          </a:xfrm>
          <a:prstGeom prst="rect">
            <a:avLst/>
          </a:prstGeom>
        </p:spPr>
      </p:pic>
      <p:pic>
        <p:nvPicPr>
          <p:cNvPr id="74" name="Picture 73" descr="Monitor_60px.png"/>
          <p:cNvPicPr>
            <a:picLocks noChangeAspect="1"/>
          </p:cNvPicPr>
          <p:nvPr/>
        </p:nvPicPr>
        <p:blipFill>
          <a:blip r:embed="rId16" cstate="print"/>
          <a:stretch>
            <a:fillRect/>
          </a:stretch>
        </p:blipFill>
        <p:spPr>
          <a:xfrm>
            <a:off x="366739" y="5604137"/>
            <a:ext cx="180000" cy="180000"/>
          </a:xfrm>
          <a:prstGeom prst="rect">
            <a:avLst/>
          </a:prstGeom>
        </p:spPr>
      </p:pic>
      <p:sp>
        <p:nvSpPr>
          <p:cNvPr id="75" name="Rectangle 57">
            <a:hlinkClick r:id="rId17"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7" name="Rectangle 57">
            <a:hlinkClick r:id="rId18"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6" name="TextBox 61"/>
          <p:cNvSpPr txBox="1">
            <a:spLocks noChangeArrowheads="1"/>
          </p:cNvSpPr>
          <p:nvPr/>
        </p:nvSpPr>
        <p:spPr bwMode="auto">
          <a:xfrm>
            <a:off x="327025" y="5880233"/>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7" name="Rectangle 57">
            <a:hlinkClick r:id="rId19" action="ppaction://hlinksldjump"/>
          </p:cNvPr>
          <p:cNvSpPr>
            <a:spLocks noChangeArrowheads="1"/>
          </p:cNvSpPr>
          <p:nvPr/>
        </p:nvSpPr>
        <p:spPr bwMode="auto">
          <a:xfrm>
            <a:off x="309641" y="5884392"/>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8" name="Picture 75"/>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4378558" y="3112848"/>
            <a:ext cx="180000" cy="134181"/>
          </a:xfrm>
          <a:prstGeom prst="rect">
            <a:avLst/>
          </a:prstGeom>
        </p:spPr>
      </p:pic>
      <p:pic>
        <p:nvPicPr>
          <p:cNvPr id="81" name="Picture 76"/>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4369033" y="2763831"/>
            <a:ext cx="180000" cy="134181"/>
          </a:xfrm>
          <a:prstGeom prst="rect">
            <a:avLst/>
          </a:prstGeom>
        </p:spPr>
      </p:pic>
      <p:pic>
        <p:nvPicPr>
          <p:cNvPr id="82" name="Picture 75"/>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4378558" y="3423765"/>
            <a:ext cx="180000" cy="134181"/>
          </a:xfrm>
          <a:prstGeom prst="rect">
            <a:avLst/>
          </a:prstGeom>
        </p:spPr>
      </p:pic>
      <p:sp>
        <p:nvSpPr>
          <p:cNvPr id="83" name="Rectangle 74"/>
          <p:cNvSpPr>
            <a:spLocks noChangeArrowheads="1"/>
          </p:cNvSpPr>
          <p:nvPr/>
        </p:nvSpPr>
        <p:spPr bwMode="auto">
          <a:xfrm>
            <a:off x="4632558" y="2730529"/>
            <a:ext cx="1318570" cy="1292662"/>
          </a:xfrm>
          <a:prstGeom prst="rect">
            <a:avLst/>
          </a:prstGeom>
          <a:noFill/>
          <a:ln w="9525">
            <a:noFill/>
            <a:miter lim="800000"/>
            <a:headEnd/>
            <a:tailEnd/>
          </a:ln>
        </p:spPr>
        <p:txBody>
          <a:bodyPr wrap="square" lIns="0" tIns="0" rIns="0" bIns="0">
            <a:spAutoFit/>
          </a:bodyPr>
          <a:lstStyle/>
          <a:p>
            <a:pPr>
              <a:buFont typeface="Arial" charset="0"/>
              <a:buNone/>
            </a:pPr>
            <a:r>
              <a:rPr lang="en-US" sz="700" dirty="0">
                <a:solidFill>
                  <a:schemeClr val="accent2"/>
                </a:solidFill>
              </a:rPr>
              <a:t>Order-to-Cash</a:t>
            </a:r>
          </a:p>
          <a:p>
            <a:pPr>
              <a:buFont typeface="Arial" charset="0"/>
              <a:buNone/>
            </a:pPr>
            <a:r>
              <a:rPr lang="en-US" sz="700" dirty="0">
                <a:solidFill>
                  <a:schemeClr val="accent2"/>
                </a:solidFill>
              </a:rPr>
              <a:t> (Sell-from-Stock)</a:t>
            </a:r>
            <a:br>
              <a:rPr lang="en-US" sz="700" dirty="0">
                <a:solidFill>
                  <a:schemeClr val="accent2"/>
                </a:solidFill>
              </a:rPr>
            </a:br>
            <a:endParaRPr lang="en-US" sz="700" dirty="0">
              <a:solidFill>
                <a:schemeClr val="accent2"/>
              </a:solidFill>
            </a:endParaRPr>
          </a:p>
          <a:p>
            <a:r>
              <a:rPr lang="en-US" sz="700" dirty="0">
                <a:solidFill>
                  <a:schemeClr val="accent2"/>
                </a:solidFill>
              </a:rPr>
              <a:t>Order-to-Cash </a:t>
            </a:r>
          </a:p>
          <a:p>
            <a:r>
              <a:rPr lang="en-US" sz="700" dirty="0">
                <a:solidFill>
                  <a:schemeClr val="accent2"/>
                </a:solidFill>
              </a:rPr>
              <a:t>(with Specified Products)</a:t>
            </a:r>
          </a:p>
          <a:p>
            <a:endParaRPr lang="en-US" sz="700" dirty="0">
              <a:solidFill>
                <a:schemeClr val="accent2"/>
              </a:solidFill>
            </a:endParaRPr>
          </a:p>
          <a:p>
            <a:r>
              <a:rPr lang="en-US" sz="700" dirty="0">
                <a:solidFill>
                  <a:schemeClr val="accent2"/>
                </a:solidFill>
              </a:rPr>
              <a:t>Order-to-Cash (Third-Party Order Processing – Material)</a:t>
            </a:r>
          </a:p>
          <a:p>
            <a:endParaRPr lang="en-US" sz="700" dirty="0">
              <a:solidFill>
                <a:schemeClr val="accent2"/>
              </a:solidFill>
            </a:endParaRPr>
          </a:p>
          <a:p>
            <a:r>
              <a:rPr lang="en-US" sz="700" dirty="0">
                <a:solidFill>
                  <a:schemeClr val="accent2"/>
                </a:solidFill>
              </a:rPr>
              <a:t>Over-the-Counter Sales</a:t>
            </a:r>
          </a:p>
          <a:p>
            <a:endParaRPr lang="en-US" sz="700" dirty="0">
              <a:solidFill>
                <a:schemeClr val="accent2"/>
              </a:solidFill>
            </a:endParaRPr>
          </a:p>
          <a:p>
            <a:r>
              <a:rPr lang="en-US" sz="700" dirty="0">
                <a:solidFill>
                  <a:schemeClr val="accent2"/>
                </a:solidFill>
              </a:rPr>
              <a:t>Service and Repair</a:t>
            </a:r>
          </a:p>
        </p:txBody>
      </p:sp>
      <p:pic>
        <p:nvPicPr>
          <p:cNvPr id="84" name="Picture 74"/>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4378558" y="3668063"/>
            <a:ext cx="180000" cy="134181"/>
          </a:xfrm>
          <a:prstGeom prst="rect">
            <a:avLst/>
          </a:prstGeom>
        </p:spPr>
      </p:pic>
      <p:pic>
        <p:nvPicPr>
          <p:cNvPr id="85" name="Picture 74"/>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4383727" y="3895482"/>
            <a:ext cx="180000" cy="134181"/>
          </a:xfrm>
          <a:prstGeom prst="rect">
            <a:avLst/>
          </a:prstGeom>
        </p:spPr>
      </p:pic>
      <p:pic>
        <p:nvPicPr>
          <p:cNvPr id="61" name="Picture 60"/>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2" name="Picture 37"/>
          <p:cNvPicPr>
            <a:picLocks noChangeAspect="1" noChangeArrowheads="1"/>
          </p:cNvPicPr>
          <p:nvPr>
            <p:custDataLst>
              <p:tags r:id="rId2"/>
            </p:custDataLst>
          </p:nvPr>
        </p:nvPicPr>
        <p:blipFill>
          <a:blip r:embed="rId22">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Picture 64" descr="i_button_black.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76014" y="5940593"/>
            <a:ext cx="170688" cy="170688"/>
          </a:xfrm>
          <a:prstGeom prst="rect">
            <a:avLst/>
          </a:prstGeom>
        </p:spPr>
      </p:pic>
      <p:sp>
        <p:nvSpPr>
          <p:cNvPr id="122"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8" name="Rectangle 55"/>
          <p:cNvSpPr>
            <a:spLocks noChangeArrowheads="1"/>
          </p:cNvSpPr>
          <p:nvPr/>
        </p:nvSpPr>
        <p:spPr bwMode="auto">
          <a:xfrm>
            <a:off x="329363" y="4809441"/>
            <a:ext cx="153709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Customer Return Management </a:t>
            </a:r>
            <a:br>
              <a:rPr lang="en-US" dirty="0"/>
            </a:br>
            <a:r>
              <a:rPr lang="en-US" sz="2000" b="0" dirty="0"/>
              <a:t>Process Details: Processing Inbound Deliveries</a:t>
            </a:r>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Process Description</a:t>
            </a:r>
            <a:endParaRPr lang="en-US" sz="900" dirty="0">
              <a:solidFill>
                <a:srgbClr val="666666"/>
              </a:solidFill>
              <a:latin typeface="BentonSans Light" pitchFamily="2" charset="0"/>
            </a:endParaRP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0"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4" name="Chevron 123">
            <a:hlinkClick r:id="rId11" action="ppaction://hlinksldjump" tooltip="Click here for process details"/>
          </p:cNvPr>
          <p:cNvSpPr>
            <a:spLocks noChangeArrowheads="1"/>
          </p:cNvSpPr>
          <p:nvPr/>
        </p:nvSpPr>
        <p:spPr bwMode="auto">
          <a:xfrm>
            <a:off x="1283371" y="2965601"/>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66" name="Chevron 123">
            <a:hlinkClick r:id="rId12" action="ppaction://hlinksldjump" tooltip="Click here for process details"/>
          </p:cNvPr>
          <p:cNvSpPr>
            <a:spLocks noChangeArrowheads="1"/>
          </p:cNvSpPr>
          <p:nvPr/>
        </p:nvSpPr>
        <p:spPr bwMode="auto">
          <a:xfrm>
            <a:off x="492796" y="1784501"/>
            <a:ext cx="884237" cy="889334"/>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buClr>
                <a:schemeClr val="accent1"/>
              </a:buClr>
              <a:buSzPct val="80000"/>
            </a:pPr>
            <a:r>
              <a:rPr lang="en-US" sz="800" dirty="0">
                <a:solidFill>
                  <a:srgbClr val="404040"/>
                </a:solidFill>
              </a:rPr>
              <a:t>Processing Inbound Delivery Notifications</a:t>
            </a:r>
          </a:p>
        </p:txBody>
      </p:sp>
      <p:sp>
        <p:nvSpPr>
          <p:cNvPr id="73" name="Freeform 69"/>
          <p:cNvSpPr>
            <a:spLocks noChangeArrowheads="1"/>
          </p:cNvSpPr>
          <p:nvPr/>
        </p:nvSpPr>
        <p:spPr bwMode="auto">
          <a:xfrm>
            <a:off x="1154314" y="253519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7" name="TextBox 59">
            <a:hlinkClick r:id="rId13" action="ppaction://hlinksldjump"/>
          </p:cNvPr>
          <p:cNvSpPr txBox="1">
            <a:spLocks noChangeArrowheads="1"/>
          </p:cNvSpPr>
          <p:nvPr/>
        </p:nvSpPr>
        <p:spPr bwMode="auto">
          <a:xfrm>
            <a:off x="2833592" y="1492051"/>
            <a:ext cx="274637" cy="338138"/>
          </a:xfrm>
          <a:prstGeom prst="rect">
            <a:avLst/>
          </a:prstGeom>
          <a:noFill/>
          <a:ln w="9525">
            <a:noFill/>
            <a:miter lim="800000"/>
            <a:headEnd/>
            <a:tailEnd/>
          </a:ln>
        </p:spPr>
        <p:txBody>
          <a:bodyPr wrap="none">
            <a:spAutoFit/>
          </a:bodyPr>
          <a:lstStyle/>
          <a:p>
            <a:r>
              <a:rPr lang="en-US" dirty="0">
                <a:solidFill>
                  <a:schemeClr val="bg1"/>
                </a:solidFill>
                <a:latin typeface="BrowalliaUPC" pitchFamily="34" charset="-34"/>
                <a:cs typeface="BrowalliaUPC" pitchFamily="34" charset="-34"/>
              </a:rPr>
              <a:t>X</a:t>
            </a:r>
          </a:p>
        </p:txBody>
      </p:sp>
      <p:sp>
        <p:nvSpPr>
          <p:cNvPr id="92" name="Chevron 45"/>
          <p:cNvSpPr>
            <a:spLocks noChangeArrowheads="1"/>
          </p:cNvSpPr>
          <p:nvPr/>
        </p:nvSpPr>
        <p:spPr bwMode="auto">
          <a:xfrm>
            <a:off x="1285875" y="1539965"/>
            <a:ext cx="4410075"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Inbound Deliveries  - Based on ASN with Task Control</a:t>
            </a:r>
          </a:p>
        </p:txBody>
      </p:sp>
      <p:sp>
        <p:nvSpPr>
          <p:cNvPr id="93" name="Freeform 69"/>
          <p:cNvSpPr>
            <a:spLocks noChangeArrowheads="1"/>
          </p:cNvSpPr>
          <p:nvPr/>
        </p:nvSpPr>
        <p:spPr bwMode="auto">
          <a:xfrm>
            <a:off x="5413350" y="280275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4" name="Chevron 93"/>
          <p:cNvSpPr>
            <a:spLocks noChangeArrowheads="1"/>
          </p:cNvSpPr>
          <p:nvPr>
            <p:custDataLst>
              <p:tags r:id="rId1"/>
            </p:custDataLst>
          </p:nvPr>
        </p:nvSpPr>
        <p:spPr bwMode="auto">
          <a:xfrm>
            <a:off x="4780010" y="1857911"/>
            <a:ext cx="814878" cy="735513"/>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finalize an inbound delivery</a:t>
            </a:r>
          </a:p>
        </p:txBody>
      </p:sp>
      <p:sp>
        <p:nvSpPr>
          <p:cNvPr id="95" name="Chevron 94"/>
          <p:cNvSpPr>
            <a:spLocks noChangeArrowheads="1"/>
          </p:cNvSpPr>
          <p:nvPr>
            <p:custDataLst>
              <p:tags r:id="rId2"/>
            </p:custDataLst>
          </p:nvPr>
        </p:nvSpPr>
        <p:spPr bwMode="auto">
          <a:xfrm>
            <a:off x="3960860" y="1857911"/>
            <a:ext cx="814878" cy="735513"/>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Accept a deviation - inbound</a:t>
            </a:r>
          </a:p>
        </p:txBody>
      </p:sp>
      <p:sp>
        <p:nvSpPr>
          <p:cNvPr id="96" name="Chevron 95"/>
          <p:cNvSpPr>
            <a:spLocks noChangeArrowheads="1"/>
          </p:cNvSpPr>
          <p:nvPr>
            <p:custDataLst>
              <p:tags r:id="rId3"/>
            </p:custDataLst>
          </p:nvPr>
        </p:nvSpPr>
        <p:spPr bwMode="auto">
          <a:xfrm>
            <a:off x="3141710" y="1857911"/>
            <a:ext cx="814878" cy="735513"/>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 a warehouse task - inbound</a:t>
            </a:r>
          </a:p>
        </p:txBody>
      </p:sp>
      <p:sp>
        <p:nvSpPr>
          <p:cNvPr id="97" name="Chevron 96"/>
          <p:cNvSpPr>
            <a:spLocks noChangeArrowheads="1"/>
          </p:cNvSpPr>
          <p:nvPr>
            <p:custDataLst>
              <p:tags r:id="rId4"/>
            </p:custDataLst>
          </p:nvPr>
        </p:nvSpPr>
        <p:spPr bwMode="auto">
          <a:xfrm>
            <a:off x="2322560" y="1857911"/>
            <a:ext cx="814878" cy="735513"/>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warehouse task - inbound</a:t>
            </a:r>
          </a:p>
        </p:txBody>
      </p:sp>
      <p:sp>
        <p:nvSpPr>
          <p:cNvPr id="98" name="Chevron 97"/>
          <p:cNvSpPr>
            <a:spLocks noChangeArrowheads="1"/>
          </p:cNvSpPr>
          <p:nvPr>
            <p:custDataLst>
              <p:tags r:id="rId5"/>
            </p:custDataLst>
          </p:nvPr>
        </p:nvSpPr>
        <p:spPr bwMode="auto">
          <a:xfrm>
            <a:off x="1503410" y="1857911"/>
            <a:ext cx="814878" cy="735513"/>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warehouse request - inbound</a:t>
            </a:r>
          </a:p>
        </p:txBody>
      </p:sp>
      <p:sp>
        <p:nvSpPr>
          <p:cNvPr id="99" name="TextBox 59">
            <a:hlinkClick r:id="rId13" action="ppaction://hlinksldjump"/>
          </p:cNvPr>
          <p:cNvSpPr txBox="1">
            <a:spLocks noChangeArrowheads="1"/>
          </p:cNvSpPr>
          <p:nvPr/>
        </p:nvSpPr>
        <p:spPr bwMode="auto">
          <a:xfrm>
            <a:off x="5311824" y="1492917"/>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100" name="Oval 99">
            <a:hlinkClick r:id="rId14" action="ppaction://hlinksldjump" tooltip="To correct an inbound delivery, you select the confirmed inbound delivery and unrelease it. You adjust the task confirmation and re-release the inbound delivery. The system updates the supplier invoice accordingly."/>
          </p:cNvPr>
          <p:cNvSpPr>
            <a:spLocks noChangeAspect="1"/>
          </p:cNvSpPr>
          <p:nvPr/>
        </p:nvSpPr>
        <p:spPr bwMode="gray">
          <a:xfrm>
            <a:off x="5365674" y="24276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1" name="Oval 100">
            <a:hlinkClick r:id="rId14" action="ppaction://hlinksldjump" tooltip=" If there is a deviation between the target and the actual quantity you, as a warehouse manager, can accept this deviation. Select a warehouse order and accept the deviation."/>
          </p:cNvPr>
          <p:cNvSpPr>
            <a:spLocks noChangeAspect="1"/>
          </p:cNvSpPr>
          <p:nvPr/>
        </p:nvSpPr>
        <p:spPr bwMode="gray">
          <a:xfrm>
            <a:off x="4546524" y="24276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2" name="Oval 101">
            <a:hlinkClick r:id="rId14" action="ppaction://hlinksldjump" tooltip="You update the confirmation details in the warehouse task and confirm the task. Once all tasks are completed, the system creates and releases an inbound delivery and posts the products to stock."/>
          </p:cNvPr>
          <p:cNvSpPr>
            <a:spLocks noChangeAspect="1"/>
          </p:cNvSpPr>
          <p:nvPr/>
        </p:nvSpPr>
        <p:spPr bwMode="gray">
          <a:xfrm>
            <a:off x="3716488" y="24276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3" name="Oval 102">
            <a:hlinkClick r:id="rId14" action="ppaction://hlinksldjump" tooltip="During scoping, if you did not select that you want the system to automatically create the first task of your two-step receiving process, you will need to manually create the task in the Warehouse Requests view."/>
          </p:cNvPr>
          <p:cNvSpPr>
            <a:spLocks noChangeAspect="1"/>
          </p:cNvSpPr>
          <p:nvPr/>
        </p:nvSpPr>
        <p:spPr bwMode="gray">
          <a:xfrm>
            <a:off x="2919110" y="24276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4" name="Oval 103">
            <a:hlinkClick r:id="rId14" action="ppaction://hlinksldjump" tooltip="You select the relevant inbound delivery notification and create a warehouse request. The system releases the warehouse request to the execution phase of the process by creating tasks."/>
          </p:cNvPr>
          <p:cNvSpPr>
            <a:spLocks noChangeAspect="1"/>
          </p:cNvSpPr>
          <p:nvPr/>
        </p:nvSpPr>
        <p:spPr bwMode="gray">
          <a:xfrm>
            <a:off x="2089074" y="24276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6" name="TextBox 66"/>
          <p:cNvSpPr txBox="1">
            <a:spLocks noChangeArrowheads="1"/>
          </p:cNvSpPr>
          <p:nvPr/>
        </p:nvSpPr>
        <p:spPr bwMode="auto">
          <a:xfrm>
            <a:off x="1735138" y="4406900"/>
            <a:ext cx="4960937" cy="1892826"/>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Processing Inbound Delivery</a:t>
            </a:r>
            <a:r>
              <a:rPr lang="en-US" sz="900" dirty="0"/>
              <a:t> business process enables you to process the products received into a warehouse and post them to own stock or to an externally-owned stock (for third-party customer returns and for returns to repair goods). You can use the following inbound delivery types: supplier delivery, customer return (for standard sales, third-party sales orders and repair goods), (spare) parts return, and stock transfer. For supplier deliveries, you can use an inbound delivery notification or you can directly refer to the purchase order in the Post Goods Receipt screen</a:t>
            </a:r>
            <a:r>
              <a:rPr lang="en-US" sz="900" dirty="0">
                <a:solidFill>
                  <a:srgbClr val="FF0000"/>
                </a:solidFill>
              </a:rPr>
              <a:t>.</a:t>
            </a:r>
            <a:r>
              <a:rPr lang="en-US" sz="900" dirty="0"/>
              <a:t> You can process your inbound deliveries based on an inbound delivery notification and with or without task support from the system. </a:t>
            </a:r>
          </a:p>
          <a:p>
            <a:pPr>
              <a:buClr>
                <a:schemeClr val="accent1"/>
              </a:buClr>
              <a:buSzPct val="80000"/>
            </a:pPr>
            <a:r>
              <a:rPr lang="en-US" sz="900" dirty="0"/>
              <a:t>Based on your logistics model settings, a quality inspection can be created automatically, except for customer returns which were posted to externally-owned stock, for example, in a third-party order process. The incoming goods can then be stored in a specially designated area (for example, quality inspection stock). </a:t>
            </a:r>
          </a:p>
          <a:p>
            <a:pPr>
              <a:buClr>
                <a:schemeClr val="accent1"/>
              </a:buClr>
              <a:buSzPct val="80000"/>
              <a:buFont typeface="Wingdings" pitchFamily="2" charset="2"/>
              <a:buNone/>
            </a:pPr>
            <a:endParaRPr lang="en-US" sz="900" dirty="0"/>
          </a:p>
        </p:txBody>
      </p:sp>
      <p:pic>
        <p:nvPicPr>
          <p:cNvPr id="111" name="Picture 84"/>
          <p:cNvPicPr>
            <a:picLocks noChangeAspect="1" noChangeArrowheads="1"/>
          </p:cNvPicPr>
          <p:nvPr/>
        </p:nvPicPr>
        <p:blipFill>
          <a:blip r:embed="rId15">
            <a:extLst>
              <a:ext uri="{28A0092B-C50C-407E-A947-70E740481C1C}">
                <a14:useLocalDpi xmlns:a14="http://schemas.microsoft.com/office/drawing/2010/main" val="0"/>
              </a:ext>
            </a:extLst>
          </a:blip>
          <a:stretch>
            <a:fillRect/>
          </a:stretch>
        </p:blipFill>
        <p:spPr bwMode="auto">
          <a:xfrm>
            <a:off x="6891109" y="4517281"/>
            <a:ext cx="417062" cy="410928"/>
          </a:xfrm>
          <a:prstGeom prst="rect">
            <a:avLst/>
          </a:prstGeom>
          <a:noFill/>
          <a:ln w="9525">
            <a:noFill/>
            <a:miter lim="800000"/>
            <a:headEnd/>
            <a:tailEnd/>
          </a:ln>
        </p:spPr>
      </p:pic>
      <p:sp>
        <p:nvSpPr>
          <p:cNvPr id="114" name="Rectangle 77"/>
          <p:cNvSpPr>
            <a:spLocks noChangeArrowheads="1"/>
          </p:cNvSpPr>
          <p:nvPr/>
        </p:nvSpPr>
        <p:spPr bwMode="auto">
          <a:xfrm>
            <a:off x="1258862" y="2718041"/>
            <a:ext cx="2070100" cy="228600"/>
          </a:xfrm>
          <a:prstGeom prst="rect">
            <a:avLst/>
          </a:prstGeom>
          <a:noFill/>
          <a:ln w="9525">
            <a:noFill/>
            <a:miter lim="800000"/>
            <a:headEnd/>
            <a:tailEnd/>
          </a:ln>
        </p:spPr>
        <p:txBody>
          <a:bodyPr wrap="none">
            <a:spAutoFit/>
          </a:bodyPr>
          <a:lstStyle/>
          <a:p>
            <a:pPr>
              <a:buClr>
                <a:schemeClr val="accent1"/>
              </a:buClr>
              <a:buSzPct val="80000"/>
            </a:pPr>
            <a:r>
              <a:rPr lang="en-US" sz="900" dirty="0">
                <a:solidFill>
                  <a:schemeClr val="bg1"/>
                </a:solidFill>
                <a:hlinkClick r:id="rId16" action="ppaction://hlinksldjump"/>
              </a:rPr>
              <a:t>Click here </a:t>
            </a:r>
            <a:r>
              <a:rPr lang="en-US" sz="900" dirty="0">
                <a:solidFill>
                  <a:schemeClr val="bg1"/>
                </a:solidFill>
              </a:rPr>
              <a:t>to display process variants</a:t>
            </a:r>
          </a:p>
        </p:txBody>
      </p:sp>
      <p:sp>
        <p:nvSpPr>
          <p:cNvPr id="59" name="Chevron 123">
            <a:hlinkClick r:id="rId17" action="ppaction://hlinksldjump" tooltip="Click here for process details"/>
          </p:cNvPr>
          <p:cNvSpPr>
            <a:spLocks noChangeArrowheads="1"/>
          </p:cNvSpPr>
          <p:nvPr/>
        </p:nvSpPr>
        <p:spPr bwMode="auto">
          <a:xfrm>
            <a:off x="7331746" y="1785862"/>
            <a:ext cx="884237" cy="889897"/>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1" name="Chevron 123">
            <a:hlinkClick r:id="rId18" action="ppaction://hlinksldjump" tooltip="Click here for process details"/>
          </p:cNvPr>
          <p:cNvSpPr>
            <a:spLocks noChangeArrowheads="1"/>
          </p:cNvSpPr>
          <p:nvPr/>
        </p:nvSpPr>
        <p:spPr bwMode="auto">
          <a:xfrm>
            <a:off x="5645821" y="1784501"/>
            <a:ext cx="884237" cy="891258"/>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Customer Return</a:t>
            </a:r>
          </a:p>
        </p:txBody>
      </p:sp>
      <p:sp>
        <p:nvSpPr>
          <p:cNvPr id="62" name="Chevron 123">
            <a:hlinkClick r:id="rId19" action="ppaction://hlinksldjump" tooltip="Click here for process details"/>
          </p:cNvPr>
          <p:cNvSpPr>
            <a:spLocks noChangeArrowheads="1"/>
          </p:cNvSpPr>
          <p:nvPr/>
        </p:nvSpPr>
        <p:spPr bwMode="auto">
          <a:xfrm>
            <a:off x="6493755" y="1784501"/>
            <a:ext cx="882715" cy="891258"/>
          </a:xfrm>
          <a:prstGeom prst="chevron">
            <a:avLst>
              <a:gd name="adj" fmla="val 10356"/>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Credit Memo</a:t>
            </a:r>
          </a:p>
        </p:txBody>
      </p:sp>
      <p:sp>
        <p:nvSpPr>
          <p:cNvPr id="75" name="Freeform 69"/>
          <p:cNvSpPr>
            <a:spLocks noChangeArrowheads="1"/>
          </p:cNvSpPr>
          <p:nvPr/>
        </p:nvSpPr>
        <p:spPr bwMode="auto">
          <a:xfrm>
            <a:off x="7156425" y="254694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6" name="Freeform 69"/>
          <p:cNvSpPr>
            <a:spLocks noChangeArrowheads="1"/>
          </p:cNvSpPr>
          <p:nvPr/>
        </p:nvSpPr>
        <p:spPr bwMode="auto">
          <a:xfrm>
            <a:off x="8004150" y="253742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3" name="TextBox 98"/>
          <p:cNvSpPr txBox="1">
            <a:spLocks noChangeArrowheads="1"/>
          </p:cNvSpPr>
          <p:nvPr/>
        </p:nvSpPr>
        <p:spPr bwMode="auto">
          <a:xfrm>
            <a:off x="6751638" y="4141788"/>
            <a:ext cx="2224087" cy="261937"/>
          </a:xfrm>
          <a:prstGeom prst="rect">
            <a:avLst/>
          </a:prstGeom>
          <a:noFill/>
          <a:ln w="9525">
            <a:noFill/>
            <a:miter lim="800000"/>
            <a:headEnd/>
            <a:tailEnd/>
          </a:ln>
        </p:spPr>
        <p:txBody>
          <a:bodyPr rIns="0">
            <a:spAutoFit/>
          </a:bodyPr>
          <a:lstStyle/>
          <a:p>
            <a:pPr>
              <a:buClr>
                <a:schemeClr val="accent1"/>
              </a:buClr>
              <a:buSzPct val="80000"/>
              <a:buFont typeface="Wingdings" pitchFamily="2" charset="2"/>
              <a:buNone/>
            </a:pPr>
            <a:r>
              <a:rPr lang="en-US" sz="1100" dirty="0">
                <a:solidFill>
                  <a:schemeClr val="tx1">
                    <a:lumMod val="65000"/>
                    <a:lumOff val="35000"/>
                  </a:schemeClr>
                </a:solidFill>
                <a:latin typeface="BentonSans Light" pitchFamily="2" charset="0"/>
              </a:rPr>
              <a:t>Further Information</a:t>
            </a:r>
            <a:endParaRPr lang="en-US" sz="900" dirty="0">
              <a:solidFill>
                <a:schemeClr val="tx1">
                  <a:lumMod val="65000"/>
                  <a:lumOff val="35000"/>
                </a:schemeClr>
              </a:solidFill>
              <a:latin typeface="BentonSans Light" pitchFamily="2" charset="0"/>
            </a:endParaRPr>
          </a:p>
        </p:txBody>
      </p:sp>
      <p:sp>
        <p:nvSpPr>
          <p:cNvPr id="79" name="Chevron 101"/>
          <p:cNvSpPr>
            <a:spLocks noChangeArrowheads="1"/>
          </p:cNvSpPr>
          <p:nvPr/>
        </p:nvSpPr>
        <p:spPr bwMode="auto">
          <a:xfrm>
            <a:off x="7618413" y="46831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altLang="zh-CN" sz="800" dirty="0">
                <a:solidFill>
                  <a:srgbClr val="404040"/>
                </a:solidFill>
              </a:rPr>
              <a:t>Warehouse Operator</a:t>
            </a:r>
            <a:endParaRPr lang="en-US" sz="800" dirty="0">
              <a:solidFill>
                <a:srgbClr val="404040"/>
              </a:solidFill>
            </a:endParaRPr>
          </a:p>
        </p:txBody>
      </p:sp>
      <p:sp>
        <p:nvSpPr>
          <p:cNvPr id="80" name="TextBox 79"/>
          <p:cNvSpPr txBox="1"/>
          <p:nvPr/>
        </p:nvSpPr>
        <p:spPr>
          <a:xfrm>
            <a:off x="327024" y="4786930"/>
            <a:ext cx="1411289"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81"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4" name="Picture 83" descr="Calculator_2_60px.png"/>
          <p:cNvPicPr>
            <a:picLocks noChangeAspect="1"/>
          </p:cNvPicPr>
          <p:nvPr/>
        </p:nvPicPr>
        <p:blipFill>
          <a:blip r:embed="rId20" cstate="print"/>
          <a:stretch>
            <a:fillRect/>
          </a:stretch>
        </p:blipFill>
        <p:spPr>
          <a:xfrm>
            <a:off x="366739" y="5245467"/>
            <a:ext cx="180000" cy="180000"/>
          </a:xfrm>
          <a:prstGeom prst="rect">
            <a:avLst/>
          </a:prstGeom>
        </p:spPr>
      </p:pic>
      <p:pic>
        <p:nvPicPr>
          <p:cNvPr id="85" name="Picture 84" descr="Monitor_60px.png"/>
          <p:cNvPicPr>
            <a:picLocks noChangeAspect="1"/>
          </p:cNvPicPr>
          <p:nvPr/>
        </p:nvPicPr>
        <p:blipFill>
          <a:blip r:embed="rId21" cstate="print"/>
          <a:stretch>
            <a:fillRect/>
          </a:stretch>
        </p:blipFill>
        <p:spPr>
          <a:xfrm>
            <a:off x="366739" y="5604137"/>
            <a:ext cx="180000" cy="180000"/>
          </a:xfrm>
          <a:prstGeom prst="rect">
            <a:avLst/>
          </a:prstGeom>
        </p:spPr>
      </p:pic>
      <p:sp>
        <p:nvSpPr>
          <p:cNvPr id="86" name="Rectangle 57">
            <a:hlinkClick r:id="rId22"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9" name="Rectangle 57">
            <a:hlinkClick r:id="rId23"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3" name="TextBox 61"/>
          <p:cNvSpPr txBox="1">
            <a:spLocks noChangeArrowheads="1"/>
          </p:cNvSpPr>
          <p:nvPr/>
        </p:nvSpPr>
        <p:spPr bwMode="auto">
          <a:xfrm>
            <a:off x="327025" y="5880233"/>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15" name="Rectangle 57">
            <a:hlinkClick r:id="rId24" action="ppaction://hlinksldjump"/>
          </p:cNvPr>
          <p:cNvSpPr>
            <a:spLocks noChangeArrowheads="1"/>
          </p:cNvSpPr>
          <p:nvPr/>
        </p:nvSpPr>
        <p:spPr bwMode="auto">
          <a:xfrm>
            <a:off x="309641" y="5884392"/>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16" name="Picture 75"/>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5788258" y="3112848"/>
            <a:ext cx="180000" cy="134181"/>
          </a:xfrm>
          <a:prstGeom prst="rect">
            <a:avLst/>
          </a:prstGeom>
        </p:spPr>
      </p:pic>
      <p:pic>
        <p:nvPicPr>
          <p:cNvPr id="117" name="Picture 76"/>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5778733" y="2763831"/>
            <a:ext cx="180000" cy="134181"/>
          </a:xfrm>
          <a:prstGeom prst="rect">
            <a:avLst/>
          </a:prstGeom>
        </p:spPr>
      </p:pic>
      <p:pic>
        <p:nvPicPr>
          <p:cNvPr id="118" name="Picture 75"/>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5788258" y="3423765"/>
            <a:ext cx="180000" cy="134181"/>
          </a:xfrm>
          <a:prstGeom prst="rect">
            <a:avLst/>
          </a:prstGeom>
        </p:spPr>
      </p:pic>
      <p:sp>
        <p:nvSpPr>
          <p:cNvPr id="119" name="Rectangle 74"/>
          <p:cNvSpPr>
            <a:spLocks noChangeArrowheads="1"/>
          </p:cNvSpPr>
          <p:nvPr/>
        </p:nvSpPr>
        <p:spPr bwMode="auto">
          <a:xfrm>
            <a:off x="6042258" y="2730529"/>
            <a:ext cx="1318570" cy="1292662"/>
          </a:xfrm>
          <a:prstGeom prst="rect">
            <a:avLst/>
          </a:prstGeom>
          <a:noFill/>
          <a:ln w="9525">
            <a:noFill/>
            <a:miter lim="800000"/>
            <a:headEnd/>
            <a:tailEnd/>
          </a:ln>
        </p:spPr>
        <p:txBody>
          <a:bodyPr wrap="square" lIns="0" tIns="0" rIns="0" bIns="0">
            <a:spAutoFit/>
          </a:bodyPr>
          <a:lstStyle/>
          <a:p>
            <a:pPr>
              <a:buFont typeface="Arial" charset="0"/>
              <a:buNone/>
            </a:pPr>
            <a:r>
              <a:rPr lang="en-US" sz="700" dirty="0">
                <a:solidFill>
                  <a:schemeClr val="accent2"/>
                </a:solidFill>
              </a:rPr>
              <a:t>Order-to-Cash</a:t>
            </a:r>
          </a:p>
          <a:p>
            <a:pPr>
              <a:buFont typeface="Arial" charset="0"/>
              <a:buNone/>
            </a:pPr>
            <a:r>
              <a:rPr lang="en-US" sz="700" dirty="0">
                <a:solidFill>
                  <a:schemeClr val="accent2"/>
                </a:solidFill>
              </a:rPr>
              <a:t> (Sell-from-Stock)</a:t>
            </a:r>
            <a:br>
              <a:rPr lang="en-US" sz="700" dirty="0">
                <a:solidFill>
                  <a:schemeClr val="accent2"/>
                </a:solidFill>
              </a:rPr>
            </a:br>
            <a:endParaRPr lang="en-US" sz="700" dirty="0">
              <a:solidFill>
                <a:schemeClr val="accent2"/>
              </a:solidFill>
            </a:endParaRPr>
          </a:p>
          <a:p>
            <a:r>
              <a:rPr lang="en-US" sz="700" dirty="0">
                <a:solidFill>
                  <a:schemeClr val="accent2"/>
                </a:solidFill>
              </a:rPr>
              <a:t>Order-to-Cash </a:t>
            </a:r>
          </a:p>
          <a:p>
            <a:r>
              <a:rPr lang="en-US" sz="700" dirty="0">
                <a:solidFill>
                  <a:schemeClr val="accent2"/>
                </a:solidFill>
              </a:rPr>
              <a:t>(with Specified Products)</a:t>
            </a:r>
          </a:p>
          <a:p>
            <a:endParaRPr lang="en-US" sz="700" dirty="0">
              <a:solidFill>
                <a:schemeClr val="accent2"/>
              </a:solidFill>
            </a:endParaRPr>
          </a:p>
          <a:p>
            <a:r>
              <a:rPr lang="en-US" sz="700" dirty="0">
                <a:solidFill>
                  <a:schemeClr val="accent2"/>
                </a:solidFill>
              </a:rPr>
              <a:t>Order-to-Cash (Third-Party Order Processing – Material)</a:t>
            </a:r>
          </a:p>
          <a:p>
            <a:endParaRPr lang="en-US" sz="700" dirty="0">
              <a:solidFill>
                <a:schemeClr val="accent2"/>
              </a:solidFill>
            </a:endParaRPr>
          </a:p>
          <a:p>
            <a:r>
              <a:rPr lang="en-US" sz="700" dirty="0">
                <a:solidFill>
                  <a:schemeClr val="accent2"/>
                </a:solidFill>
              </a:rPr>
              <a:t>Over-the-Counter Sales</a:t>
            </a:r>
          </a:p>
          <a:p>
            <a:endParaRPr lang="en-US" sz="700" dirty="0">
              <a:solidFill>
                <a:schemeClr val="accent2"/>
              </a:solidFill>
            </a:endParaRPr>
          </a:p>
          <a:p>
            <a:r>
              <a:rPr lang="en-US" sz="700" dirty="0">
                <a:solidFill>
                  <a:schemeClr val="accent2"/>
                </a:solidFill>
              </a:rPr>
              <a:t>Service and Repair</a:t>
            </a:r>
          </a:p>
        </p:txBody>
      </p:sp>
      <p:pic>
        <p:nvPicPr>
          <p:cNvPr id="120" name="Picture 74"/>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5788258" y="3668063"/>
            <a:ext cx="180000" cy="134181"/>
          </a:xfrm>
          <a:prstGeom prst="rect">
            <a:avLst/>
          </a:prstGeom>
        </p:spPr>
      </p:pic>
      <p:pic>
        <p:nvPicPr>
          <p:cNvPr id="121" name="Picture 74"/>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5793427" y="3895482"/>
            <a:ext cx="180000" cy="134181"/>
          </a:xfrm>
          <a:prstGeom prst="rect">
            <a:avLst/>
          </a:prstGeom>
        </p:spPr>
      </p:pic>
      <p:sp>
        <p:nvSpPr>
          <p:cNvPr id="123" name="Freeform 69"/>
          <p:cNvSpPr>
            <a:spLocks noChangeArrowheads="1"/>
          </p:cNvSpPr>
          <p:nvPr/>
        </p:nvSpPr>
        <p:spPr bwMode="auto">
          <a:xfrm>
            <a:off x="6307339" y="254694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4" name="Chevron 102"/>
          <p:cNvSpPr>
            <a:spLocks noChangeArrowheads="1"/>
          </p:cNvSpPr>
          <p:nvPr/>
        </p:nvSpPr>
        <p:spPr bwMode="auto">
          <a:xfrm>
            <a:off x="7618413" y="5279183"/>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Inbound Logistics </a:t>
            </a:r>
          </a:p>
        </p:txBody>
      </p:sp>
      <p:pic>
        <p:nvPicPr>
          <p:cNvPr id="69" name="Picture 68"/>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1" name="Picture 37"/>
          <p:cNvPicPr>
            <a:picLocks noChangeAspect="1" noChangeArrowheads="1"/>
          </p:cNvPicPr>
          <p:nvPr>
            <p:custDataLst>
              <p:tags r:id="rId6"/>
            </p:custDataLst>
          </p:nvPr>
        </p:nvPicPr>
        <p:blipFill>
          <a:blip r:embed="rId27">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Picture 68" descr="i_button_black.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76014" y="5940593"/>
            <a:ext cx="170688" cy="170688"/>
          </a:xfrm>
          <a:prstGeom prst="rect">
            <a:avLst/>
          </a:prstGeom>
        </p:spPr>
      </p:pic>
      <p:sp>
        <p:nvSpPr>
          <p:cNvPr id="2" name="Title 1"/>
          <p:cNvSpPr>
            <a:spLocks noGrp="1"/>
          </p:cNvSpPr>
          <p:nvPr>
            <p:ph type="title"/>
          </p:nvPr>
        </p:nvSpPr>
        <p:spPr/>
        <p:txBody>
          <a:bodyPr/>
          <a:lstStyle/>
          <a:p>
            <a:r>
              <a:rPr lang="en-US" dirty="0"/>
              <a:t>Customer Return Management </a:t>
            </a:r>
            <a:br>
              <a:rPr lang="en-US" dirty="0"/>
            </a:br>
            <a:r>
              <a:rPr lang="en-US" sz="2000" b="0" dirty="0"/>
              <a:t>Process Details: Processing Inbound Deliveries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Process Description</a:t>
            </a:r>
            <a:endParaRPr lang="en-US" sz="900" dirty="0">
              <a:solidFill>
                <a:srgbClr val="666666"/>
              </a:solidFill>
              <a:latin typeface="BentonSans Light" pitchFamily="2" charset="0"/>
            </a:endParaRP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0"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4" name="Chevron 123">
            <a:hlinkClick r:id="rId11" action="ppaction://hlinksldjump" tooltip="Click here for process details"/>
          </p:cNvPr>
          <p:cNvSpPr>
            <a:spLocks noChangeArrowheads="1"/>
          </p:cNvSpPr>
          <p:nvPr/>
        </p:nvSpPr>
        <p:spPr bwMode="auto">
          <a:xfrm>
            <a:off x="1283371" y="2965601"/>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66" name="Chevron 123">
            <a:hlinkClick r:id="rId12" action="ppaction://hlinksldjump"/>
          </p:cNvPr>
          <p:cNvSpPr>
            <a:spLocks noChangeArrowheads="1"/>
          </p:cNvSpPr>
          <p:nvPr/>
        </p:nvSpPr>
        <p:spPr bwMode="auto">
          <a:xfrm>
            <a:off x="492796" y="1784502"/>
            <a:ext cx="884237" cy="889334"/>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buClr>
                <a:schemeClr val="accent1"/>
              </a:buClr>
              <a:buSzPct val="80000"/>
            </a:pPr>
            <a:r>
              <a:rPr lang="en-US" sz="800" dirty="0">
                <a:solidFill>
                  <a:srgbClr val="404040"/>
                </a:solidFill>
              </a:rPr>
              <a:t>Processing Inbound Delivery Notifications</a:t>
            </a:r>
          </a:p>
        </p:txBody>
      </p:sp>
      <p:sp>
        <p:nvSpPr>
          <p:cNvPr id="73" name="Freeform 69"/>
          <p:cNvSpPr>
            <a:spLocks noChangeArrowheads="1"/>
          </p:cNvSpPr>
          <p:nvPr/>
        </p:nvSpPr>
        <p:spPr bwMode="auto">
          <a:xfrm>
            <a:off x="1154314" y="253519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7" name="TextBox 59">
            <a:hlinkClick r:id="rId13" action="ppaction://hlinksldjump"/>
          </p:cNvPr>
          <p:cNvSpPr txBox="1">
            <a:spLocks noChangeArrowheads="1"/>
          </p:cNvSpPr>
          <p:nvPr/>
        </p:nvSpPr>
        <p:spPr bwMode="auto">
          <a:xfrm>
            <a:off x="2833592" y="1492051"/>
            <a:ext cx="274637" cy="338138"/>
          </a:xfrm>
          <a:prstGeom prst="rect">
            <a:avLst/>
          </a:prstGeom>
          <a:noFill/>
          <a:ln w="9525">
            <a:noFill/>
            <a:miter lim="800000"/>
            <a:headEnd/>
            <a:tailEnd/>
          </a:ln>
        </p:spPr>
        <p:txBody>
          <a:bodyPr wrap="none">
            <a:spAutoFit/>
          </a:bodyPr>
          <a:lstStyle/>
          <a:p>
            <a:r>
              <a:rPr lang="en-US" dirty="0">
                <a:solidFill>
                  <a:schemeClr val="bg1"/>
                </a:solidFill>
                <a:latin typeface="BrowalliaUPC" pitchFamily="34" charset="-34"/>
                <a:cs typeface="BrowalliaUPC" pitchFamily="34" charset="-34"/>
              </a:rPr>
              <a:t>X</a:t>
            </a:r>
          </a:p>
        </p:txBody>
      </p:sp>
      <p:sp>
        <p:nvSpPr>
          <p:cNvPr id="92" name="Chevron 45"/>
          <p:cNvSpPr>
            <a:spLocks noChangeArrowheads="1"/>
          </p:cNvSpPr>
          <p:nvPr/>
        </p:nvSpPr>
        <p:spPr bwMode="auto">
          <a:xfrm>
            <a:off x="1285875" y="1539965"/>
            <a:ext cx="4410075"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Inbound Deliveries  - Based on ASN with Task Control</a:t>
            </a:r>
          </a:p>
        </p:txBody>
      </p:sp>
      <p:sp>
        <p:nvSpPr>
          <p:cNvPr id="93" name="Freeform 69"/>
          <p:cNvSpPr>
            <a:spLocks noChangeArrowheads="1"/>
          </p:cNvSpPr>
          <p:nvPr/>
        </p:nvSpPr>
        <p:spPr bwMode="auto">
          <a:xfrm>
            <a:off x="5402464" y="281364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4" name="Chevron 93"/>
          <p:cNvSpPr>
            <a:spLocks noChangeArrowheads="1"/>
          </p:cNvSpPr>
          <p:nvPr>
            <p:custDataLst>
              <p:tags r:id="rId1"/>
            </p:custDataLst>
          </p:nvPr>
        </p:nvSpPr>
        <p:spPr bwMode="auto">
          <a:xfrm>
            <a:off x="4780010" y="1857911"/>
            <a:ext cx="814878" cy="735513"/>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finalize an inbound delivery</a:t>
            </a:r>
          </a:p>
        </p:txBody>
      </p:sp>
      <p:sp>
        <p:nvSpPr>
          <p:cNvPr id="95" name="Chevron 94"/>
          <p:cNvSpPr>
            <a:spLocks noChangeArrowheads="1"/>
          </p:cNvSpPr>
          <p:nvPr>
            <p:custDataLst>
              <p:tags r:id="rId2"/>
            </p:custDataLst>
          </p:nvPr>
        </p:nvSpPr>
        <p:spPr bwMode="auto">
          <a:xfrm>
            <a:off x="3960860" y="1857911"/>
            <a:ext cx="814878" cy="735513"/>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Accept a deviation - inbound</a:t>
            </a:r>
          </a:p>
        </p:txBody>
      </p:sp>
      <p:sp>
        <p:nvSpPr>
          <p:cNvPr id="96" name="Chevron 95"/>
          <p:cNvSpPr>
            <a:spLocks noChangeArrowheads="1"/>
          </p:cNvSpPr>
          <p:nvPr>
            <p:custDataLst>
              <p:tags r:id="rId3"/>
            </p:custDataLst>
          </p:nvPr>
        </p:nvSpPr>
        <p:spPr bwMode="auto">
          <a:xfrm>
            <a:off x="3141710" y="1857911"/>
            <a:ext cx="814878" cy="735513"/>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 a warehouse task - inbound</a:t>
            </a:r>
          </a:p>
        </p:txBody>
      </p:sp>
      <p:sp>
        <p:nvSpPr>
          <p:cNvPr id="97" name="Chevron 96"/>
          <p:cNvSpPr>
            <a:spLocks noChangeArrowheads="1"/>
          </p:cNvSpPr>
          <p:nvPr>
            <p:custDataLst>
              <p:tags r:id="rId4"/>
            </p:custDataLst>
          </p:nvPr>
        </p:nvSpPr>
        <p:spPr bwMode="auto">
          <a:xfrm>
            <a:off x="2322560" y="1857911"/>
            <a:ext cx="814878" cy="735513"/>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warehouse task - inbound</a:t>
            </a:r>
          </a:p>
        </p:txBody>
      </p:sp>
      <p:sp>
        <p:nvSpPr>
          <p:cNvPr id="98" name="Chevron 97"/>
          <p:cNvSpPr>
            <a:spLocks noChangeArrowheads="1"/>
          </p:cNvSpPr>
          <p:nvPr>
            <p:custDataLst>
              <p:tags r:id="rId5"/>
            </p:custDataLst>
          </p:nvPr>
        </p:nvSpPr>
        <p:spPr bwMode="auto">
          <a:xfrm>
            <a:off x="1503410" y="1857910"/>
            <a:ext cx="814878" cy="735513"/>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warehouse request - inbound</a:t>
            </a:r>
          </a:p>
        </p:txBody>
      </p:sp>
      <p:sp>
        <p:nvSpPr>
          <p:cNvPr id="100" name="Oval 99">
            <a:hlinkClick r:id="rId14" action="ppaction://hlinksldjump" tooltip="To correct an inbound delivery, you select the confirmed inbound delivery and unrelease it. You adjust the task confirmation and re-release the inbound delivery. The system updates the supplier invoice accordingly."/>
          </p:cNvPr>
          <p:cNvSpPr>
            <a:spLocks noChangeAspect="1"/>
          </p:cNvSpPr>
          <p:nvPr/>
        </p:nvSpPr>
        <p:spPr bwMode="gray">
          <a:xfrm>
            <a:off x="5365674" y="24276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1" name="Oval 100">
            <a:hlinkClick r:id="rId14" action="ppaction://hlinksldjump" tooltip=" If there is a deviation between the target and the actual quantity you, as a warehouse manager, can accept this deviation. Select a warehouse order and accept the deviation."/>
          </p:cNvPr>
          <p:cNvSpPr>
            <a:spLocks noChangeAspect="1"/>
          </p:cNvSpPr>
          <p:nvPr/>
        </p:nvSpPr>
        <p:spPr bwMode="gray">
          <a:xfrm>
            <a:off x="4546524" y="24276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2" name="Oval 101">
            <a:hlinkClick r:id="rId14" action="ppaction://hlinksldjump" tooltip="You update the confirmation details in the warehouse task and confirm the task. Once all tasks are completed, the system creates and releases an inbound delivery and posts the products to stock."/>
          </p:cNvPr>
          <p:cNvSpPr>
            <a:spLocks noChangeAspect="1"/>
          </p:cNvSpPr>
          <p:nvPr/>
        </p:nvSpPr>
        <p:spPr bwMode="gray">
          <a:xfrm>
            <a:off x="3716488" y="24276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3" name="Oval 102">
            <a:hlinkClick r:id="rId14" action="ppaction://hlinksldjump" tooltip="During scoping, if you did not select that you want the system to automatically create the first task of your two-step receiving process, you will need to manually create the task in the Warehouse Requests view."/>
          </p:cNvPr>
          <p:cNvSpPr>
            <a:spLocks noChangeAspect="1"/>
          </p:cNvSpPr>
          <p:nvPr/>
        </p:nvSpPr>
        <p:spPr bwMode="gray">
          <a:xfrm>
            <a:off x="2918857" y="24276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4" name="Oval 103">
            <a:hlinkClick r:id="rId14" action="ppaction://hlinksldjump" tooltip="You select the relevant inbound delivery notification and create a warehouse request. The system releases the warehouse request to the execution phase of the process by creating tasks."/>
          </p:cNvPr>
          <p:cNvSpPr>
            <a:spLocks noChangeAspect="1"/>
          </p:cNvSpPr>
          <p:nvPr/>
        </p:nvSpPr>
        <p:spPr bwMode="gray">
          <a:xfrm>
            <a:off x="2089074" y="24276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6" name="TextBox 66"/>
          <p:cNvSpPr txBox="1">
            <a:spLocks noChangeArrowheads="1"/>
          </p:cNvSpPr>
          <p:nvPr/>
        </p:nvSpPr>
        <p:spPr bwMode="auto">
          <a:xfrm>
            <a:off x="1735138" y="4406900"/>
            <a:ext cx="4960937" cy="1754326"/>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Processing Inbound Delivery</a:t>
            </a:r>
            <a:r>
              <a:rPr lang="en-US" sz="900" dirty="0"/>
              <a:t> business process enables you to process the products received into a warehouse and post them to own stock or to an externally-owned stock (for third-party customer returns and for returns to repair goods). You can use the following inbound delivery types: supplier delivery, customer return (for standard sales, third-party sales orders and repair goods), (spare) parts return, and stock transfer. For supplier deliveries, you can use an inbound delivery notification or you can directly refer to the purchase order in the Post Goods Receipt screen</a:t>
            </a:r>
            <a:r>
              <a:rPr lang="en-US" sz="900" dirty="0">
                <a:solidFill>
                  <a:srgbClr val="FF0000"/>
                </a:solidFill>
              </a:rPr>
              <a:t>.</a:t>
            </a:r>
            <a:r>
              <a:rPr lang="en-US" sz="900" dirty="0"/>
              <a:t> You can process your inbound deliveries based on an inbound delivery notification and with or without task support from the system. </a:t>
            </a:r>
          </a:p>
          <a:p>
            <a:pPr>
              <a:buClr>
                <a:schemeClr val="accent1"/>
              </a:buClr>
              <a:buSzPct val="80000"/>
            </a:pPr>
            <a:r>
              <a:rPr lang="en-US" sz="900" dirty="0"/>
              <a:t>Based on your logistics model settings, a quality inspection can be created automatically, except for customer returns which were posted to externally-owned stock, for example, in a third-party order process. The incoming goods can then be stored in a specially designated area (for example, quality inspection stock). </a:t>
            </a:r>
          </a:p>
        </p:txBody>
      </p:sp>
      <p:sp>
        <p:nvSpPr>
          <p:cNvPr id="114" name="Rectangle 77"/>
          <p:cNvSpPr>
            <a:spLocks noChangeArrowheads="1"/>
          </p:cNvSpPr>
          <p:nvPr/>
        </p:nvSpPr>
        <p:spPr bwMode="auto">
          <a:xfrm>
            <a:off x="1258862" y="2718041"/>
            <a:ext cx="1947969"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chemeClr val="bg1"/>
                </a:solidFill>
                <a:hlinkClick r:id="rId14" action="ppaction://hlinksldjump"/>
              </a:rPr>
              <a:t>Click here </a:t>
            </a:r>
            <a:r>
              <a:rPr lang="en-US" sz="900" dirty="0">
                <a:solidFill>
                  <a:schemeClr val="bg1"/>
                </a:solidFill>
              </a:rPr>
              <a:t>to hide process variants</a:t>
            </a:r>
          </a:p>
        </p:txBody>
      </p:sp>
      <p:sp>
        <p:nvSpPr>
          <p:cNvPr id="59" name="Chevron 123">
            <a:hlinkClick r:id="rId15" action="ppaction://hlinksldjump"/>
          </p:cNvPr>
          <p:cNvSpPr>
            <a:spLocks noChangeArrowheads="1"/>
          </p:cNvSpPr>
          <p:nvPr/>
        </p:nvSpPr>
        <p:spPr bwMode="auto">
          <a:xfrm>
            <a:off x="7331746" y="1785862"/>
            <a:ext cx="884237" cy="889897"/>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1" name="Chevron 123">
            <a:hlinkClick r:id="rId16" action="ppaction://hlinksldjump"/>
          </p:cNvPr>
          <p:cNvSpPr>
            <a:spLocks noChangeArrowheads="1"/>
          </p:cNvSpPr>
          <p:nvPr/>
        </p:nvSpPr>
        <p:spPr bwMode="auto">
          <a:xfrm>
            <a:off x="5645821" y="1784501"/>
            <a:ext cx="884237" cy="891258"/>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Customer Return</a:t>
            </a:r>
          </a:p>
        </p:txBody>
      </p:sp>
      <p:sp>
        <p:nvSpPr>
          <p:cNvPr id="62" name="Chevron 123">
            <a:hlinkClick r:id="rId17" action="ppaction://hlinksldjump"/>
          </p:cNvPr>
          <p:cNvSpPr>
            <a:spLocks noChangeArrowheads="1"/>
          </p:cNvSpPr>
          <p:nvPr/>
        </p:nvSpPr>
        <p:spPr bwMode="auto">
          <a:xfrm>
            <a:off x="6493755" y="1784501"/>
            <a:ext cx="882715" cy="891257"/>
          </a:xfrm>
          <a:prstGeom prst="chevron">
            <a:avLst>
              <a:gd name="adj" fmla="val 10356"/>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Credit Memo</a:t>
            </a:r>
          </a:p>
        </p:txBody>
      </p:sp>
      <p:sp>
        <p:nvSpPr>
          <p:cNvPr id="72" name="Freeform 69"/>
          <p:cNvSpPr>
            <a:spLocks noChangeArrowheads="1"/>
          </p:cNvSpPr>
          <p:nvPr/>
        </p:nvSpPr>
        <p:spPr bwMode="auto">
          <a:xfrm>
            <a:off x="6307339" y="254694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5" name="Freeform 69"/>
          <p:cNvSpPr>
            <a:spLocks noChangeArrowheads="1"/>
          </p:cNvSpPr>
          <p:nvPr/>
        </p:nvSpPr>
        <p:spPr bwMode="auto">
          <a:xfrm>
            <a:off x="7156425" y="254694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6" name="Freeform 69"/>
          <p:cNvSpPr>
            <a:spLocks noChangeArrowheads="1"/>
          </p:cNvSpPr>
          <p:nvPr/>
        </p:nvSpPr>
        <p:spPr bwMode="auto">
          <a:xfrm>
            <a:off x="8004150" y="253742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3" name="Chevron 55"/>
          <p:cNvSpPr>
            <a:spLocks noChangeArrowheads="1"/>
          </p:cNvSpPr>
          <p:nvPr/>
        </p:nvSpPr>
        <p:spPr bwMode="auto">
          <a:xfrm>
            <a:off x="1272737" y="2931671"/>
            <a:ext cx="4261288" cy="506854"/>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400" dirty="0"/>
          </a:p>
          <a:p>
            <a:pPr marL="142875" indent="142875">
              <a:spcBef>
                <a:spcPts val="300"/>
              </a:spcBef>
            </a:pPr>
            <a:r>
              <a:rPr lang="en-US" sz="900" dirty="0"/>
              <a:t>Processing Inbound Delivery - Based on ASN without Task Control</a:t>
            </a:r>
          </a:p>
          <a:p>
            <a:pPr marL="142875" indent="142875">
              <a:spcBef>
                <a:spcPts val="300"/>
              </a:spcBef>
            </a:pPr>
            <a:r>
              <a:rPr lang="en-US" sz="900" dirty="0"/>
              <a:t>Processing Inbound Delivery for Externally-Managed Location</a:t>
            </a:r>
            <a:endParaRPr lang="de-DE" altLang="zh-CN" sz="900" dirty="0"/>
          </a:p>
          <a:p>
            <a:pPr marL="142875" indent="142875">
              <a:spcBef>
                <a:spcPts val="300"/>
              </a:spcBef>
            </a:pPr>
            <a:endParaRPr lang="en-US" sz="400" dirty="0"/>
          </a:p>
          <a:p>
            <a:pPr marL="142875" indent="142875">
              <a:spcBef>
                <a:spcPts val="300"/>
              </a:spcBef>
            </a:pPr>
            <a:endParaRPr lang="en-US" sz="400" dirty="0"/>
          </a:p>
          <a:p>
            <a:pPr marL="142875" indent="142875">
              <a:spcBef>
                <a:spcPts val="300"/>
              </a:spcBef>
            </a:pPr>
            <a:endParaRPr lang="de-DE" altLang="zh-CN" sz="400" dirty="0"/>
          </a:p>
        </p:txBody>
      </p:sp>
      <p:sp>
        <p:nvSpPr>
          <p:cNvPr id="65" name="Oval 60">
            <a:hlinkClick r:id="rId18" action="ppaction://hlinksldjump" tooltip="The Processing Inbound Delivery - Based on ASN without Task Control process variant allows you to post received goods to stock based on an inbound delivery notification. With it, you record and confirm the receipt and processing of the supplier delivery."/>
          </p:cNvPr>
          <p:cNvSpPr>
            <a:spLocks noChangeAspect="1"/>
          </p:cNvSpPr>
          <p:nvPr/>
        </p:nvSpPr>
        <p:spPr bwMode="gray">
          <a:xfrm>
            <a:off x="1382863" y="305902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7" name="Oval 68">
            <a:hlinkClick r:id="rId18" action="ppaction://hlinksldjump" tooltip="The Processing Inbound Delivery for Externally-Managed Location variant allows you to receive the inbound delivery from the warehouse provider based on the inbound delivery notification. It is released automatically triggering goods receipt posting."/>
          </p:cNvPr>
          <p:cNvSpPr>
            <a:spLocks noChangeAspect="1"/>
          </p:cNvSpPr>
          <p:nvPr/>
        </p:nvSpPr>
        <p:spPr bwMode="gray">
          <a:xfrm>
            <a:off x="1381969" y="323399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4" name="TextBox 98"/>
          <p:cNvSpPr txBox="1">
            <a:spLocks noChangeArrowheads="1"/>
          </p:cNvSpPr>
          <p:nvPr/>
        </p:nvSpPr>
        <p:spPr bwMode="auto">
          <a:xfrm>
            <a:off x="6751638" y="4141788"/>
            <a:ext cx="2224087" cy="261937"/>
          </a:xfrm>
          <a:prstGeom prst="rect">
            <a:avLst/>
          </a:prstGeom>
          <a:noFill/>
          <a:ln w="9525">
            <a:noFill/>
            <a:miter lim="800000"/>
            <a:headEnd/>
            <a:tailEnd/>
          </a:ln>
        </p:spPr>
        <p:txBody>
          <a:bodyPr rIns="0">
            <a:spAutoFit/>
          </a:bodyPr>
          <a:lstStyle/>
          <a:p>
            <a:pPr>
              <a:buClr>
                <a:schemeClr val="accent1"/>
              </a:buClr>
              <a:buSzPct val="80000"/>
              <a:buFont typeface="Wingdings" pitchFamily="2" charset="2"/>
              <a:buNone/>
            </a:pPr>
            <a:r>
              <a:rPr lang="en-US" sz="1100" dirty="0">
                <a:solidFill>
                  <a:schemeClr val="tx1">
                    <a:lumMod val="65000"/>
                    <a:lumOff val="35000"/>
                  </a:schemeClr>
                </a:solidFill>
                <a:latin typeface="BentonSans Light" pitchFamily="2" charset="0"/>
              </a:rPr>
              <a:t>Further Information</a:t>
            </a:r>
            <a:endParaRPr lang="en-US" sz="900" dirty="0">
              <a:solidFill>
                <a:schemeClr val="tx1">
                  <a:lumMod val="65000"/>
                  <a:lumOff val="35000"/>
                </a:schemeClr>
              </a:solidFill>
              <a:latin typeface="BentonSans Light" pitchFamily="2" charset="0"/>
            </a:endParaRPr>
          </a:p>
        </p:txBody>
      </p:sp>
      <p:sp>
        <p:nvSpPr>
          <p:cNvPr id="85" name="Chevron 101"/>
          <p:cNvSpPr>
            <a:spLocks noChangeArrowheads="1"/>
          </p:cNvSpPr>
          <p:nvPr/>
        </p:nvSpPr>
        <p:spPr bwMode="auto">
          <a:xfrm>
            <a:off x="7618413" y="46831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altLang="zh-CN" sz="800" dirty="0">
                <a:solidFill>
                  <a:srgbClr val="404040"/>
                </a:solidFill>
              </a:rPr>
              <a:t>Warehouse Operator</a:t>
            </a:r>
            <a:endParaRPr lang="en-US" sz="800" dirty="0">
              <a:solidFill>
                <a:srgbClr val="404040"/>
              </a:solidFill>
            </a:endParaRPr>
          </a:p>
        </p:txBody>
      </p:sp>
      <p:sp>
        <p:nvSpPr>
          <p:cNvPr id="86" name="TextBox 85"/>
          <p:cNvSpPr txBox="1"/>
          <p:nvPr/>
        </p:nvSpPr>
        <p:spPr>
          <a:xfrm>
            <a:off x="327025" y="4786930"/>
            <a:ext cx="14081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88"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9"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1" name="Picture 90" descr="Calculator_2_60px.png"/>
          <p:cNvPicPr>
            <a:picLocks noChangeAspect="1"/>
          </p:cNvPicPr>
          <p:nvPr/>
        </p:nvPicPr>
        <p:blipFill>
          <a:blip r:embed="rId19" cstate="print"/>
          <a:stretch>
            <a:fillRect/>
          </a:stretch>
        </p:blipFill>
        <p:spPr>
          <a:xfrm>
            <a:off x="366739" y="5245467"/>
            <a:ext cx="180000" cy="180000"/>
          </a:xfrm>
          <a:prstGeom prst="rect">
            <a:avLst/>
          </a:prstGeom>
        </p:spPr>
      </p:pic>
      <p:pic>
        <p:nvPicPr>
          <p:cNvPr id="105" name="Picture 104" descr="Monitor_60px.png"/>
          <p:cNvPicPr>
            <a:picLocks noChangeAspect="1"/>
          </p:cNvPicPr>
          <p:nvPr/>
        </p:nvPicPr>
        <p:blipFill>
          <a:blip r:embed="rId20" cstate="print"/>
          <a:stretch>
            <a:fillRect/>
          </a:stretch>
        </p:blipFill>
        <p:spPr>
          <a:xfrm>
            <a:off x="366739" y="5604137"/>
            <a:ext cx="180000" cy="180000"/>
          </a:xfrm>
          <a:prstGeom prst="rect">
            <a:avLst/>
          </a:prstGeom>
        </p:spPr>
      </p:pic>
      <p:sp>
        <p:nvSpPr>
          <p:cNvPr id="107" name="Rectangle 57">
            <a:hlinkClick r:id="rId21"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8" name="Rectangle 55"/>
          <p:cNvSpPr>
            <a:spLocks noChangeArrowheads="1"/>
          </p:cNvSpPr>
          <p:nvPr/>
        </p:nvSpPr>
        <p:spPr bwMode="auto">
          <a:xfrm>
            <a:off x="441217" y="4787628"/>
            <a:ext cx="1322496"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9" name="Rectangle 57">
            <a:hlinkClick r:id="rId2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7" name="TextBox 61"/>
          <p:cNvSpPr txBox="1">
            <a:spLocks noChangeArrowheads="1"/>
          </p:cNvSpPr>
          <p:nvPr/>
        </p:nvSpPr>
        <p:spPr bwMode="auto">
          <a:xfrm>
            <a:off x="327025" y="5880233"/>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18" name="Rectangle 57">
            <a:hlinkClick r:id="rId23" action="ppaction://hlinksldjump"/>
          </p:cNvPr>
          <p:cNvSpPr>
            <a:spLocks noChangeArrowheads="1"/>
          </p:cNvSpPr>
          <p:nvPr/>
        </p:nvSpPr>
        <p:spPr bwMode="auto">
          <a:xfrm>
            <a:off x="309641" y="5884392"/>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19" name="Picture 75"/>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5788258" y="3112848"/>
            <a:ext cx="180000" cy="134181"/>
          </a:xfrm>
          <a:prstGeom prst="rect">
            <a:avLst/>
          </a:prstGeom>
        </p:spPr>
      </p:pic>
      <p:pic>
        <p:nvPicPr>
          <p:cNvPr id="120" name="Picture 76"/>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5778733" y="2763831"/>
            <a:ext cx="180000" cy="134181"/>
          </a:xfrm>
          <a:prstGeom prst="rect">
            <a:avLst/>
          </a:prstGeom>
        </p:spPr>
      </p:pic>
      <p:pic>
        <p:nvPicPr>
          <p:cNvPr id="121" name="Picture 75"/>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5788258" y="3423765"/>
            <a:ext cx="180000" cy="134181"/>
          </a:xfrm>
          <a:prstGeom prst="rect">
            <a:avLst/>
          </a:prstGeom>
        </p:spPr>
      </p:pic>
      <p:sp>
        <p:nvSpPr>
          <p:cNvPr id="122" name="Rectangle 74"/>
          <p:cNvSpPr>
            <a:spLocks noChangeArrowheads="1"/>
          </p:cNvSpPr>
          <p:nvPr/>
        </p:nvSpPr>
        <p:spPr bwMode="auto">
          <a:xfrm>
            <a:off x="6042258" y="2730529"/>
            <a:ext cx="1318570" cy="1292662"/>
          </a:xfrm>
          <a:prstGeom prst="rect">
            <a:avLst/>
          </a:prstGeom>
          <a:noFill/>
          <a:ln w="9525">
            <a:noFill/>
            <a:miter lim="800000"/>
            <a:headEnd/>
            <a:tailEnd/>
          </a:ln>
        </p:spPr>
        <p:txBody>
          <a:bodyPr wrap="square" lIns="0" tIns="0" rIns="0" bIns="0">
            <a:spAutoFit/>
          </a:bodyPr>
          <a:lstStyle/>
          <a:p>
            <a:pPr>
              <a:buFont typeface="Arial" charset="0"/>
              <a:buNone/>
            </a:pPr>
            <a:r>
              <a:rPr lang="en-US" sz="700" dirty="0">
                <a:solidFill>
                  <a:schemeClr val="accent2"/>
                </a:solidFill>
              </a:rPr>
              <a:t>Order-to-Cash</a:t>
            </a:r>
          </a:p>
          <a:p>
            <a:pPr>
              <a:buFont typeface="Arial" charset="0"/>
              <a:buNone/>
            </a:pPr>
            <a:r>
              <a:rPr lang="en-US" sz="700" dirty="0">
                <a:solidFill>
                  <a:schemeClr val="accent2"/>
                </a:solidFill>
              </a:rPr>
              <a:t> (Sell-from-Stock)</a:t>
            </a:r>
            <a:br>
              <a:rPr lang="en-US" sz="700" dirty="0">
                <a:solidFill>
                  <a:schemeClr val="accent2"/>
                </a:solidFill>
              </a:rPr>
            </a:br>
            <a:endParaRPr lang="en-US" sz="700" dirty="0">
              <a:solidFill>
                <a:schemeClr val="accent2"/>
              </a:solidFill>
            </a:endParaRPr>
          </a:p>
          <a:p>
            <a:r>
              <a:rPr lang="en-US" sz="700" dirty="0">
                <a:solidFill>
                  <a:schemeClr val="accent2"/>
                </a:solidFill>
              </a:rPr>
              <a:t>Order-to-Cash </a:t>
            </a:r>
          </a:p>
          <a:p>
            <a:r>
              <a:rPr lang="en-US" sz="700" dirty="0">
                <a:solidFill>
                  <a:schemeClr val="accent2"/>
                </a:solidFill>
              </a:rPr>
              <a:t>(with Specified Products)</a:t>
            </a:r>
          </a:p>
          <a:p>
            <a:endParaRPr lang="en-US" sz="700" dirty="0">
              <a:solidFill>
                <a:schemeClr val="accent2"/>
              </a:solidFill>
            </a:endParaRPr>
          </a:p>
          <a:p>
            <a:r>
              <a:rPr lang="en-US" sz="700" dirty="0">
                <a:solidFill>
                  <a:schemeClr val="accent2"/>
                </a:solidFill>
              </a:rPr>
              <a:t>Order-to-Cash (Third-Party Order Processing – Material)</a:t>
            </a:r>
          </a:p>
          <a:p>
            <a:endParaRPr lang="en-US" sz="700" dirty="0">
              <a:solidFill>
                <a:schemeClr val="accent2"/>
              </a:solidFill>
            </a:endParaRPr>
          </a:p>
          <a:p>
            <a:r>
              <a:rPr lang="en-US" sz="700" dirty="0">
                <a:solidFill>
                  <a:schemeClr val="accent2"/>
                </a:solidFill>
              </a:rPr>
              <a:t>Over-the-Counter Sales</a:t>
            </a:r>
          </a:p>
          <a:p>
            <a:endParaRPr lang="en-US" sz="700" dirty="0">
              <a:solidFill>
                <a:schemeClr val="accent2"/>
              </a:solidFill>
            </a:endParaRPr>
          </a:p>
          <a:p>
            <a:r>
              <a:rPr lang="en-US" sz="700" dirty="0">
                <a:solidFill>
                  <a:schemeClr val="accent2"/>
                </a:solidFill>
              </a:rPr>
              <a:t>Service and Repair</a:t>
            </a:r>
          </a:p>
        </p:txBody>
      </p:sp>
      <p:pic>
        <p:nvPicPr>
          <p:cNvPr id="123" name="Picture 74"/>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5788258" y="3668063"/>
            <a:ext cx="180000" cy="134181"/>
          </a:xfrm>
          <a:prstGeom prst="rect">
            <a:avLst/>
          </a:prstGeom>
        </p:spPr>
      </p:pic>
      <p:pic>
        <p:nvPicPr>
          <p:cNvPr id="124" name="Picture 74"/>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5793427" y="3895482"/>
            <a:ext cx="180000" cy="134181"/>
          </a:xfrm>
          <a:prstGeom prst="rect">
            <a:avLst/>
          </a:prstGeom>
        </p:spPr>
      </p:pic>
      <p:sp>
        <p:nvSpPr>
          <p:cNvPr id="126" name="Chevron 102"/>
          <p:cNvSpPr>
            <a:spLocks noChangeArrowheads="1"/>
          </p:cNvSpPr>
          <p:nvPr/>
        </p:nvSpPr>
        <p:spPr bwMode="auto">
          <a:xfrm>
            <a:off x="7618413" y="5279183"/>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Inbound Logistics </a:t>
            </a:r>
          </a:p>
        </p:txBody>
      </p:sp>
      <p:pic>
        <p:nvPicPr>
          <p:cNvPr id="79" name="Picture 78"/>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0" name="Picture 84"/>
          <p:cNvPicPr>
            <a:picLocks noChangeAspect="1" noChangeArrowheads="1"/>
          </p:cNvPicPr>
          <p:nvPr/>
        </p:nvPicPr>
        <p:blipFill>
          <a:blip r:embed="rId26">
            <a:extLst>
              <a:ext uri="{28A0092B-C50C-407E-A947-70E740481C1C}">
                <a14:useLocalDpi xmlns:a14="http://schemas.microsoft.com/office/drawing/2010/main" val="0"/>
              </a:ext>
            </a:extLst>
          </a:blip>
          <a:stretch>
            <a:fillRect/>
          </a:stretch>
        </p:blipFill>
        <p:spPr bwMode="auto">
          <a:xfrm>
            <a:off x="6891109" y="4517281"/>
            <a:ext cx="417062" cy="410928"/>
          </a:xfrm>
          <a:prstGeom prst="rect">
            <a:avLst/>
          </a:prstGeom>
          <a:noFill/>
          <a:ln w="9525">
            <a:noFill/>
            <a:miter lim="800000"/>
            <a:headEnd/>
            <a:tailEnd/>
          </a:ln>
        </p:spPr>
      </p:pic>
      <p:pic>
        <p:nvPicPr>
          <p:cNvPr id="81" name="Picture 37"/>
          <p:cNvPicPr>
            <a:picLocks noChangeAspect="1" noChangeArrowheads="1"/>
          </p:cNvPicPr>
          <p:nvPr>
            <p:custDataLst>
              <p:tags r:id="rId6"/>
            </p:custDataLst>
          </p:nvPr>
        </p:nvPicPr>
        <p:blipFill>
          <a:blip r:embed="rId27">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
        <p:nvSpPr>
          <p:cNvPr id="82" name="TextBox 59">
            <a:hlinkClick r:id="rId13" action="ppaction://hlinksldjump"/>
          </p:cNvPr>
          <p:cNvSpPr txBox="1">
            <a:spLocks noChangeArrowheads="1"/>
          </p:cNvSpPr>
          <p:nvPr/>
        </p:nvSpPr>
        <p:spPr bwMode="auto">
          <a:xfrm>
            <a:off x="5311824" y="1492917"/>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Picture 57" descr="i_button_black.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6014" y="5940593"/>
            <a:ext cx="170688" cy="170688"/>
          </a:xfrm>
          <a:prstGeom prst="rect">
            <a:avLst/>
          </a:prstGeom>
        </p:spPr>
      </p:pic>
      <p:sp>
        <p:nvSpPr>
          <p:cNvPr id="2" name="Title 1"/>
          <p:cNvSpPr>
            <a:spLocks noGrp="1"/>
          </p:cNvSpPr>
          <p:nvPr>
            <p:ph type="title"/>
          </p:nvPr>
        </p:nvSpPr>
        <p:spPr/>
        <p:txBody>
          <a:bodyPr/>
          <a:lstStyle/>
          <a:p>
            <a:r>
              <a:rPr lang="en-US" dirty="0"/>
              <a:t>Customer Return Management </a:t>
            </a:r>
            <a:br>
              <a:rPr lang="en-US" dirty="0"/>
            </a:br>
            <a:r>
              <a:rPr lang="en-US" sz="2000" b="0" dirty="0"/>
              <a:t>Process Details: Processing Inspections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Process Description</a:t>
            </a:r>
            <a:endParaRPr lang="en-US" sz="900" dirty="0">
              <a:solidFill>
                <a:srgbClr val="666666"/>
              </a:solidFill>
              <a:latin typeface="BentonSans Light" pitchFamily="2" charset="0"/>
            </a:endParaRP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49" name="Group 48"/>
          <p:cNvGrpSpPr/>
          <p:nvPr/>
        </p:nvGrpSpPr>
        <p:grpSpPr>
          <a:xfrm>
            <a:off x="7709046" y="1152671"/>
            <a:ext cx="1174410" cy="309466"/>
            <a:chOff x="7269479" y="1173773"/>
            <a:chExt cx="1174410" cy="309466"/>
          </a:xfrm>
        </p:grpSpPr>
        <p:pic>
          <p:nvPicPr>
            <p:cNvPr id="60"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103" name="Chevron 44"/>
          <p:cNvSpPr>
            <a:spLocks noChangeArrowheads="1"/>
          </p:cNvSpPr>
          <p:nvPr/>
        </p:nvSpPr>
        <p:spPr bwMode="auto">
          <a:xfrm>
            <a:off x="1448230" y="2455399"/>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Inspections</a:t>
            </a:r>
          </a:p>
        </p:txBody>
      </p:sp>
      <p:sp>
        <p:nvSpPr>
          <p:cNvPr id="104" name="Chevron 103"/>
          <p:cNvSpPr>
            <a:spLocks noChangeArrowheads="1"/>
          </p:cNvSpPr>
          <p:nvPr>
            <p:custDataLst>
              <p:tags r:id="rId1"/>
            </p:custDataLst>
          </p:nvPr>
        </p:nvSpPr>
        <p:spPr bwMode="auto">
          <a:xfrm>
            <a:off x="3179810" y="277231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Decide about quality</a:t>
            </a:r>
          </a:p>
        </p:txBody>
      </p:sp>
      <p:sp>
        <p:nvSpPr>
          <p:cNvPr id="105" name="Chevron 104"/>
          <p:cNvSpPr>
            <a:spLocks noChangeArrowheads="1"/>
          </p:cNvSpPr>
          <p:nvPr>
            <p:custDataLst>
              <p:tags r:id="rId2"/>
            </p:custDataLst>
          </p:nvPr>
        </p:nvSpPr>
        <p:spPr bwMode="auto">
          <a:xfrm>
            <a:off x="2379710" y="277231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Record inspection results</a:t>
            </a:r>
          </a:p>
        </p:txBody>
      </p:sp>
      <p:sp>
        <p:nvSpPr>
          <p:cNvPr id="106" name="Chevron 105"/>
          <p:cNvSpPr>
            <a:spLocks noChangeArrowheads="1"/>
          </p:cNvSpPr>
          <p:nvPr>
            <p:custDataLst>
              <p:tags r:id="rId3"/>
            </p:custDataLst>
          </p:nvPr>
        </p:nvSpPr>
        <p:spPr bwMode="auto">
          <a:xfrm>
            <a:off x="1579610" y="277231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Inspect samples</a:t>
            </a:r>
          </a:p>
        </p:txBody>
      </p:sp>
      <p:sp>
        <p:nvSpPr>
          <p:cNvPr id="108" name="Oval 107">
            <a:hlinkClick r:id="rId9" action="ppaction://hlinksldjump" tooltip="The quality engineer or the quality manager makes a decision about the quality of the inspected goods and initiates corrective and preventive actions, if necessary."/>
          </p:cNvPr>
          <p:cNvSpPr>
            <a:spLocks noChangeAspect="1"/>
          </p:cNvSpPr>
          <p:nvPr/>
        </p:nvSpPr>
        <p:spPr bwMode="gray">
          <a:xfrm>
            <a:off x="3754588" y="336382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9" name="Oval 108">
            <a:hlinkClick r:id="rId9" action="ppaction://hlinksldjump" tooltip="The inspector records the inspection results in the form of measured values, quality codes, or textual descriptions."/>
          </p:cNvPr>
          <p:cNvSpPr>
            <a:spLocks noChangeAspect="1"/>
          </p:cNvSpPr>
          <p:nvPr/>
        </p:nvSpPr>
        <p:spPr bwMode="gray">
          <a:xfrm>
            <a:off x="2954488" y="336382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0" name="Oval 109">
            <a:hlinkClick r:id="rId9" action="ppaction://hlinksldjump" tooltip="The inspector inspects the samples."/>
          </p:cNvPr>
          <p:cNvSpPr>
            <a:spLocks noChangeAspect="1"/>
          </p:cNvSpPr>
          <p:nvPr/>
        </p:nvSpPr>
        <p:spPr bwMode="gray">
          <a:xfrm>
            <a:off x="2154388" y="336382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1" name="TextBox 66"/>
          <p:cNvSpPr txBox="1">
            <a:spLocks noChangeArrowheads="1"/>
          </p:cNvSpPr>
          <p:nvPr/>
        </p:nvSpPr>
        <p:spPr bwMode="auto">
          <a:xfrm>
            <a:off x="1735138" y="4354001"/>
            <a:ext cx="4960937" cy="2694071"/>
          </a:xfrm>
          <a:prstGeom prst="rect">
            <a:avLst/>
          </a:prstGeom>
          <a:noFill/>
          <a:ln w="9525">
            <a:noFill/>
            <a:miter lim="800000"/>
            <a:headEnd/>
            <a:tailEnd/>
          </a:ln>
        </p:spPr>
        <p:txBody>
          <a:bodyPr>
            <a:spAutoFit/>
          </a:bodyPr>
          <a:lstStyle/>
          <a:p>
            <a:pPr>
              <a:spcBef>
                <a:spcPts val="600"/>
              </a:spcBef>
              <a:buClr>
                <a:schemeClr val="accent1"/>
              </a:buClr>
              <a:buSzPct val="80000"/>
              <a:buFont typeface="Wingdings" pitchFamily="2" charset="2"/>
              <a:buNone/>
            </a:pPr>
            <a:r>
              <a:rPr lang="en-US" sz="900" dirty="0"/>
              <a:t>The </a:t>
            </a:r>
            <a:r>
              <a:rPr lang="en-US" sz="900" b="1" dirty="0"/>
              <a:t>Processing Inspections</a:t>
            </a:r>
            <a:r>
              <a:rPr lang="en-US" sz="900" dirty="0"/>
              <a:t> business process allows you to process, monitor, and analyze inspections of products : </a:t>
            </a:r>
          </a:p>
          <a:p>
            <a:pPr marL="228600" lvl="1" indent="-114300">
              <a:lnSpc>
                <a:spcPct val="90000"/>
              </a:lnSpc>
              <a:spcBef>
                <a:spcPts val="600"/>
              </a:spcBef>
              <a:buClr>
                <a:srgbClr val="4DB6EF"/>
              </a:buClr>
              <a:buFont typeface="Wingdings" pitchFamily="2" charset="2"/>
              <a:buChar char="l"/>
            </a:pPr>
            <a:r>
              <a:rPr lang="de-DE" sz="900" dirty="0" err="1"/>
              <a:t>Inspections</a:t>
            </a:r>
            <a:r>
              <a:rPr lang="de-DE" sz="900" dirty="0"/>
              <a:t> </a:t>
            </a:r>
            <a:r>
              <a:rPr lang="de-DE" sz="900" dirty="0" err="1"/>
              <a:t>at</a:t>
            </a:r>
            <a:r>
              <a:rPr lang="de-DE" sz="900" dirty="0"/>
              <a:t> </a:t>
            </a:r>
            <a:r>
              <a:rPr lang="de-DE" sz="900" dirty="0" err="1"/>
              <a:t>goods</a:t>
            </a:r>
            <a:r>
              <a:rPr lang="de-DE" sz="900" dirty="0"/>
              <a:t> </a:t>
            </a:r>
            <a:r>
              <a:rPr lang="de-DE" sz="900" dirty="0" err="1"/>
              <a:t>receipt</a:t>
            </a:r>
            <a:br>
              <a:rPr lang="de-DE" sz="900" dirty="0"/>
            </a:br>
            <a:r>
              <a:rPr lang="en-US" sz="900" dirty="0"/>
              <a:t>Receiving inspections for supplier deliveries, first articles, customer returns, and stock transfers</a:t>
            </a:r>
            <a:endParaRPr lang="de-DE" sz="900" dirty="0"/>
          </a:p>
          <a:p>
            <a:pPr marL="228600" lvl="1" indent="-114300">
              <a:lnSpc>
                <a:spcPct val="90000"/>
              </a:lnSpc>
              <a:spcBef>
                <a:spcPts val="600"/>
              </a:spcBef>
              <a:buClr>
                <a:srgbClr val="4DB6EF"/>
              </a:buClr>
              <a:buFont typeface="Wingdings" pitchFamily="2" charset="2"/>
              <a:buChar char="l"/>
            </a:pPr>
            <a:r>
              <a:rPr lang="de-DE" sz="900" dirty="0" err="1"/>
              <a:t>Inspections</a:t>
            </a:r>
            <a:r>
              <a:rPr lang="de-DE" sz="900" dirty="0"/>
              <a:t> in </a:t>
            </a:r>
            <a:r>
              <a:rPr lang="de-DE" sz="900" dirty="0" err="1"/>
              <a:t>production</a:t>
            </a:r>
            <a:br>
              <a:rPr lang="de-DE" sz="900" dirty="0"/>
            </a:br>
            <a:r>
              <a:rPr lang="en-US" sz="900" dirty="0"/>
              <a:t>In-process control and final inspections for production </a:t>
            </a:r>
            <a:endParaRPr lang="de-DE" sz="900" dirty="0"/>
          </a:p>
          <a:p>
            <a:pPr marL="228600" lvl="1" indent="-114300">
              <a:lnSpc>
                <a:spcPct val="90000"/>
              </a:lnSpc>
              <a:spcBef>
                <a:spcPts val="600"/>
              </a:spcBef>
              <a:buClr>
                <a:srgbClr val="4DB6EF"/>
              </a:buClr>
              <a:buFont typeface="Wingdings" pitchFamily="2" charset="2"/>
              <a:buChar char="l"/>
            </a:pPr>
            <a:r>
              <a:rPr lang="de-DE" sz="900" dirty="0" err="1"/>
              <a:t>Inspections</a:t>
            </a:r>
            <a:r>
              <a:rPr lang="de-DE" sz="900" dirty="0"/>
              <a:t> in </a:t>
            </a:r>
            <a:r>
              <a:rPr lang="de-DE" sz="900" dirty="0" err="1"/>
              <a:t>shipping</a:t>
            </a:r>
            <a:br>
              <a:rPr lang="de-DE" sz="900" dirty="0"/>
            </a:br>
            <a:r>
              <a:rPr lang="en-US" sz="900" dirty="0"/>
              <a:t>Final inspections for customer shipments</a:t>
            </a:r>
          </a:p>
          <a:p>
            <a:pPr>
              <a:lnSpc>
                <a:spcPct val="90000"/>
              </a:lnSpc>
              <a:spcBef>
                <a:spcPts val="600"/>
              </a:spcBef>
              <a:buClr>
                <a:schemeClr val="accent1"/>
              </a:buClr>
              <a:buFont typeface="Wingdings" pitchFamily="2" charset="2"/>
              <a:buNone/>
            </a:pPr>
            <a:r>
              <a:rPr lang="en-US" sz="900" dirty="0"/>
              <a:t>As part of this process, you inspect the samples taken for inspection, record results, make a decision about the quality of the inspected goods, and, if necessary, trigger corrective or preventive actions. </a:t>
            </a:r>
          </a:p>
          <a:p>
            <a:pPr>
              <a:lnSpc>
                <a:spcPct val="90000"/>
              </a:lnSpc>
              <a:spcBef>
                <a:spcPts val="600"/>
              </a:spcBef>
              <a:buClr>
                <a:schemeClr val="accent1"/>
              </a:buClr>
              <a:buFont typeface="Wingdings" pitchFamily="2" charset="2"/>
              <a:buNone/>
            </a:pPr>
            <a:r>
              <a:rPr lang="en-US" sz="900" dirty="0"/>
              <a:t>Planned  inspections are triggered automatically, in a  suitable logistics or production model. This is an exception for customer returns which were posted to externally-owned stock, for example, in a third-party order process. </a:t>
            </a:r>
            <a:br>
              <a:rPr lang="en-US" sz="900" dirty="0"/>
            </a:br>
            <a:r>
              <a:rPr lang="en-US" sz="900" dirty="0"/>
              <a:t>Unplanned inspections are triggered manually by the user. </a:t>
            </a:r>
          </a:p>
          <a:p>
            <a:pPr marL="228600" lvl="1" indent="-114300">
              <a:spcBef>
                <a:spcPts val="600"/>
              </a:spcBef>
              <a:buFont typeface="Arial" charset="0"/>
              <a:buChar char="•"/>
            </a:pPr>
            <a:endParaRPr lang="en-US" sz="900" dirty="0"/>
          </a:p>
        </p:txBody>
      </p:sp>
      <p:grpSp>
        <p:nvGrpSpPr>
          <p:cNvPr id="3" name="Group 2"/>
          <p:cNvGrpSpPr/>
          <p:nvPr/>
        </p:nvGrpSpPr>
        <p:grpSpPr>
          <a:xfrm>
            <a:off x="6873875" y="4524375"/>
            <a:ext cx="407988" cy="407988"/>
            <a:chOff x="6873875" y="4524375"/>
            <a:chExt cx="407988" cy="407988"/>
          </a:xfrm>
        </p:grpSpPr>
        <p:pic>
          <p:nvPicPr>
            <p:cNvPr id="116" name="Picture 63" descr="16"/>
            <p:cNvPicPr>
              <a:picLocks noChangeAspect="1" noChangeArrowheads="1"/>
            </p:cNvPicPr>
            <p:nvPr/>
          </p:nvPicPr>
          <p:blipFill>
            <a:blip r:embed="rId10" cstate="print"/>
            <a:srcRect/>
            <a:stretch>
              <a:fillRect/>
            </a:stretch>
          </p:blipFill>
          <p:spPr bwMode="auto">
            <a:xfrm>
              <a:off x="6877050" y="4527550"/>
              <a:ext cx="401638" cy="401638"/>
            </a:xfrm>
            <a:prstGeom prst="rect">
              <a:avLst/>
            </a:prstGeom>
            <a:noFill/>
            <a:ln w="9525">
              <a:noFill/>
              <a:miter lim="800000"/>
              <a:headEnd/>
              <a:tailEnd/>
            </a:ln>
          </p:spPr>
        </p:pic>
        <p:sp>
          <p:nvSpPr>
            <p:cNvPr id="117" name="AutoShape 74"/>
            <p:cNvSpPr>
              <a:spLocks noChangeArrowheads="1"/>
            </p:cNvSpPr>
            <p:nvPr/>
          </p:nvSpPr>
          <p:spPr bwMode="auto">
            <a:xfrm>
              <a:off x="6873875" y="4524375"/>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a:p>
          </p:txBody>
        </p:sp>
      </p:grpSp>
      <p:sp>
        <p:nvSpPr>
          <p:cNvPr id="48" name="Chevron 123">
            <a:hlinkClick r:id="rId11" action="ppaction://hlinksldjump"/>
          </p:cNvPr>
          <p:cNvSpPr>
            <a:spLocks noChangeArrowheads="1"/>
          </p:cNvSpPr>
          <p:nvPr/>
        </p:nvSpPr>
        <p:spPr bwMode="auto">
          <a:xfrm>
            <a:off x="3969421" y="150147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50" name="Chevron 123">
            <a:hlinkClick r:id="rId12" action="ppaction://hlinksldjump"/>
          </p:cNvPr>
          <p:cNvSpPr>
            <a:spLocks noChangeArrowheads="1"/>
          </p:cNvSpPr>
          <p:nvPr/>
        </p:nvSpPr>
        <p:spPr bwMode="auto">
          <a:xfrm>
            <a:off x="2283496" y="1500112"/>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Customer Return</a:t>
            </a:r>
          </a:p>
        </p:txBody>
      </p:sp>
      <p:sp>
        <p:nvSpPr>
          <p:cNvPr id="51" name="Chevron 123">
            <a:hlinkClick r:id="rId13" action="ppaction://hlinksldjump"/>
          </p:cNvPr>
          <p:cNvSpPr>
            <a:spLocks noChangeArrowheads="1"/>
          </p:cNvSpPr>
          <p:nvPr/>
        </p:nvSpPr>
        <p:spPr bwMode="auto">
          <a:xfrm>
            <a:off x="1445296" y="1498751"/>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Deliveries</a:t>
            </a:r>
          </a:p>
        </p:txBody>
      </p:sp>
      <p:sp>
        <p:nvSpPr>
          <p:cNvPr id="52" name="Chevron 123">
            <a:hlinkClick r:id="rId14" action="ppaction://hlinksldjump"/>
          </p:cNvPr>
          <p:cNvSpPr>
            <a:spLocks noChangeArrowheads="1"/>
          </p:cNvSpPr>
          <p:nvPr/>
        </p:nvSpPr>
        <p:spPr bwMode="auto">
          <a:xfrm>
            <a:off x="597571" y="1498751"/>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Notifications</a:t>
            </a:r>
          </a:p>
        </p:txBody>
      </p:sp>
      <p:sp>
        <p:nvSpPr>
          <p:cNvPr id="53" name="Chevron 123">
            <a:hlinkClick r:id="rId15" action="ppaction://hlinksldjump"/>
          </p:cNvPr>
          <p:cNvSpPr>
            <a:spLocks noChangeArrowheads="1"/>
          </p:cNvSpPr>
          <p:nvPr/>
        </p:nvSpPr>
        <p:spPr bwMode="auto">
          <a:xfrm>
            <a:off x="3131430" y="1500112"/>
            <a:ext cx="882715" cy="879809"/>
          </a:xfrm>
          <a:prstGeom prst="chevron">
            <a:avLst>
              <a:gd name="adj" fmla="val 10356"/>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Credit Memo</a:t>
            </a:r>
          </a:p>
        </p:txBody>
      </p:sp>
      <p:sp>
        <p:nvSpPr>
          <p:cNvPr id="54" name="Freeform 69"/>
          <p:cNvSpPr>
            <a:spLocks noChangeArrowheads="1"/>
          </p:cNvSpPr>
          <p:nvPr/>
        </p:nvSpPr>
        <p:spPr bwMode="auto">
          <a:xfrm>
            <a:off x="1260450" y="225167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3" name="Freeform 69"/>
          <p:cNvSpPr>
            <a:spLocks noChangeArrowheads="1"/>
          </p:cNvSpPr>
          <p:nvPr/>
        </p:nvSpPr>
        <p:spPr bwMode="auto">
          <a:xfrm>
            <a:off x="2108175" y="224078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4" name="Freeform 69"/>
          <p:cNvSpPr>
            <a:spLocks noChangeArrowheads="1"/>
          </p:cNvSpPr>
          <p:nvPr/>
        </p:nvSpPr>
        <p:spPr bwMode="auto">
          <a:xfrm>
            <a:off x="2945014" y="224078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1" name="Freeform 69"/>
          <p:cNvSpPr>
            <a:spLocks noChangeArrowheads="1"/>
          </p:cNvSpPr>
          <p:nvPr/>
        </p:nvSpPr>
        <p:spPr bwMode="auto">
          <a:xfrm>
            <a:off x="3794100" y="224078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2" name="Freeform 69"/>
          <p:cNvSpPr>
            <a:spLocks noChangeArrowheads="1"/>
          </p:cNvSpPr>
          <p:nvPr/>
        </p:nvSpPr>
        <p:spPr bwMode="auto">
          <a:xfrm>
            <a:off x="4630939" y="225303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7" name="TextBox 59">
            <a:hlinkClick r:id="rId16" action="ppaction://hlinksldjump"/>
          </p:cNvPr>
          <p:cNvSpPr txBox="1">
            <a:spLocks noChangeArrowheads="1"/>
          </p:cNvSpPr>
          <p:nvPr/>
        </p:nvSpPr>
        <p:spPr bwMode="auto">
          <a:xfrm>
            <a:off x="3682183" y="2418402"/>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59" name="TextBox 98"/>
          <p:cNvSpPr txBox="1">
            <a:spLocks noChangeArrowheads="1"/>
          </p:cNvSpPr>
          <p:nvPr/>
        </p:nvSpPr>
        <p:spPr bwMode="auto">
          <a:xfrm>
            <a:off x="6751638" y="4141788"/>
            <a:ext cx="2224087" cy="261937"/>
          </a:xfrm>
          <a:prstGeom prst="rect">
            <a:avLst/>
          </a:prstGeom>
          <a:noFill/>
          <a:ln w="9525">
            <a:noFill/>
            <a:miter lim="800000"/>
            <a:headEnd/>
            <a:tailEnd/>
          </a:ln>
        </p:spPr>
        <p:txBody>
          <a:bodyPr rIns="0">
            <a:spAutoFit/>
          </a:bodyPr>
          <a:lstStyle/>
          <a:p>
            <a:pPr>
              <a:buClr>
                <a:schemeClr val="accent1"/>
              </a:buClr>
              <a:buSzPct val="80000"/>
              <a:buFont typeface="Wingdings" pitchFamily="2" charset="2"/>
              <a:buNone/>
            </a:pPr>
            <a:r>
              <a:rPr lang="en-US" sz="1100" dirty="0">
                <a:solidFill>
                  <a:schemeClr val="tx1">
                    <a:lumMod val="65000"/>
                    <a:lumOff val="35000"/>
                  </a:schemeClr>
                </a:solidFill>
                <a:latin typeface="BentonSans Light" pitchFamily="2" charset="0"/>
              </a:rPr>
              <a:t>Further Information</a:t>
            </a:r>
            <a:endParaRPr lang="en-US" sz="900" dirty="0">
              <a:solidFill>
                <a:schemeClr val="tx1">
                  <a:lumMod val="65000"/>
                  <a:lumOff val="35000"/>
                </a:schemeClr>
              </a:solidFill>
              <a:latin typeface="BentonSans Light" pitchFamily="2" charset="0"/>
            </a:endParaRPr>
          </a:p>
        </p:txBody>
      </p:sp>
      <p:sp>
        <p:nvSpPr>
          <p:cNvPr id="66" name="Chevron 102"/>
          <p:cNvSpPr>
            <a:spLocks noChangeArrowheads="1"/>
          </p:cNvSpPr>
          <p:nvPr/>
        </p:nvSpPr>
        <p:spPr bwMode="auto">
          <a:xfrm>
            <a:off x="7618413" y="5279183"/>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Quality Control</a:t>
            </a:r>
          </a:p>
        </p:txBody>
      </p:sp>
      <p:sp>
        <p:nvSpPr>
          <p:cNvPr id="73" name="Chevron 101"/>
          <p:cNvSpPr>
            <a:spLocks noChangeArrowheads="1"/>
          </p:cNvSpPr>
          <p:nvPr/>
        </p:nvSpPr>
        <p:spPr bwMode="auto">
          <a:xfrm>
            <a:off x="7618413" y="46831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Inspector </a:t>
            </a:r>
          </a:p>
          <a:p>
            <a:pPr>
              <a:buClr>
                <a:schemeClr val="accent1"/>
              </a:buClr>
              <a:buSzPct val="80000"/>
              <a:buFont typeface="Wingdings" pitchFamily="2" charset="2"/>
              <a:buNone/>
            </a:pPr>
            <a:r>
              <a:rPr lang="en-US" sz="800" dirty="0">
                <a:solidFill>
                  <a:srgbClr val="404040"/>
                </a:solidFill>
              </a:rPr>
              <a:t>Quality Engineer </a:t>
            </a:r>
          </a:p>
          <a:p>
            <a:pPr>
              <a:buClr>
                <a:schemeClr val="accent1"/>
              </a:buClr>
              <a:buSzPct val="80000"/>
              <a:buFont typeface="Wingdings" pitchFamily="2" charset="2"/>
              <a:buNone/>
            </a:pPr>
            <a:r>
              <a:rPr lang="en-US" sz="800" dirty="0">
                <a:solidFill>
                  <a:srgbClr val="404040"/>
                </a:solidFill>
              </a:rPr>
              <a:t>Quality Manager</a:t>
            </a:r>
          </a:p>
        </p:txBody>
      </p:sp>
      <p:sp>
        <p:nvSpPr>
          <p:cNvPr id="74" name="TextBox 73"/>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6"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8" name="Picture 77" descr="Calculator_2_60px.png"/>
          <p:cNvPicPr>
            <a:picLocks noChangeAspect="1"/>
          </p:cNvPicPr>
          <p:nvPr/>
        </p:nvPicPr>
        <p:blipFill>
          <a:blip r:embed="rId17" cstate="print"/>
          <a:stretch>
            <a:fillRect/>
          </a:stretch>
        </p:blipFill>
        <p:spPr>
          <a:xfrm>
            <a:off x="366739" y="5245467"/>
            <a:ext cx="180000" cy="180000"/>
          </a:xfrm>
          <a:prstGeom prst="rect">
            <a:avLst/>
          </a:prstGeom>
        </p:spPr>
      </p:pic>
      <p:pic>
        <p:nvPicPr>
          <p:cNvPr id="79" name="Picture 78" descr="Monitor_60px.png"/>
          <p:cNvPicPr>
            <a:picLocks noChangeAspect="1"/>
          </p:cNvPicPr>
          <p:nvPr/>
        </p:nvPicPr>
        <p:blipFill>
          <a:blip r:embed="rId18" cstate="print"/>
          <a:stretch>
            <a:fillRect/>
          </a:stretch>
        </p:blipFill>
        <p:spPr>
          <a:xfrm>
            <a:off x="366739" y="5604137"/>
            <a:ext cx="180000" cy="180000"/>
          </a:xfrm>
          <a:prstGeom prst="rect">
            <a:avLst/>
          </a:prstGeom>
        </p:spPr>
      </p:pic>
      <p:sp>
        <p:nvSpPr>
          <p:cNvPr id="80" name="Rectangle 57">
            <a:hlinkClick r:id="rId1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2" name="Rectangle 57">
            <a:hlinkClick r:id="rId2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6" name="TextBox 61"/>
          <p:cNvSpPr txBox="1">
            <a:spLocks noChangeArrowheads="1"/>
          </p:cNvSpPr>
          <p:nvPr/>
        </p:nvSpPr>
        <p:spPr bwMode="auto">
          <a:xfrm>
            <a:off x="327025" y="5880233"/>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7" name="Rectangle 57">
            <a:hlinkClick r:id="rId21" action="ppaction://hlinksldjump"/>
          </p:cNvPr>
          <p:cNvSpPr>
            <a:spLocks noChangeArrowheads="1"/>
          </p:cNvSpPr>
          <p:nvPr/>
        </p:nvSpPr>
        <p:spPr bwMode="auto">
          <a:xfrm>
            <a:off x="309641" y="5884392"/>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2" name="Picture 61"/>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8" name="Picture 37"/>
          <p:cNvPicPr>
            <a:picLocks noChangeAspect="1" noChangeArrowheads="1"/>
          </p:cNvPicPr>
          <p:nvPr>
            <p:custDataLst>
              <p:tags r:id="rId4"/>
            </p:custDataLst>
          </p:nvPr>
        </p:nvPicPr>
        <p:blipFill>
          <a:blip r:embed="rId23">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Picture 62" descr="i_button_black.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76014" y="5940593"/>
            <a:ext cx="170688" cy="170688"/>
          </a:xfrm>
          <a:prstGeom prst="rect">
            <a:avLst/>
          </a:prstGeom>
        </p:spPr>
      </p:pic>
      <p:sp>
        <p:nvSpPr>
          <p:cNvPr id="112" name="Chevron 123">
            <a:hlinkClick r:id="rId11" action="ppaction://hlinksldjump"/>
          </p:cNvPr>
          <p:cNvSpPr>
            <a:spLocks noChangeArrowheads="1"/>
          </p:cNvSpPr>
          <p:nvPr/>
        </p:nvSpPr>
        <p:spPr bwMode="auto">
          <a:xfrm>
            <a:off x="1207171" y="2756051"/>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2" name="Title 1"/>
          <p:cNvSpPr>
            <a:spLocks noGrp="1"/>
          </p:cNvSpPr>
          <p:nvPr>
            <p:ph type="title"/>
          </p:nvPr>
        </p:nvSpPr>
        <p:spPr/>
        <p:txBody>
          <a:bodyPr/>
          <a:lstStyle/>
          <a:p>
            <a:r>
              <a:rPr lang="en-US" dirty="0"/>
              <a:t>Customer Return Management </a:t>
            </a:r>
            <a:br>
              <a:rPr lang="en-US" dirty="0"/>
            </a:br>
            <a:r>
              <a:rPr lang="en-US" sz="2000" b="0" dirty="0"/>
              <a:t>Process Details: Processing Customer Return</a:t>
            </a:r>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Process Description</a:t>
            </a:r>
            <a:endParaRPr lang="en-US" sz="900" dirty="0">
              <a:solidFill>
                <a:srgbClr val="666666"/>
              </a:solidFill>
              <a:latin typeface="BentonSans Light" pitchFamily="2" charset="0"/>
            </a:endParaRP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2"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7" name="TextBox 59">
            <a:hlinkClick r:id="rId13" action="ppaction://hlinksldjump"/>
          </p:cNvPr>
          <p:cNvSpPr txBox="1">
            <a:spLocks noChangeArrowheads="1"/>
          </p:cNvSpPr>
          <p:nvPr/>
        </p:nvSpPr>
        <p:spPr bwMode="auto">
          <a:xfrm>
            <a:off x="3530977" y="1492051"/>
            <a:ext cx="274637" cy="338138"/>
          </a:xfrm>
          <a:prstGeom prst="rect">
            <a:avLst/>
          </a:prstGeom>
          <a:noFill/>
          <a:ln w="9525">
            <a:noFill/>
            <a:miter lim="800000"/>
            <a:headEnd/>
            <a:tailEnd/>
          </a:ln>
        </p:spPr>
        <p:txBody>
          <a:bodyPr wrap="none">
            <a:spAutoFit/>
          </a:bodyPr>
          <a:lstStyle/>
          <a:p>
            <a:r>
              <a:rPr lang="en-US" dirty="0">
                <a:solidFill>
                  <a:schemeClr val="bg1"/>
                </a:solidFill>
                <a:latin typeface="BrowalliaUPC" pitchFamily="34" charset="-34"/>
                <a:cs typeface="BrowalliaUPC" pitchFamily="34" charset="-34"/>
              </a:rPr>
              <a:t>X</a:t>
            </a:r>
          </a:p>
        </p:txBody>
      </p:sp>
      <p:sp>
        <p:nvSpPr>
          <p:cNvPr id="92" name="Chevron 45"/>
          <p:cNvSpPr>
            <a:spLocks noChangeArrowheads="1"/>
          </p:cNvSpPr>
          <p:nvPr/>
        </p:nvSpPr>
        <p:spPr bwMode="auto">
          <a:xfrm>
            <a:off x="1993308" y="1539965"/>
            <a:ext cx="4410075"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Customer Return - with Credit Memo</a:t>
            </a:r>
          </a:p>
        </p:txBody>
      </p:sp>
      <p:sp>
        <p:nvSpPr>
          <p:cNvPr id="93" name="Freeform 69"/>
          <p:cNvSpPr>
            <a:spLocks noChangeArrowheads="1"/>
          </p:cNvSpPr>
          <p:nvPr/>
        </p:nvSpPr>
        <p:spPr bwMode="auto">
          <a:xfrm>
            <a:off x="6110212" y="280275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4" name="Chevron 93"/>
          <p:cNvSpPr>
            <a:spLocks noChangeArrowheads="1"/>
          </p:cNvSpPr>
          <p:nvPr>
            <p:custDataLst>
              <p:tags r:id="rId1"/>
            </p:custDataLst>
          </p:nvPr>
        </p:nvSpPr>
        <p:spPr bwMode="auto">
          <a:xfrm>
            <a:off x="5477395" y="1857911"/>
            <a:ext cx="814878" cy="735513"/>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Trigger follow-up with sales order (optional)</a:t>
            </a:r>
          </a:p>
        </p:txBody>
      </p:sp>
      <p:sp>
        <p:nvSpPr>
          <p:cNvPr id="95" name="Chevron 94"/>
          <p:cNvSpPr>
            <a:spLocks noChangeArrowheads="1"/>
          </p:cNvSpPr>
          <p:nvPr>
            <p:custDataLst>
              <p:tags r:id="rId2"/>
            </p:custDataLst>
          </p:nvPr>
        </p:nvSpPr>
        <p:spPr bwMode="auto">
          <a:xfrm>
            <a:off x="4658245" y="1857911"/>
            <a:ext cx="814878" cy="735513"/>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Release customer return with credit memo</a:t>
            </a:r>
          </a:p>
        </p:txBody>
      </p:sp>
      <p:sp>
        <p:nvSpPr>
          <p:cNvPr id="96" name="Chevron 95"/>
          <p:cNvSpPr>
            <a:spLocks noChangeArrowheads="1"/>
          </p:cNvSpPr>
          <p:nvPr>
            <p:custDataLst>
              <p:tags r:id="rId3"/>
            </p:custDataLst>
          </p:nvPr>
        </p:nvSpPr>
        <p:spPr bwMode="auto">
          <a:xfrm>
            <a:off x="3839095" y="1857911"/>
            <a:ext cx="814878" cy="735513"/>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adjust the customer return</a:t>
            </a:r>
          </a:p>
        </p:txBody>
      </p:sp>
      <p:sp>
        <p:nvSpPr>
          <p:cNvPr id="97" name="Chevron 96"/>
          <p:cNvSpPr>
            <a:spLocks noChangeArrowheads="1"/>
          </p:cNvSpPr>
          <p:nvPr>
            <p:custDataLst>
              <p:tags r:id="rId4"/>
            </p:custDataLst>
          </p:nvPr>
        </p:nvSpPr>
        <p:spPr bwMode="auto">
          <a:xfrm>
            <a:off x="3019945" y="1857911"/>
            <a:ext cx="814878" cy="735513"/>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Send return confirmation form to customer</a:t>
            </a:r>
          </a:p>
        </p:txBody>
      </p:sp>
      <p:sp>
        <p:nvSpPr>
          <p:cNvPr id="98" name="Chevron 97"/>
          <p:cNvSpPr>
            <a:spLocks noChangeArrowheads="1"/>
          </p:cNvSpPr>
          <p:nvPr>
            <p:custDataLst>
              <p:tags r:id="rId5"/>
            </p:custDataLst>
          </p:nvPr>
        </p:nvSpPr>
        <p:spPr bwMode="auto">
          <a:xfrm>
            <a:off x="2200795" y="1857911"/>
            <a:ext cx="814878" cy="735513"/>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ensure consistence of customer return</a:t>
            </a:r>
          </a:p>
        </p:txBody>
      </p:sp>
      <p:sp>
        <p:nvSpPr>
          <p:cNvPr id="99" name="TextBox 59">
            <a:hlinkClick r:id="rId13" action="ppaction://hlinksldjump"/>
          </p:cNvPr>
          <p:cNvSpPr txBox="1">
            <a:spLocks noChangeArrowheads="1"/>
          </p:cNvSpPr>
          <p:nvPr/>
        </p:nvSpPr>
        <p:spPr bwMode="auto">
          <a:xfrm>
            <a:off x="6029991" y="1482526"/>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100" name="Oval 99">
            <a:hlinkClick r:id="rId14" action="ppaction://hlinksldjump" tooltip="If a return should not or should only partially be compensated with a credit memo, the sales representative has the option to initiate a follow-up sales order for substitute delivery. All required data is already copied in this sales order."/>
          </p:cNvPr>
          <p:cNvSpPr>
            <a:spLocks noChangeAspect="1"/>
          </p:cNvSpPr>
          <p:nvPr/>
        </p:nvSpPr>
        <p:spPr bwMode="gray">
          <a:xfrm>
            <a:off x="6063059" y="24276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1" name="Oval 100">
            <a:hlinkClick r:id="rId14" action="ppaction://hlinksldjump" tooltip="After the data has been entered completely, the sales representative releases the return for credit memo processing. Depending on the system configuration, an additional threshold approval process may be a prerequisite."/>
          </p:cNvPr>
          <p:cNvSpPr>
            <a:spLocks noChangeAspect="1"/>
          </p:cNvSpPr>
          <p:nvPr/>
        </p:nvSpPr>
        <p:spPr bwMode="gray">
          <a:xfrm>
            <a:off x="5243909" y="24276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2" name="Oval 101">
            <a:hlinkClick r:id="rId14" action="ppaction://hlinksldjump" tooltip="The sales representative checks the content. Then he or she levels the value of the return by adjusting pricing parameters, such as invoice quantity, restocking fee, quality loss fee, or freight."/>
          </p:cNvPr>
          <p:cNvSpPr>
            <a:spLocks noChangeAspect="1"/>
          </p:cNvSpPr>
          <p:nvPr/>
        </p:nvSpPr>
        <p:spPr bwMode="gray">
          <a:xfrm>
            <a:off x="4424759" y="24276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3" name="Oval 102">
            <a:hlinkClick r:id="rId14" action="ppaction://hlinksldjump" tooltip="The sales representative submits a return confirmation form to the customer. This form informs the customer about the goods receipt and provides contact and reference information."/>
          </p:cNvPr>
          <p:cNvSpPr>
            <a:spLocks noChangeAspect="1"/>
          </p:cNvSpPr>
          <p:nvPr/>
        </p:nvSpPr>
        <p:spPr bwMode="gray">
          <a:xfrm>
            <a:off x="3605609" y="24276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4" name="Oval 103">
            <a:hlinkClick r:id="rId14" action="ppaction://hlinksldjump" tooltip="The system checks the returns and triggers, if necessary, the sales representative to clarify the issues and make the returns consistent for further processing."/>
          </p:cNvPr>
          <p:cNvSpPr>
            <a:spLocks noChangeAspect="1"/>
          </p:cNvSpPr>
          <p:nvPr/>
        </p:nvSpPr>
        <p:spPr bwMode="gray">
          <a:xfrm>
            <a:off x="2786459" y="24276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9" name="Rectangle 77"/>
          <p:cNvSpPr>
            <a:spLocks noChangeArrowheads="1"/>
          </p:cNvSpPr>
          <p:nvPr/>
        </p:nvSpPr>
        <p:spPr bwMode="auto">
          <a:xfrm>
            <a:off x="1972270" y="2719309"/>
            <a:ext cx="2070100" cy="228600"/>
          </a:xfrm>
          <a:prstGeom prst="rect">
            <a:avLst/>
          </a:prstGeom>
          <a:noFill/>
          <a:ln w="9525">
            <a:noFill/>
            <a:miter lim="800000"/>
            <a:headEnd/>
            <a:tailEnd/>
          </a:ln>
        </p:spPr>
        <p:txBody>
          <a:bodyPr wrap="none">
            <a:spAutoFit/>
          </a:bodyPr>
          <a:lstStyle/>
          <a:p>
            <a:pPr>
              <a:buClr>
                <a:schemeClr val="accent1"/>
              </a:buClr>
              <a:buSzPct val="80000"/>
            </a:pPr>
            <a:r>
              <a:rPr lang="en-US" sz="900" dirty="0">
                <a:solidFill>
                  <a:schemeClr val="bg1"/>
                </a:solidFill>
                <a:hlinkClick r:id="rId15" action="ppaction://hlinksldjump"/>
              </a:rPr>
              <a:t>Click here</a:t>
            </a:r>
            <a:r>
              <a:rPr lang="en-US" sz="900" dirty="0">
                <a:solidFill>
                  <a:schemeClr val="bg1"/>
                </a:solidFill>
              </a:rPr>
              <a:t> to display process variants</a:t>
            </a:r>
          </a:p>
        </p:txBody>
      </p:sp>
      <p:sp>
        <p:nvSpPr>
          <p:cNvPr id="61" name="TextBox 66"/>
          <p:cNvSpPr txBox="1">
            <a:spLocks noChangeArrowheads="1"/>
          </p:cNvSpPr>
          <p:nvPr/>
        </p:nvSpPr>
        <p:spPr bwMode="auto">
          <a:xfrm>
            <a:off x="1735138" y="4406900"/>
            <a:ext cx="4960937" cy="2169825"/>
          </a:xfrm>
          <a:prstGeom prst="rect">
            <a:avLst/>
          </a:prstGeom>
          <a:noFill/>
          <a:ln w="9525">
            <a:noFill/>
            <a:miter lim="800000"/>
            <a:headEnd/>
            <a:tailEnd/>
          </a:ln>
        </p:spPr>
        <p:txBody>
          <a:bodyPr>
            <a:spAutoFit/>
          </a:bodyPr>
          <a:lstStyle/>
          <a:p>
            <a:pPr>
              <a:buClr>
                <a:schemeClr val="accent1"/>
              </a:buClr>
              <a:buSzPct val="80000"/>
            </a:pPr>
            <a:r>
              <a:rPr lang="en-US" sz="900" dirty="0"/>
              <a:t>The </a:t>
            </a:r>
            <a:r>
              <a:rPr lang="en-US" sz="900" b="1" dirty="0"/>
              <a:t>Processing Customer Return</a:t>
            </a:r>
            <a:r>
              <a:rPr lang="en-US" sz="900" dirty="0"/>
              <a:t> business process enables you to handle customer returns. Normally the process starts when ordered and shipped products are returned unexpectedly by the customer. After the inbound delivery is completed, you recognize a new return and initiate a confirmation form to be sent to the customer to inform him or her about the goods receipt. At this point, you can check the content of the return, such as picked quantity, notes, and return references.</a:t>
            </a:r>
          </a:p>
          <a:p>
            <a:pPr>
              <a:buClr>
                <a:schemeClr val="accent1"/>
              </a:buClr>
              <a:buSzPct val="80000"/>
            </a:pPr>
            <a:r>
              <a:rPr lang="en-US" sz="900" dirty="0"/>
              <a:t>A return process in a third-party order processing context, is indicated by the type Return to Supplier and by assigning the supplier, supplier notification, purchase  order and a current externally-owned stock quantity. A return process in a service context, is indicated by the type Repair at Own Service Center, and by assigning the current externally-owned stock quantity, along with an option to request an outbound delivery.</a:t>
            </a:r>
          </a:p>
          <a:p>
            <a:pPr>
              <a:buClr>
                <a:schemeClr val="accent1"/>
              </a:buClr>
              <a:buSzPct val="80000"/>
              <a:buFont typeface="Wingdings" pitchFamily="2" charset="2"/>
              <a:buNone/>
            </a:pPr>
            <a:r>
              <a:rPr lang="en-US" sz="900" dirty="0"/>
              <a:t>In sales related scenarios, you can add an internal note or some information for the customer to be printed on the credit memo and also adjust pricing relevant parameters, for example, quantity to be invoiced, restocking fee, quality loss fee, and freight. Finally, you have to request a credit memo or trigger compensation delivery.</a:t>
            </a:r>
          </a:p>
        </p:txBody>
      </p:sp>
      <p:pic>
        <p:nvPicPr>
          <p:cNvPr id="72" name="Picture 127"/>
          <p:cNvPicPr>
            <a:picLocks noChangeAspect="1"/>
          </p:cNvPicPr>
          <p:nvPr>
            <p:custDataLst>
              <p:tags r:id="rId6"/>
            </p:custDataLst>
          </p:nvPr>
        </p:nvPicPr>
        <p:blipFill>
          <a:blip r:embed="rId16" cstate="print">
            <a:extLst>
              <a:ext uri="{28A0092B-C50C-407E-A947-70E740481C1C}">
                <a14:useLocalDpi xmlns:a14="http://schemas.microsoft.com/office/drawing/2010/main" val="0"/>
              </a:ext>
            </a:extLst>
          </a:blip>
          <a:stretch>
            <a:fillRect/>
          </a:stretch>
        </p:blipFill>
        <p:spPr bwMode="auto">
          <a:xfrm>
            <a:off x="6891338" y="4539600"/>
            <a:ext cx="411161" cy="402938"/>
          </a:xfrm>
          <a:prstGeom prst="rect">
            <a:avLst/>
          </a:prstGeom>
          <a:noFill/>
          <a:ln w="9525">
            <a:noFill/>
            <a:miter lim="800000"/>
            <a:headEnd/>
            <a:tailEnd/>
          </a:ln>
        </p:spPr>
      </p:pic>
      <p:sp>
        <p:nvSpPr>
          <p:cNvPr id="75" name="Chevron 103"/>
          <p:cNvSpPr>
            <a:spLocks noChangeArrowheads="1"/>
          </p:cNvSpPr>
          <p:nvPr/>
        </p:nvSpPr>
        <p:spPr bwMode="auto">
          <a:xfrm>
            <a:off x="7627938" y="5837238"/>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endParaRPr lang="en-US" sz="800">
              <a:solidFill>
                <a:srgbClr val="404040"/>
              </a:solidFill>
            </a:endParaRPr>
          </a:p>
        </p:txBody>
      </p:sp>
      <p:sp>
        <p:nvSpPr>
          <p:cNvPr id="64" name="TextBox 98"/>
          <p:cNvSpPr txBox="1">
            <a:spLocks noChangeArrowheads="1"/>
          </p:cNvSpPr>
          <p:nvPr/>
        </p:nvSpPr>
        <p:spPr bwMode="auto">
          <a:xfrm>
            <a:off x="6751638" y="4141788"/>
            <a:ext cx="2224087" cy="261937"/>
          </a:xfrm>
          <a:prstGeom prst="rect">
            <a:avLst/>
          </a:prstGeom>
          <a:noFill/>
          <a:ln w="9525">
            <a:noFill/>
            <a:miter lim="800000"/>
            <a:headEnd/>
            <a:tailEnd/>
          </a:ln>
        </p:spPr>
        <p:txBody>
          <a:bodyPr rIns="0">
            <a:spAutoFit/>
          </a:bodyPr>
          <a:lstStyle/>
          <a:p>
            <a:pPr>
              <a:buClr>
                <a:schemeClr val="accent1"/>
              </a:buClr>
              <a:buSzPct val="80000"/>
              <a:buFont typeface="Wingdings" pitchFamily="2" charset="2"/>
              <a:buNone/>
            </a:pPr>
            <a:r>
              <a:rPr lang="en-US" sz="1100" dirty="0">
                <a:solidFill>
                  <a:schemeClr val="tx1">
                    <a:lumMod val="65000"/>
                    <a:lumOff val="35000"/>
                  </a:schemeClr>
                </a:solidFill>
                <a:latin typeface="BentonSans Light" pitchFamily="2" charset="0"/>
              </a:rPr>
              <a:t>Further Information</a:t>
            </a:r>
            <a:endParaRPr lang="en-US" sz="900" dirty="0">
              <a:solidFill>
                <a:schemeClr val="tx1">
                  <a:lumMod val="65000"/>
                  <a:lumOff val="35000"/>
                </a:schemeClr>
              </a:solidFill>
              <a:latin typeface="BentonSans Light" pitchFamily="2" charset="0"/>
            </a:endParaRPr>
          </a:p>
        </p:txBody>
      </p:sp>
      <p:sp>
        <p:nvSpPr>
          <p:cNvPr id="66" name="Chevron 102"/>
          <p:cNvSpPr>
            <a:spLocks noChangeArrowheads="1"/>
          </p:cNvSpPr>
          <p:nvPr/>
        </p:nvSpPr>
        <p:spPr bwMode="auto">
          <a:xfrm>
            <a:off x="7618413" y="5279183"/>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Sales Orders </a:t>
            </a:r>
          </a:p>
        </p:txBody>
      </p:sp>
      <p:sp>
        <p:nvSpPr>
          <p:cNvPr id="62" name="TextBox 61"/>
          <p:cNvSpPr txBox="1"/>
          <p:nvPr/>
        </p:nvSpPr>
        <p:spPr>
          <a:xfrm>
            <a:off x="327024" y="4786930"/>
            <a:ext cx="1436689"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8" name="Chevron 101"/>
          <p:cNvSpPr>
            <a:spLocks noChangeArrowheads="1"/>
          </p:cNvSpPr>
          <p:nvPr/>
        </p:nvSpPr>
        <p:spPr bwMode="auto">
          <a:xfrm>
            <a:off x="7618413" y="46831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Sales Representative</a:t>
            </a:r>
          </a:p>
        </p:txBody>
      </p:sp>
      <p:sp>
        <p:nvSpPr>
          <p:cNvPr id="69"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0"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3" name="Picture 72" descr="Calculator_2_60px.png"/>
          <p:cNvPicPr>
            <a:picLocks noChangeAspect="1"/>
          </p:cNvPicPr>
          <p:nvPr/>
        </p:nvPicPr>
        <p:blipFill>
          <a:blip r:embed="rId17" cstate="print"/>
          <a:stretch>
            <a:fillRect/>
          </a:stretch>
        </p:blipFill>
        <p:spPr>
          <a:xfrm>
            <a:off x="366739" y="5245467"/>
            <a:ext cx="180000" cy="180000"/>
          </a:xfrm>
          <a:prstGeom prst="rect">
            <a:avLst/>
          </a:prstGeom>
        </p:spPr>
      </p:pic>
      <p:sp>
        <p:nvSpPr>
          <p:cNvPr id="84" name="Rectangle 55"/>
          <p:cNvSpPr>
            <a:spLocks noChangeArrowheads="1"/>
          </p:cNvSpPr>
          <p:nvPr/>
        </p:nvSpPr>
        <p:spPr bwMode="auto">
          <a:xfrm>
            <a:off x="329363" y="4809441"/>
            <a:ext cx="1434350"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74" name="Picture 73" descr="Monitor_60px.png"/>
          <p:cNvPicPr>
            <a:picLocks noChangeAspect="1"/>
          </p:cNvPicPr>
          <p:nvPr/>
        </p:nvPicPr>
        <p:blipFill>
          <a:blip r:embed="rId18" cstate="print"/>
          <a:stretch>
            <a:fillRect/>
          </a:stretch>
        </p:blipFill>
        <p:spPr>
          <a:xfrm>
            <a:off x="366739" y="5604137"/>
            <a:ext cx="180000" cy="180000"/>
          </a:xfrm>
          <a:prstGeom prst="rect">
            <a:avLst/>
          </a:prstGeom>
        </p:spPr>
      </p:pic>
      <p:sp>
        <p:nvSpPr>
          <p:cNvPr id="77" name="Rectangle 57">
            <a:hlinkClick r:id="rId1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5" name="Rectangle 57">
            <a:hlinkClick r:id="rId2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7" name="TextBox 61"/>
          <p:cNvSpPr txBox="1">
            <a:spLocks noChangeArrowheads="1"/>
          </p:cNvSpPr>
          <p:nvPr/>
        </p:nvSpPr>
        <p:spPr bwMode="auto">
          <a:xfrm>
            <a:off x="327025" y="5880233"/>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8" name="Rectangle 57">
            <a:hlinkClick r:id="rId21" action="ppaction://hlinksldjump"/>
          </p:cNvPr>
          <p:cNvSpPr>
            <a:spLocks noChangeArrowheads="1"/>
          </p:cNvSpPr>
          <p:nvPr/>
        </p:nvSpPr>
        <p:spPr bwMode="auto">
          <a:xfrm>
            <a:off x="309641" y="5884392"/>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0" name="Chevron 123">
            <a:hlinkClick r:id="rId22" action="ppaction://hlinksldjump" tooltip="Click here for process details"/>
          </p:cNvPr>
          <p:cNvSpPr>
            <a:spLocks noChangeArrowheads="1"/>
          </p:cNvSpPr>
          <p:nvPr/>
        </p:nvSpPr>
        <p:spPr bwMode="auto">
          <a:xfrm>
            <a:off x="1197646" y="1789943"/>
            <a:ext cx="884237" cy="883407"/>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Deliveries</a:t>
            </a:r>
          </a:p>
        </p:txBody>
      </p:sp>
      <p:sp>
        <p:nvSpPr>
          <p:cNvPr id="105" name="Chevron 123">
            <a:hlinkClick r:id="rId23" action="ppaction://hlinksldjump" tooltip="Click here for process details"/>
          </p:cNvPr>
          <p:cNvSpPr>
            <a:spLocks noChangeArrowheads="1"/>
          </p:cNvSpPr>
          <p:nvPr/>
        </p:nvSpPr>
        <p:spPr bwMode="auto">
          <a:xfrm>
            <a:off x="349921" y="1789943"/>
            <a:ext cx="884237" cy="883407"/>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Notifications</a:t>
            </a:r>
          </a:p>
        </p:txBody>
      </p:sp>
      <p:sp>
        <p:nvSpPr>
          <p:cNvPr id="106" name="Freeform 69"/>
          <p:cNvSpPr>
            <a:spLocks noChangeArrowheads="1"/>
          </p:cNvSpPr>
          <p:nvPr/>
        </p:nvSpPr>
        <p:spPr bwMode="auto">
          <a:xfrm>
            <a:off x="1012800" y="254286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7" name="Freeform 69"/>
          <p:cNvSpPr>
            <a:spLocks noChangeArrowheads="1"/>
          </p:cNvSpPr>
          <p:nvPr/>
        </p:nvSpPr>
        <p:spPr bwMode="auto">
          <a:xfrm>
            <a:off x="1860525" y="254286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8" name="Chevron 123">
            <a:hlinkClick r:id="rId24" action="ppaction://hlinksldjump" tooltip="Click here for process details"/>
          </p:cNvPr>
          <p:cNvSpPr>
            <a:spLocks noChangeArrowheads="1"/>
          </p:cNvSpPr>
          <p:nvPr/>
        </p:nvSpPr>
        <p:spPr bwMode="auto">
          <a:xfrm>
            <a:off x="7188871" y="1785862"/>
            <a:ext cx="884237" cy="887488"/>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09" name="Chevron 123">
            <a:hlinkClick r:id="rId25" action="ppaction://hlinksldjump" tooltip="Click here for process details"/>
          </p:cNvPr>
          <p:cNvSpPr>
            <a:spLocks noChangeArrowheads="1"/>
          </p:cNvSpPr>
          <p:nvPr/>
        </p:nvSpPr>
        <p:spPr bwMode="auto">
          <a:xfrm>
            <a:off x="6350880" y="1784501"/>
            <a:ext cx="882715" cy="888849"/>
          </a:xfrm>
          <a:prstGeom prst="chevron">
            <a:avLst>
              <a:gd name="adj" fmla="val 10356"/>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Credit Memo</a:t>
            </a:r>
          </a:p>
        </p:txBody>
      </p:sp>
      <p:sp>
        <p:nvSpPr>
          <p:cNvPr id="110" name="Freeform 69"/>
          <p:cNvSpPr>
            <a:spLocks noChangeArrowheads="1"/>
          </p:cNvSpPr>
          <p:nvPr/>
        </p:nvSpPr>
        <p:spPr bwMode="auto">
          <a:xfrm>
            <a:off x="7013550" y="253605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1" name="Freeform 69"/>
          <p:cNvSpPr>
            <a:spLocks noChangeArrowheads="1"/>
          </p:cNvSpPr>
          <p:nvPr/>
        </p:nvSpPr>
        <p:spPr bwMode="auto">
          <a:xfrm>
            <a:off x="7850884" y="253742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76" name="Picture 75"/>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8" name="Picture 37"/>
          <p:cNvPicPr>
            <a:picLocks noChangeAspect="1" noChangeArrowheads="1"/>
          </p:cNvPicPr>
          <p:nvPr>
            <p:custDataLst>
              <p:tags r:id="rId7"/>
            </p:custDataLst>
          </p:nvPr>
        </p:nvPicPr>
        <p:blipFill>
          <a:blip r:embed="rId27">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 name="Picture 67" descr="i_button_black.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76014" y="5940593"/>
            <a:ext cx="170688" cy="170688"/>
          </a:xfrm>
          <a:prstGeom prst="rect">
            <a:avLst/>
          </a:prstGeom>
        </p:spPr>
      </p:pic>
      <p:sp>
        <p:nvSpPr>
          <p:cNvPr id="111" name="Chevron 123">
            <a:hlinkClick r:id="rId11" action="ppaction://hlinksldjump"/>
          </p:cNvPr>
          <p:cNvSpPr>
            <a:spLocks noChangeArrowheads="1"/>
          </p:cNvSpPr>
          <p:nvPr/>
        </p:nvSpPr>
        <p:spPr bwMode="auto">
          <a:xfrm>
            <a:off x="1207171" y="2756051"/>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2" name="Title 1"/>
          <p:cNvSpPr>
            <a:spLocks noGrp="1"/>
          </p:cNvSpPr>
          <p:nvPr>
            <p:ph type="title"/>
          </p:nvPr>
        </p:nvSpPr>
        <p:spPr/>
        <p:txBody>
          <a:bodyPr/>
          <a:lstStyle/>
          <a:p>
            <a:r>
              <a:rPr lang="en-US" dirty="0"/>
              <a:t>Customer Return Management </a:t>
            </a:r>
            <a:br>
              <a:rPr lang="en-US" dirty="0"/>
            </a:br>
            <a:r>
              <a:rPr lang="en-US" sz="2000" b="0" dirty="0"/>
              <a:t>Process Details: Processing Customer Return</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Process Description</a:t>
            </a:r>
            <a:endParaRPr lang="en-US" sz="900" dirty="0">
              <a:solidFill>
                <a:srgbClr val="666666"/>
              </a:solidFill>
              <a:latin typeface="BentonSans Light" pitchFamily="2" charset="0"/>
            </a:endParaRP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2"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7" name="TextBox 59">
            <a:hlinkClick r:id="rId13" action="ppaction://hlinksldjump"/>
          </p:cNvPr>
          <p:cNvSpPr txBox="1">
            <a:spLocks noChangeArrowheads="1"/>
          </p:cNvSpPr>
          <p:nvPr/>
        </p:nvSpPr>
        <p:spPr bwMode="auto">
          <a:xfrm>
            <a:off x="3530977" y="1492051"/>
            <a:ext cx="274637" cy="338138"/>
          </a:xfrm>
          <a:prstGeom prst="rect">
            <a:avLst/>
          </a:prstGeom>
          <a:noFill/>
          <a:ln w="9525">
            <a:noFill/>
            <a:miter lim="800000"/>
            <a:headEnd/>
            <a:tailEnd/>
          </a:ln>
        </p:spPr>
        <p:txBody>
          <a:bodyPr wrap="none">
            <a:spAutoFit/>
          </a:bodyPr>
          <a:lstStyle/>
          <a:p>
            <a:r>
              <a:rPr lang="en-US" dirty="0">
                <a:solidFill>
                  <a:schemeClr val="bg1"/>
                </a:solidFill>
                <a:latin typeface="BrowalliaUPC" pitchFamily="34" charset="-34"/>
                <a:cs typeface="BrowalliaUPC" pitchFamily="34" charset="-34"/>
              </a:rPr>
              <a:t>X</a:t>
            </a:r>
          </a:p>
        </p:txBody>
      </p:sp>
      <p:sp>
        <p:nvSpPr>
          <p:cNvPr id="92" name="Chevron 45"/>
          <p:cNvSpPr>
            <a:spLocks noChangeArrowheads="1"/>
          </p:cNvSpPr>
          <p:nvPr/>
        </p:nvSpPr>
        <p:spPr bwMode="auto">
          <a:xfrm>
            <a:off x="1993308" y="1539965"/>
            <a:ext cx="4410075"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Customer Return - with Credit Memo</a:t>
            </a:r>
          </a:p>
        </p:txBody>
      </p:sp>
      <p:sp>
        <p:nvSpPr>
          <p:cNvPr id="93" name="Freeform 69"/>
          <p:cNvSpPr>
            <a:spLocks noChangeArrowheads="1"/>
          </p:cNvSpPr>
          <p:nvPr/>
        </p:nvSpPr>
        <p:spPr bwMode="auto">
          <a:xfrm>
            <a:off x="6110212" y="280275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4" name="Chevron 93"/>
          <p:cNvSpPr>
            <a:spLocks noChangeArrowheads="1"/>
          </p:cNvSpPr>
          <p:nvPr>
            <p:custDataLst>
              <p:tags r:id="rId1"/>
            </p:custDataLst>
          </p:nvPr>
        </p:nvSpPr>
        <p:spPr bwMode="auto">
          <a:xfrm>
            <a:off x="5477395" y="1857911"/>
            <a:ext cx="814878" cy="735513"/>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Trigger follow-up with sales order (optional)</a:t>
            </a:r>
          </a:p>
        </p:txBody>
      </p:sp>
      <p:sp>
        <p:nvSpPr>
          <p:cNvPr id="95" name="Chevron 94"/>
          <p:cNvSpPr>
            <a:spLocks noChangeArrowheads="1"/>
          </p:cNvSpPr>
          <p:nvPr>
            <p:custDataLst>
              <p:tags r:id="rId2"/>
            </p:custDataLst>
          </p:nvPr>
        </p:nvSpPr>
        <p:spPr bwMode="auto">
          <a:xfrm>
            <a:off x="4658245" y="1857911"/>
            <a:ext cx="814878" cy="735513"/>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Release customer return with credit memo</a:t>
            </a:r>
          </a:p>
        </p:txBody>
      </p:sp>
      <p:sp>
        <p:nvSpPr>
          <p:cNvPr id="96" name="Chevron 95"/>
          <p:cNvSpPr>
            <a:spLocks noChangeArrowheads="1"/>
          </p:cNvSpPr>
          <p:nvPr>
            <p:custDataLst>
              <p:tags r:id="rId3"/>
            </p:custDataLst>
          </p:nvPr>
        </p:nvSpPr>
        <p:spPr bwMode="auto">
          <a:xfrm>
            <a:off x="3839095" y="1857911"/>
            <a:ext cx="814878" cy="735513"/>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adjust the customer return</a:t>
            </a:r>
          </a:p>
        </p:txBody>
      </p:sp>
      <p:sp>
        <p:nvSpPr>
          <p:cNvPr id="97" name="Chevron 96"/>
          <p:cNvSpPr>
            <a:spLocks noChangeArrowheads="1"/>
          </p:cNvSpPr>
          <p:nvPr>
            <p:custDataLst>
              <p:tags r:id="rId4"/>
            </p:custDataLst>
          </p:nvPr>
        </p:nvSpPr>
        <p:spPr bwMode="auto">
          <a:xfrm>
            <a:off x="3019945" y="1857911"/>
            <a:ext cx="814878" cy="735513"/>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Send return confirmation form to customer</a:t>
            </a:r>
          </a:p>
        </p:txBody>
      </p:sp>
      <p:sp>
        <p:nvSpPr>
          <p:cNvPr id="98" name="Chevron 97"/>
          <p:cNvSpPr>
            <a:spLocks noChangeArrowheads="1"/>
          </p:cNvSpPr>
          <p:nvPr>
            <p:custDataLst>
              <p:tags r:id="rId5"/>
            </p:custDataLst>
          </p:nvPr>
        </p:nvSpPr>
        <p:spPr bwMode="auto">
          <a:xfrm>
            <a:off x="2200795" y="1857911"/>
            <a:ext cx="814878" cy="735513"/>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ensure consistence of customer return</a:t>
            </a:r>
          </a:p>
        </p:txBody>
      </p:sp>
      <p:sp>
        <p:nvSpPr>
          <p:cNvPr id="100" name="Oval 99">
            <a:hlinkClick r:id="rId14" action="ppaction://hlinksldjump" tooltip="If a return should not or should only partially be compensated with a credit memo, the sales representative has the option to initiate a follow-up sales order for substitute delivery. All required data is already copied in this sales order."/>
          </p:cNvPr>
          <p:cNvSpPr>
            <a:spLocks noChangeAspect="1"/>
          </p:cNvSpPr>
          <p:nvPr/>
        </p:nvSpPr>
        <p:spPr bwMode="gray">
          <a:xfrm>
            <a:off x="6063059" y="24276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1" name="Oval 100">
            <a:hlinkClick r:id="rId14" action="ppaction://hlinksldjump" tooltip="After the data has been entered completely, the sales representative releases the return for credit memo processing. Depending on the system configuration, an additional threshold approval process may be a prerequisite."/>
          </p:cNvPr>
          <p:cNvSpPr>
            <a:spLocks noChangeAspect="1"/>
          </p:cNvSpPr>
          <p:nvPr/>
        </p:nvSpPr>
        <p:spPr bwMode="gray">
          <a:xfrm>
            <a:off x="5243909" y="24276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2" name="Oval 101">
            <a:hlinkClick r:id="rId14" action="ppaction://hlinksldjump" tooltip="The sales representative checks the content. Then he or she levels the value of the return by adjusting pricing parameters, such as invoice quantity, restocking fee, quality loss fee, or freight."/>
          </p:cNvPr>
          <p:cNvSpPr>
            <a:spLocks noChangeAspect="1"/>
          </p:cNvSpPr>
          <p:nvPr/>
        </p:nvSpPr>
        <p:spPr bwMode="gray">
          <a:xfrm>
            <a:off x="4424759" y="24276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3" name="Oval 102">
            <a:hlinkClick r:id="rId14" action="ppaction://hlinksldjump" tooltip="The sales representative submits a return confirmation form to the customer. This form informs the customer about the goods receipt and provides contact and reference information."/>
          </p:cNvPr>
          <p:cNvSpPr>
            <a:spLocks noChangeAspect="1"/>
          </p:cNvSpPr>
          <p:nvPr/>
        </p:nvSpPr>
        <p:spPr bwMode="gray">
          <a:xfrm>
            <a:off x="3605609" y="24276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4" name="Oval 103">
            <a:hlinkClick r:id="rId14" action="ppaction://hlinksldjump" tooltip="The system checks the returns and triggers, if necessary, the sales representative to clarify the issues and make the returns consistent for further processing."/>
          </p:cNvPr>
          <p:cNvSpPr>
            <a:spLocks noChangeAspect="1"/>
          </p:cNvSpPr>
          <p:nvPr/>
        </p:nvSpPr>
        <p:spPr bwMode="gray">
          <a:xfrm>
            <a:off x="2786459" y="242765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9" name="Rectangle 77"/>
          <p:cNvSpPr>
            <a:spLocks noChangeArrowheads="1"/>
          </p:cNvSpPr>
          <p:nvPr/>
        </p:nvSpPr>
        <p:spPr bwMode="auto">
          <a:xfrm>
            <a:off x="1972270" y="2719309"/>
            <a:ext cx="1947969"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chemeClr val="bg1"/>
                </a:solidFill>
                <a:hlinkClick r:id="rId14" action="ppaction://hlinksldjump"/>
              </a:rPr>
              <a:t>Click here</a:t>
            </a:r>
            <a:r>
              <a:rPr lang="en-US" sz="900" dirty="0">
                <a:solidFill>
                  <a:schemeClr val="bg1"/>
                </a:solidFill>
              </a:rPr>
              <a:t> to hide process variants</a:t>
            </a:r>
          </a:p>
        </p:txBody>
      </p:sp>
      <p:sp>
        <p:nvSpPr>
          <p:cNvPr id="61" name="TextBox 66"/>
          <p:cNvSpPr txBox="1">
            <a:spLocks noChangeArrowheads="1"/>
          </p:cNvSpPr>
          <p:nvPr/>
        </p:nvSpPr>
        <p:spPr bwMode="auto">
          <a:xfrm>
            <a:off x="1735138" y="4406900"/>
            <a:ext cx="4960937" cy="2169825"/>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Processing Customer Return</a:t>
            </a:r>
            <a:r>
              <a:rPr lang="en-US" sz="900" dirty="0"/>
              <a:t> business process enables you to handle customer returns. Normally the process starts when ordered and shipped products are returned unexpectedly by the customer. After the inbound delivery is completed, you recognize a new return and initiate a confirmation form to be sent to the customer to inform him or her about the goods receipt. At this point, you can check the content of the return, such as picked quantity, notes, and return references.</a:t>
            </a:r>
          </a:p>
          <a:p>
            <a:pPr>
              <a:buClr>
                <a:schemeClr val="accent1"/>
              </a:buClr>
              <a:buSzPct val="80000"/>
            </a:pPr>
            <a:r>
              <a:rPr lang="en-US" sz="900" dirty="0"/>
              <a:t>A return process in a third-party order processing context, is indicated by the type Return to Supplier and by assigning the supplier, supplier notification, purchase  order and a current externally-owned stock quantity. A return process in a service context, is indicated by the type Repair at Own Service Center, and by assigning the current externally-owned stock quantity, along with an option to request an outbound delivery.</a:t>
            </a:r>
          </a:p>
          <a:p>
            <a:pPr>
              <a:buClr>
                <a:schemeClr val="accent1"/>
              </a:buClr>
              <a:buSzPct val="80000"/>
              <a:buFont typeface="Wingdings" pitchFamily="2" charset="2"/>
              <a:buNone/>
            </a:pPr>
            <a:r>
              <a:rPr lang="en-US" sz="900" dirty="0"/>
              <a:t>In sales related scenarios, you can add an internal note or some information for the customer to be printed on the credit memo and also adjust pricing relevant parameters, for example, quantity to be invoiced, restocking fee, quality loss fee, and freight. Finally, you have to request a credit memo or trigger compensation delivery.</a:t>
            </a:r>
          </a:p>
        </p:txBody>
      </p:sp>
      <p:sp>
        <p:nvSpPr>
          <p:cNvPr id="75" name="Chevron 103"/>
          <p:cNvSpPr>
            <a:spLocks noChangeArrowheads="1"/>
          </p:cNvSpPr>
          <p:nvPr/>
        </p:nvSpPr>
        <p:spPr bwMode="auto">
          <a:xfrm>
            <a:off x="7627938" y="5837238"/>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endParaRPr lang="en-US" sz="800">
              <a:solidFill>
                <a:srgbClr val="404040"/>
              </a:solidFill>
            </a:endParaRPr>
          </a:p>
        </p:txBody>
      </p:sp>
      <p:sp>
        <p:nvSpPr>
          <p:cNvPr id="54" name="Chevron 123">
            <a:hlinkClick r:id="rId15" action="ppaction://hlinksldjump" tooltip="Click here for process details"/>
          </p:cNvPr>
          <p:cNvSpPr>
            <a:spLocks noChangeArrowheads="1"/>
          </p:cNvSpPr>
          <p:nvPr/>
        </p:nvSpPr>
        <p:spPr bwMode="auto">
          <a:xfrm>
            <a:off x="1197646" y="1789943"/>
            <a:ext cx="884237" cy="883407"/>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Deliveries</a:t>
            </a:r>
          </a:p>
        </p:txBody>
      </p:sp>
      <p:sp>
        <p:nvSpPr>
          <p:cNvPr id="63" name="Chevron 123">
            <a:hlinkClick r:id="rId16" action="ppaction://hlinksldjump" tooltip="Click here for process details"/>
          </p:cNvPr>
          <p:cNvSpPr>
            <a:spLocks noChangeArrowheads="1"/>
          </p:cNvSpPr>
          <p:nvPr/>
        </p:nvSpPr>
        <p:spPr bwMode="auto">
          <a:xfrm>
            <a:off x="349921" y="1789943"/>
            <a:ext cx="884237" cy="883407"/>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Notifications</a:t>
            </a:r>
          </a:p>
        </p:txBody>
      </p:sp>
      <p:sp>
        <p:nvSpPr>
          <p:cNvPr id="76" name="Freeform 69"/>
          <p:cNvSpPr>
            <a:spLocks noChangeArrowheads="1"/>
          </p:cNvSpPr>
          <p:nvPr/>
        </p:nvSpPr>
        <p:spPr bwMode="auto">
          <a:xfrm>
            <a:off x="1012800" y="254286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8" name="Freeform 69"/>
          <p:cNvSpPr>
            <a:spLocks noChangeArrowheads="1"/>
          </p:cNvSpPr>
          <p:nvPr/>
        </p:nvSpPr>
        <p:spPr bwMode="auto">
          <a:xfrm>
            <a:off x="1860525" y="254286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9" name="Chevron 123">
            <a:hlinkClick r:id="rId17" action="ppaction://hlinksldjump" tooltip="Click here for process details"/>
          </p:cNvPr>
          <p:cNvSpPr>
            <a:spLocks noChangeArrowheads="1"/>
          </p:cNvSpPr>
          <p:nvPr/>
        </p:nvSpPr>
        <p:spPr bwMode="auto">
          <a:xfrm>
            <a:off x="7188871" y="1785862"/>
            <a:ext cx="884237" cy="887488"/>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80" name="Chevron 123">
            <a:hlinkClick r:id="rId18" action="ppaction://hlinksldjump" tooltip="Click here for process details"/>
          </p:cNvPr>
          <p:cNvSpPr>
            <a:spLocks noChangeArrowheads="1"/>
          </p:cNvSpPr>
          <p:nvPr/>
        </p:nvSpPr>
        <p:spPr bwMode="auto">
          <a:xfrm>
            <a:off x="6350880" y="1784501"/>
            <a:ext cx="882715" cy="888849"/>
          </a:xfrm>
          <a:prstGeom prst="chevron">
            <a:avLst>
              <a:gd name="adj" fmla="val 10356"/>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Credit Memo</a:t>
            </a:r>
          </a:p>
        </p:txBody>
      </p:sp>
      <p:sp>
        <p:nvSpPr>
          <p:cNvPr id="81" name="Freeform 69"/>
          <p:cNvSpPr>
            <a:spLocks noChangeArrowheads="1"/>
          </p:cNvSpPr>
          <p:nvPr/>
        </p:nvSpPr>
        <p:spPr bwMode="auto">
          <a:xfrm>
            <a:off x="7013550" y="253605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2" name="Freeform 69"/>
          <p:cNvSpPr>
            <a:spLocks noChangeArrowheads="1"/>
          </p:cNvSpPr>
          <p:nvPr/>
        </p:nvSpPr>
        <p:spPr bwMode="auto">
          <a:xfrm>
            <a:off x="7850884" y="253742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4" name="Chevron 55"/>
          <p:cNvSpPr>
            <a:spLocks noChangeArrowheads="1"/>
          </p:cNvSpPr>
          <p:nvPr/>
        </p:nvSpPr>
        <p:spPr bwMode="auto">
          <a:xfrm>
            <a:off x="1983135" y="2926602"/>
            <a:ext cx="4270404" cy="521448"/>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r>
              <a:rPr lang="en-US" sz="900" dirty="0"/>
              <a:t>Processing Customer Return - without Credit Memo</a:t>
            </a:r>
          </a:p>
          <a:p>
            <a:pPr marL="142875" indent="142875">
              <a:spcBef>
                <a:spcPts val="300"/>
              </a:spcBef>
            </a:pPr>
            <a:r>
              <a:rPr lang="en-US" sz="900" dirty="0"/>
              <a:t>Processing Customer Return - with Outbound Delivery</a:t>
            </a:r>
            <a:endParaRPr lang="de-DE" altLang="zh-CN" sz="900" dirty="0"/>
          </a:p>
          <a:p>
            <a:pPr marL="142875" indent="142875">
              <a:spcBef>
                <a:spcPts val="300"/>
              </a:spcBef>
            </a:pPr>
            <a:endParaRPr lang="de-DE" altLang="zh-CN" sz="400" dirty="0"/>
          </a:p>
        </p:txBody>
      </p:sp>
      <p:sp>
        <p:nvSpPr>
          <p:cNvPr id="77" name="Oval 60">
            <a:hlinkClick r:id="rId19" action="ppaction://hlinksldjump" tooltip="The Processing Customer Return - without Credit Memo process variant enables you to handle customer returns without credit memos. You monitor the returned goods and have to adjust the amount accordingly to zero."/>
          </p:cNvPr>
          <p:cNvSpPr>
            <a:spLocks noChangeAspect="1"/>
          </p:cNvSpPr>
          <p:nvPr/>
        </p:nvSpPr>
        <p:spPr bwMode="gray">
          <a:xfrm>
            <a:off x="2104146" y="296524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6" name="TextBox 98"/>
          <p:cNvSpPr txBox="1">
            <a:spLocks noChangeArrowheads="1"/>
          </p:cNvSpPr>
          <p:nvPr/>
        </p:nvSpPr>
        <p:spPr bwMode="auto">
          <a:xfrm>
            <a:off x="6751638" y="4141788"/>
            <a:ext cx="2224087" cy="261937"/>
          </a:xfrm>
          <a:prstGeom prst="rect">
            <a:avLst/>
          </a:prstGeom>
          <a:noFill/>
          <a:ln w="9525">
            <a:noFill/>
            <a:miter lim="800000"/>
            <a:headEnd/>
            <a:tailEnd/>
          </a:ln>
        </p:spPr>
        <p:txBody>
          <a:bodyPr rIns="0">
            <a:spAutoFit/>
          </a:bodyPr>
          <a:lstStyle/>
          <a:p>
            <a:pPr>
              <a:buClr>
                <a:schemeClr val="accent1"/>
              </a:buClr>
              <a:buSzPct val="80000"/>
              <a:buFont typeface="Wingdings" pitchFamily="2" charset="2"/>
              <a:buNone/>
            </a:pPr>
            <a:r>
              <a:rPr lang="en-US" sz="1100" dirty="0">
                <a:solidFill>
                  <a:schemeClr val="tx1">
                    <a:lumMod val="65000"/>
                    <a:lumOff val="35000"/>
                  </a:schemeClr>
                </a:solidFill>
                <a:latin typeface="BentonSans Light" pitchFamily="2" charset="0"/>
              </a:rPr>
              <a:t>Further Information</a:t>
            </a:r>
            <a:endParaRPr lang="en-US" sz="900" dirty="0">
              <a:solidFill>
                <a:schemeClr val="tx1">
                  <a:lumMod val="65000"/>
                  <a:lumOff val="35000"/>
                </a:schemeClr>
              </a:solidFill>
              <a:latin typeface="BentonSans Light" pitchFamily="2" charset="0"/>
            </a:endParaRPr>
          </a:p>
        </p:txBody>
      </p:sp>
      <p:sp>
        <p:nvSpPr>
          <p:cNvPr id="84" name="Chevron 102"/>
          <p:cNvSpPr>
            <a:spLocks noChangeArrowheads="1"/>
          </p:cNvSpPr>
          <p:nvPr/>
        </p:nvSpPr>
        <p:spPr bwMode="auto">
          <a:xfrm>
            <a:off x="7618413" y="5279183"/>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Sales Orders </a:t>
            </a:r>
          </a:p>
        </p:txBody>
      </p:sp>
      <p:sp>
        <p:nvSpPr>
          <p:cNvPr id="85" name="Chevron 101"/>
          <p:cNvSpPr>
            <a:spLocks noChangeArrowheads="1"/>
          </p:cNvSpPr>
          <p:nvPr/>
        </p:nvSpPr>
        <p:spPr bwMode="auto">
          <a:xfrm>
            <a:off x="7618413" y="46831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Sales Representative</a:t>
            </a:r>
          </a:p>
        </p:txBody>
      </p:sp>
      <p:sp>
        <p:nvSpPr>
          <p:cNvPr id="62" name="TextBox 61"/>
          <p:cNvSpPr txBox="1"/>
          <p:nvPr/>
        </p:nvSpPr>
        <p:spPr>
          <a:xfrm>
            <a:off x="327024" y="4786930"/>
            <a:ext cx="1436689"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9"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0"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2" name="Picture 71" descr="Calculator_2_60px.png"/>
          <p:cNvPicPr>
            <a:picLocks noChangeAspect="1"/>
          </p:cNvPicPr>
          <p:nvPr/>
        </p:nvPicPr>
        <p:blipFill>
          <a:blip r:embed="rId20" cstate="print"/>
          <a:stretch>
            <a:fillRect/>
          </a:stretch>
        </p:blipFill>
        <p:spPr>
          <a:xfrm>
            <a:off x="366739" y="5245467"/>
            <a:ext cx="180000" cy="180000"/>
          </a:xfrm>
          <a:prstGeom prst="rect">
            <a:avLst/>
          </a:prstGeom>
        </p:spPr>
      </p:pic>
      <p:pic>
        <p:nvPicPr>
          <p:cNvPr id="86" name="Picture 85" descr="Monitor_60px.png"/>
          <p:cNvPicPr>
            <a:picLocks noChangeAspect="1"/>
          </p:cNvPicPr>
          <p:nvPr/>
        </p:nvPicPr>
        <p:blipFill>
          <a:blip r:embed="rId21" cstate="print"/>
          <a:stretch>
            <a:fillRect/>
          </a:stretch>
        </p:blipFill>
        <p:spPr>
          <a:xfrm>
            <a:off x="366739" y="5604137"/>
            <a:ext cx="180000" cy="180000"/>
          </a:xfrm>
          <a:prstGeom prst="rect">
            <a:avLst/>
          </a:prstGeom>
        </p:spPr>
      </p:pic>
      <p:sp>
        <p:nvSpPr>
          <p:cNvPr id="88" name="Rectangle 57">
            <a:hlinkClick r:id="rId22"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9" name="Rectangle 55"/>
          <p:cNvSpPr>
            <a:spLocks noChangeArrowheads="1"/>
          </p:cNvSpPr>
          <p:nvPr/>
        </p:nvSpPr>
        <p:spPr bwMode="auto">
          <a:xfrm>
            <a:off x="329363" y="4809441"/>
            <a:ext cx="1434350"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0" name="Rectangle 57">
            <a:hlinkClick r:id="rId23"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9" name="TextBox 61"/>
          <p:cNvSpPr txBox="1">
            <a:spLocks noChangeArrowheads="1"/>
          </p:cNvSpPr>
          <p:nvPr/>
        </p:nvSpPr>
        <p:spPr bwMode="auto">
          <a:xfrm>
            <a:off x="327025" y="5880233"/>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10" name="Rectangle 57">
            <a:hlinkClick r:id="rId24" action="ppaction://hlinksldjump"/>
          </p:cNvPr>
          <p:cNvSpPr>
            <a:spLocks noChangeArrowheads="1"/>
          </p:cNvSpPr>
          <p:nvPr/>
        </p:nvSpPr>
        <p:spPr bwMode="auto">
          <a:xfrm>
            <a:off x="309641" y="5884392"/>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3" name="Picture 82"/>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91" name="Picture 127"/>
          <p:cNvPicPr>
            <a:picLocks noChangeAspect="1"/>
          </p:cNvPicPr>
          <p:nvPr>
            <p:custDataLst>
              <p:tags r:id="rId6"/>
            </p:custDataLst>
          </p:nvPr>
        </p:nvPicPr>
        <p:blipFill>
          <a:blip r:embed="rId26" cstate="print">
            <a:extLst>
              <a:ext uri="{28A0092B-C50C-407E-A947-70E740481C1C}">
                <a14:useLocalDpi xmlns:a14="http://schemas.microsoft.com/office/drawing/2010/main" val="0"/>
              </a:ext>
            </a:extLst>
          </a:blip>
          <a:stretch>
            <a:fillRect/>
          </a:stretch>
        </p:blipFill>
        <p:spPr bwMode="auto">
          <a:xfrm>
            <a:off x="6891338" y="4539600"/>
            <a:ext cx="411161" cy="402938"/>
          </a:xfrm>
          <a:prstGeom prst="rect">
            <a:avLst/>
          </a:prstGeom>
          <a:noFill/>
          <a:ln w="9525">
            <a:noFill/>
            <a:miter lim="800000"/>
            <a:headEnd/>
            <a:tailEnd/>
          </a:ln>
        </p:spPr>
      </p:pic>
      <p:pic>
        <p:nvPicPr>
          <p:cNvPr id="105" name="Picture 37"/>
          <p:cNvPicPr>
            <a:picLocks noChangeAspect="1" noChangeArrowheads="1"/>
          </p:cNvPicPr>
          <p:nvPr>
            <p:custDataLst>
              <p:tags r:id="rId7"/>
            </p:custDataLst>
          </p:nvPr>
        </p:nvPicPr>
        <p:blipFill>
          <a:blip r:embed="rId27">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
        <p:nvSpPr>
          <p:cNvPr id="106" name="TextBox 59">
            <a:hlinkClick r:id="rId13" action="ppaction://hlinksldjump"/>
          </p:cNvPr>
          <p:cNvSpPr txBox="1">
            <a:spLocks noChangeArrowheads="1"/>
          </p:cNvSpPr>
          <p:nvPr/>
        </p:nvSpPr>
        <p:spPr bwMode="auto">
          <a:xfrm>
            <a:off x="6029991" y="1482526"/>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Picture 60"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6014" y="5940593"/>
            <a:ext cx="170688" cy="170688"/>
          </a:xfrm>
          <a:prstGeom prst="rect">
            <a:avLst/>
          </a:prstGeom>
        </p:spPr>
      </p:pic>
      <p:sp>
        <p:nvSpPr>
          <p:cNvPr id="63" name="TextBox 62"/>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Customer Return Management </a:t>
            </a:r>
            <a:br>
              <a:rPr lang="en-US" dirty="0"/>
            </a:br>
            <a:r>
              <a:rPr lang="en-US" sz="2000" b="0" dirty="0"/>
              <a:t>Process Details: Creating Customer Credit Memo</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Process Description</a:t>
            </a:r>
            <a:endParaRPr lang="en-US" sz="900" dirty="0">
              <a:solidFill>
                <a:srgbClr val="666666"/>
              </a:solidFill>
              <a:latin typeface="BentonSans Light" pitchFamily="2" charset="0"/>
            </a:endParaRP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7" name="TextBox 59">
            <a:hlinkClick r:id="rId8" action="ppaction://hlinksldjump"/>
          </p:cNvPr>
          <p:cNvSpPr txBox="1">
            <a:spLocks noChangeArrowheads="1"/>
          </p:cNvSpPr>
          <p:nvPr/>
        </p:nvSpPr>
        <p:spPr bwMode="auto">
          <a:xfrm>
            <a:off x="3416677" y="1492051"/>
            <a:ext cx="274637" cy="338138"/>
          </a:xfrm>
          <a:prstGeom prst="rect">
            <a:avLst/>
          </a:prstGeom>
          <a:noFill/>
          <a:ln w="9525">
            <a:noFill/>
            <a:miter lim="800000"/>
            <a:headEnd/>
            <a:tailEnd/>
          </a:ln>
        </p:spPr>
        <p:txBody>
          <a:bodyPr wrap="none">
            <a:spAutoFit/>
          </a:bodyPr>
          <a:lstStyle/>
          <a:p>
            <a:r>
              <a:rPr lang="en-US" dirty="0">
                <a:solidFill>
                  <a:schemeClr val="bg1"/>
                </a:solidFill>
                <a:latin typeface="BrowalliaUPC" pitchFamily="34" charset="-34"/>
                <a:cs typeface="BrowalliaUPC" pitchFamily="34" charset="-34"/>
              </a:rPr>
              <a:t>X</a:t>
            </a:r>
          </a:p>
        </p:txBody>
      </p:sp>
      <p:sp>
        <p:nvSpPr>
          <p:cNvPr id="99" name="TextBox 59">
            <a:hlinkClick r:id="rId8" action="ppaction://hlinksldjump"/>
          </p:cNvPr>
          <p:cNvSpPr txBox="1">
            <a:spLocks noChangeArrowheads="1"/>
          </p:cNvSpPr>
          <p:nvPr/>
        </p:nvSpPr>
        <p:spPr bwMode="auto">
          <a:xfrm>
            <a:off x="6359902" y="1482526"/>
            <a:ext cx="274637" cy="338138"/>
          </a:xfrm>
          <a:prstGeom prst="rect">
            <a:avLst/>
          </a:prstGeom>
          <a:noFill/>
          <a:ln w="9525">
            <a:noFill/>
            <a:miter lim="800000"/>
            <a:headEnd/>
            <a:tailEnd/>
          </a:ln>
        </p:spPr>
        <p:txBody>
          <a:bodyPr wrap="none">
            <a:spAutoFit/>
          </a:bodyPr>
          <a:lstStyle/>
          <a:p>
            <a:r>
              <a:rPr lang="en-US" dirty="0">
                <a:solidFill>
                  <a:schemeClr val="bg1"/>
                </a:solidFill>
                <a:latin typeface="BrowalliaUPC" pitchFamily="34" charset="-34"/>
                <a:cs typeface="BrowalliaUPC" pitchFamily="34" charset="-34"/>
              </a:rPr>
              <a:t>X</a:t>
            </a:r>
          </a:p>
        </p:txBody>
      </p:sp>
      <p:sp>
        <p:nvSpPr>
          <p:cNvPr id="62" name="Chevron 83"/>
          <p:cNvSpPr>
            <a:spLocks noChangeArrowheads="1"/>
          </p:cNvSpPr>
          <p:nvPr/>
        </p:nvSpPr>
        <p:spPr bwMode="auto">
          <a:xfrm>
            <a:off x="2835641" y="1542882"/>
            <a:ext cx="2285563"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Customer Credit Memo</a:t>
            </a:r>
          </a:p>
        </p:txBody>
      </p:sp>
      <p:sp>
        <p:nvSpPr>
          <p:cNvPr id="69" name="Chevron 68"/>
          <p:cNvSpPr>
            <a:spLocks noChangeArrowheads="1"/>
          </p:cNvSpPr>
          <p:nvPr>
            <p:custDataLst>
              <p:tags r:id="rId1"/>
            </p:custDataLst>
          </p:nvPr>
        </p:nvSpPr>
        <p:spPr bwMode="auto">
          <a:xfrm>
            <a:off x="4071173" y="1856131"/>
            <a:ext cx="814878" cy="740537"/>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Release the credit memo</a:t>
            </a:r>
          </a:p>
        </p:txBody>
      </p:sp>
      <p:sp>
        <p:nvSpPr>
          <p:cNvPr id="70" name="Chevron 69"/>
          <p:cNvSpPr>
            <a:spLocks noChangeArrowheads="1"/>
          </p:cNvSpPr>
          <p:nvPr>
            <p:custDataLst>
              <p:tags r:id="rId2"/>
            </p:custDataLst>
          </p:nvPr>
        </p:nvSpPr>
        <p:spPr bwMode="auto">
          <a:xfrm>
            <a:off x="3128311" y="1857807"/>
            <a:ext cx="814878" cy="738861"/>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 invoice requests into a credit memo</a:t>
            </a:r>
          </a:p>
        </p:txBody>
      </p:sp>
      <p:sp>
        <p:nvSpPr>
          <p:cNvPr id="71" name="Freeform 69"/>
          <p:cNvSpPr>
            <a:spLocks noChangeArrowheads="1"/>
          </p:cNvSpPr>
          <p:nvPr/>
        </p:nvSpPr>
        <p:spPr bwMode="auto">
          <a:xfrm>
            <a:off x="4837535" y="279700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5" name="Oval 74">
            <a:hlinkClick r:id="rId9" action="ppaction://hlinksldjump" tooltip="Select one or more invoice requests and transfer them to a credit memo. Several invoice requests can be combined into one or more credit memos."/>
          </p:cNvPr>
          <p:cNvSpPr>
            <a:spLocks noChangeAspect="1"/>
          </p:cNvSpPr>
          <p:nvPr/>
        </p:nvSpPr>
        <p:spPr bwMode="gray">
          <a:xfrm>
            <a:off x="3718679" y="243424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6" name="Oval 75">
            <a:hlinkClick r:id="rId9" action="ppaction://hlinksldjump" tooltip="After saving the memo, check it for correctness and release it for financials and output management."/>
          </p:cNvPr>
          <p:cNvSpPr>
            <a:spLocks noChangeAspect="1"/>
          </p:cNvSpPr>
          <p:nvPr/>
        </p:nvSpPr>
        <p:spPr bwMode="gray">
          <a:xfrm>
            <a:off x="4664894" y="243089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8" name="TextBox 59">
            <a:hlinkClick r:id="rId8" action="ppaction://hlinksldjump"/>
          </p:cNvPr>
          <p:cNvSpPr txBox="1">
            <a:spLocks noChangeArrowheads="1"/>
          </p:cNvSpPr>
          <p:nvPr/>
        </p:nvSpPr>
        <p:spPr bwMode="auto">
          <a:xfrm>
            <a:off x="4767399" y="1490340"/>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79" name="TextBox 66"/>
          <p:cNvSpPr txBox="1">
            <a:spLocks noChangeArrowheads="1"/>
          </p:cNvSpPr>
          <p:nvPr/>
        </p:nvSpPr>
        <p:spPr bwMode="auto">
          <a:xfrm>
            <a:off x="1735138" y="4406900"/>
            <a:ext cx="4960937" cy="1061829"/>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Creating Customer Credit Memo</a:t>
            </a:r>
            <a:r>
              <a:rPr lang="en-US" sz="900" dirty="0"/>
              <a:t> business process enables you to create and handle credit memos. After you perform a goods return, the system automatically creates invoice requests that you must transfer to a credit memo sent to the customer. The credit memo is also passed to cash flow management in order to trigger the related payment, for example by check, bank transfer, or credit card. This transfer can be done using an invoice run, or manually. It is possible to combine several invoice requests into one credit memo or split them into several credit memos. You can also create a credit memo manually.</a:t>
            </a:r>
          </a:p>
        </p:txBody>
      </p:sp>
      <p:sp>
        <p:nvSpPr>
          <p:cNvPr id="84" name="Chevron 103"/>
          <p:cNvSpPr>
            <a:spLocks noChangeArrowheads="1"/>
          </p:cNvSpPr>
          <p:nvPr/>
        </p:nvSpPr>
        <p:spPr bwMode="auto">
          <a:xfrm>
            <a:off x="7627938" y="5837238"/>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endParaRPr lang="en-US" sz="800">
              <a:solidFill>
                <a:srgbClr val="404040"/>
              </a:solidFill>
            </a:endParaRPr>
          </a:p>
        </p:txBody>
      </p:sp>
      <p:grpSp>
        <p:nvGrpSpPr>
          <p:cNvPr id="4" name="Group 3"/>
          <p:cNvGrpSpPr/>
          <p:nvPr/>
        </p:nvGrpSpPr>
        <p:grpSpPr>
          <a:xfrm>
            <a:off x="6897688" y="4521200"/>
            <a:ext cx="407987" cy="407988"/>
            <a:chOff x="6897688" y="4521200"/>
            <a:chExt cx="407987" cy="407988"/>
          </a:xfrm>
        </p:grpSpPr>
        <p:pic>
          <p:nvPicPr>
            <p:cNvPr id="86" name="Picture 102" descr="47"/>
            <p:cNvPicPr>
              <a:picLocks noChangeAspect="1" noChangeArrowheads="1"/>
            </p:cNvPicPr>
            <p:nvPr/>
          </p:nvPicPr>
          <p:blipFill>
            <a:blip r:embed="rId10" cstate="print"/>
            <a:srcRect/>
            <a:stretch>
              <a:fillRect/>
            </a:stretch>
          </p:blipFill>
          <p:spPr bwMode="auto">
            <a:xfrm>
              <a:off x="6913563" y="4537075"/>
              <a:ext cx="384175" cy="384175"/>
            </a:xfrm>
            <a:prstGeom prst="rect">
              <a:avLst/>
            </a:prstGeom>
            <a:noFill/>
            <a:ln w="9525">
              <a:noFill/>
              <a:miter lim="800000"/>
              <a:headEnd/>
              <a:tailEnd/>
            </a:ln>
          </p:spPr>
        </p:pic>
        <p:sp>
          <p:nvSpPr>
            <p:cNvPr id="88" name="AutoShape 103"/>
            <p:cNvSpPr>
              <a:spLocks noChangeArrowheads="1"/>
            </p:cNvSpPr>
            <p:nvPr/>
          </p:nvSpPr>
          <p:spPr bwMode="auto">
            <a:xfrm>
              <a:off x="6897688" y="4521200"/>
              <a:ext cx="407987"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
        <p:nvSpPr>
          <p:cNvPr id="54" name="Chevron 123">
            <a:hlinkClick r:id="rId11" action="ppaction://hlinksldjump"/>
          </p:cNvPr>
          <p:cNvSpPr>
            <a:spLocks noChangeArrowheads="1"/>
          </p:cNvSpPr>
          <p:nvPr/>
        </p:nvSpPr>
        <p:spPr bwMode="auto">
          <a:xfrm>
            <a:off x="1207171" y="2756051"/>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59" name="Chevron 123">
            <a:hlinkClick r:id="rId12" action="ppaction://hlinksldjump" tooltip="Click here for process details"/>
          </p:cNvPr>
          <p:cNvSpPr>
            <a:spLocks noChangeArrowheads="1"/>
          </p:cNvSpPr>
          <p:nvPr/>
        </p:nvSpPr>
        <p:spPr bwMode="auto">
          <a:xfrm>
            <a:off x="2045371" y="1784501"/>
            <a:ext cx="884237" cy="891258"/>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Customer Return</a:t>
            </a:r>
          </a:p>
        </p:txBody>
      </p:sp>
      <p:sp>
        <p:nvSpPr>
          <p:cNvPr id="94" name="Freeform 69"/>
          <p:cNvSpPr>
            <a:spLocks noChangeArrowheads="1"/>
          </p:cNvSpPr>
          <p:nvPr/>
        </p:nvSpPr>
        <p:spPr bwMode="auto">
          <a:xfrm>
            <a:off x="2708250" y="253605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5" name="Chevron 123">
            <a:hlinkClick r:id="rId13" action="ppaction://hlinksldjump"/>
          </p:cNvPr>
          <p:cNvSpPr>
            <a:spLocks noChangeArrowheads="1"/>
          </p:cNvSpPr>
          <p:nvPr/>
        </p:nvSpPr>
        <p:spPr bwMode="auto">
          <a:xfrm>
            <a:off x="5093371" y="1785862"/>
            <a:ext cx="884237" cy="889897"/>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96" name="Freeform 69"/>
          <p:cNvSpPr>
            <a:spLocks noChangeArrowheads="1"/>
          </p:cNvSpPr>
          <p:nvPr/>
        </p:nvSpPr>
        <p:spPr bwMode="auto">
          <a:xfrm>
            <a:off x="5756250" y="253878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8" name="TextBox 98"/>
          <p:cNvSpPr txBox="1">
            <a:spLocks noChangeArrowheads="1"/>
          </p:cNvSpPr>
          <p:nvPr/>
        </p:nvSpPr>
        <p:spPr bwMode="auto">
          <a:xfrm>
            <a:off x="6751638" y="4141788"/>
            <a:ext cx="2224087" cy="261937"/>
          </a:xfrm>
          <a:prstGeom prst="rect">
            <a:avLst/>
          </a:prstGeom>
          <a:noFill/>
          <a:ln w="9525">
            <a:noFill/>
            <a:miter lim="800000"/>
            <a:headEnd/>
            <a:tailEnd/>
          </a:ln>
        </p:spPr>
        <p:txBody>
          <a:bodyPr rIns="0">
            <a:spAutoFit/>
          </a:bodyPr>
          <a:lstStyle/>
          <a:p>
            <a:pPr>
              <a:buClr>
                <a:schemeClr val="accent1"/>
              </a:buClr>
              <a:buSzPct val="80000"/>
              <a:buFont typeface="Wingdings" pitchFamily="2" charset="2"/>
              <a:buNone/>
            </a:pPr>
            <a:r>
              <a:rPr lang="en-US" sz="1100" dirty="0">
                <a:solidFill>
                  <a:schemeClr val="tx1">
                    <a:lumMod val="65000"/>
                    <a:lumOff val="35000"/>
                  </a:schemeClr>
                </a:solidFill>
                <a:latin typeface="BentonSans Light" pitchFamily="2" charset="0"/>
              </a:rPr>
              <a:t>Further Information</a:t>
            </a:r>
            <a:endParaRPr lang="en-US" sz="900" dirty="0">
              <a:solidFill>
                <a:schemeClr val="tx1">
                  <a:lumMod val="65000"/>
                  <a:lumOff val="35000"/>
                </a:schemeClr>
              </a:solidFill>
              <a:latin typeface="BentonSans Light" pitchFamily="2" charset="0"/>
            </a:endParaRPr>
          </a:p>
        </p:txBody>
      </p:sp>
      <p:sp>
        <p:nvSpPr>
          <p:cNvPr id="73" name="Chevron 102"/>
          <p:cNvSpPr>
            <a:spLocks noChangeArrowheads="1"/>
          </p:cNvSpPr>
          <p:nvPr/>
        </p:nvSpPr>
        <p:spPr bwMode="auto">
          <a:xfrm>
            <a:off x="7618413" y="5279183"/>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Customer Invoicing</a:t>
            </a:r>
          </a:p>
        </p:txBody>
      </p:sp>
      <p:sp>
        <p:nvSpPr>
          <p:cNvPr id="74" name="Chevron 101"/>
          <p:cNvSpPr>
            <a:spLocks noChangeArrowheads="1"/>
          </p:cNvSpPr>
          <p:nvPr/>
        </p:nvSpPr>
        <p:spPr bwMode="auto">
          <a:xfrm>
            <a:off x="7618413" y="46831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Accounts Receivable Accountant </a:t>
            </a:r>
          </a:p>
        </p:txBody>
      </p:sp>
      <p:sp>
        <p:nvSpPr>
          <p:cNvPr id="64"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7" name="Picture 76" descr="Calculator_2_60px.png"/>
          <p:cNvPicPr>
            <a:picLocks noChangeAspect="1"/>
          </p:cNvPicPr>
          <p:nvPr/>
        </p:nvPicPr>
        <p:blipFill>
          <a:blip r:embed="rId14" cstate="print"/>
          <a:stretch>
            <a:fillRect/>
          </a:stretch>
        </p:blipFill>
        <p:spPr>
          <a:xfrm>
            <a:off x="366739" y="5245467"/>
            <a:ext cx="180000" cy="180000"/>
          </a:xfrm>
          <a:prstGeom prst="rect">
            <a:avLst/>
          </a:prstGeom>
        </p:spPr>
      </p:pic>
      <p:pic>
        <p:nvPicPr>
          <p:cNvPr id="80" name="Picture 79"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81"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3" name="Rectangle 57">
            <a:hlinkClick r:id="rId1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3" name="TextBox 61"/>
          <p:cNvSpPr txBox="1">
            <a:spLocks noChangeArrowheads="1"/>
          </p:cNvSpPr>
          <p:nvPr/>
        </p:nvSpPr>
        <p:spPr bwMode="auto">
          <a:xfrm>
            <a:off x="327025" y="5880233"/>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5" name="Rectangle 57">
            <a:hlinkClick r:id="rId18" action="ppaction://hlinksldjump"/>
          </p:cNvPr>
          <p:cNvSpPr>
            <a:spLocks noChangeArrowheads="1"/>
          </p:cNvSpPr>
          <p:nvPr/>
        </p:nvSpPr>
        <p:spPr bwMode="auto">
          <a:xfrm>
            <a:off x="309641" y="5884392"/>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6" name="Chevron 123">
            <a:hlinkClick r:id="rId19" action="ppaction://hlinksldjump" tooltip="Click here for process details"/>
          </p:cNvPr>
          <p:cNvSpPr>
            <a:spLocks noChangeArrowheads="1"/>
          </p:cNvSpPr>
          <p:nvPr/>
        </p:nvSpPr>
        <p:spPr bwMode="auto">
          <a:xfrm>
            <a:off x="1197646" y="1789943"/>
            <a:ext cx="884237" cy="883407"/>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Deliveries</a:t>
            </a:r>
          </a:p>
        </p:txBody>
      </p:sp>
      <p:sp>
        <p:nvSpPr>
          <p:cNvPr id="57" name="Chevron 123">
            <a:hlinkClick r:id="rId20" action="ppaction://hlinksldjump" tooltip="Click here for process details"/>
          </p:cNvPr>
          <p:cNvSpPr>
            <a:spLocks noChangeArrowheads="1"/>
          </p:cNvSpPr>
          <p:nvPr/>
        </p:nvSpPr>
        <p:spPr bwMode="auto">
          <a:xfrm>
            <a:off x="349921" y="1789943"/>
            <a:ext cx="884237" cy="883407"/>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Inbound Delivery Notifications</a:t>
            </a:r>
          </a:p>
        </p:txBody>
      </p:sp>
      <p:sp>
        <p:nvSpPr>
          <p:cNvPr id="58" name="Freeform 69"/>
          <p:cNvSpPr>
            <a:spLocks noChangeArrowheads="1"/>
          </p:cNvSpPr>
          <p:nvPr/>
        </p:nvSpPr>
        <p:spPr bwMode="auto">
          <a:xfrm>
            <a:off x="1012800" y="254286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0" name="Freeform 69"/>
          <p:cNvSpPr>
            <a:spLocks noChangeArrowheads="1"/>
          </p:cNvSpPr>
          <p:nvPr/>
        </p:nvSpPr>
        <p:spPr bwMode="auto">
          <a:xfrm>
            <a:off x="1860525" y="254286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89" name="Picture 88"/>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90" name="Picture 37"/>
          <p:cNvPicPr>
            <a:picLocks noChangeAspect="1" noChangeArrowheads="1"/>
          </p:cNvPicPr>
          <p:nvPr>
            <p:custDataLst>
              <p:tags r:id="rId3"/>
            </p:custDataLst>
          </p:nvPr>
        </p:nvPicPr>
        <p:blipFill>
          <a:blip r:embed="rId22">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Tree>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9DFDF40E-AD42-47F1-9D99-9586AE9F0744}"/>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7.xml><?xml version="1.0" encoding="utf-8"?>
<p:tagLst xmlns:a="http://schemas.openxmlformats.org/drawingml/2006/main" xmlns:r="http://schemas.openxmlformats.org/officeDocument/2006/relationships" xmlns:p="http://schemas.openxmlformats.org/presentationml/2006/main">
  <p:tag name="MMPROD_SUBSTITUTION_ID" val="{9DFDF40E-AD42-47F1-9D99-9586AE9F0744}"/>
</p:tagLst>
</file>

<file path=ppt/tags/tag28.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2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9DFDF40E-AD42-47F1-9D99-9586AE9F0744}"/>
</p:tagLst>
</file>

<file path=ppt/tags/tag3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4.xml><?xml version="1.0" encoding="utf-8"?>
<p:tagLst xmlns:a="http://schemas.openxmlformats.org/drawingml/2006/main" xmlns:r="http://schemas.openxmlformats.org/officeDocument/2006/relationships" xmlns:p="http://schemas.openxmlformats.org/presentationml/2006/main">
  <p:tag name="MMPROD_SUBSTITUTION_ID" val="{9DFDF40E-AD42-47F1-9D99-9586AE9F0744}"/>
</p:tagLst>
</file>

<file path=ppt/tags/tag35.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3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8.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3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0.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4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5.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8.xml><?xml version="1.0" encoding="utf-8"?>
<p:tagLst xmlns:a="http://schemas.openxmlformats.org/drawingml/2006/main" xmlns:r="http://schemas.openxmlformats.org/officeDocument/2006/relationships" xmlns:p="http://schemas.openxmlformats.org/presentationml/2006/main">
  <p:tag name="MMPROD_SUBSTITUTION_ID" val="{5CA1B43B-843D-4FA0-8444-4100E1CE001A}"/>
</p:tagLst>
</file>

<file path=ppt/tags/tag49.xml><?xml version="1.0" encoding="utf-8"?>
<p:tagLst xmlns:a="http://schemas.openxmlformats.org/drawingml/2006/main" xmlns:r="http://schemas.openxmlformats.org/officeDocument/2006/relationships" xmlns:p="http://schemas.openxmlformats.org/presentationml/2006/main">
  <p:tag name="MMPROD_SUBSTITUTION_ID" val="{5CA1B43B-843D-4FA0-8444-4100E1CE001A}"/>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heme/theme1.xml><?xml version="1.0" encoding="utf-8"?>
<a:theme xmlns:a="http://schemas.openxmlformats.org/drawingml/2006/main" name="1_SAP_2011_v1.0">
  <a:themeElements>
    <a:clrScheme name="Custom 3">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235571"/>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2682</Words>
  <Application>Microsoft Office PowerPoint</Application>
  <PresentationFormat>On-screen Show (4:3)</PresentationFormat>
  <Paragraphs>572</Paragraphs>
  <Slides>13</Slides>
  <Notes>13</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13</vt:i4>
      </vt:variant>
    </vt:vector>
  </HeadingPairs>
  <TitlesOfParts>
    <vt:vector size="30" baseType="lpstr">
      <vt:lpstr>MS PGothic</vt:lpstr>
      <vt:lpstr>BentonSans Bold</vt:lpstr>
      <vt:lpstr>BentonSans Regular</vt:lpstr>
      <vt:lpstr>Arial Black</vt:lpstr>
      <vt:lpstr>BentonSans Book</vt:lpstr>
      <vt:lpstr>BentonSans Book </vt:lpstr>
      <vt:lpstr>Aparajita</vt:lpstr>
      <vt:lpstr>wingdings</vt:lpstr>
      <vt:lpstr>Courier New</vt:lpstr>
      <vt:lpstr>wingdings</vt:lpstr>
      <vt:lpstr>BentonSans Light</vt:lpstr>
      <vt:lpstr>SimSun</vt:lpstr>
      <vt:lpstr>Arial Unicode MS</vt:lpstr>
      <vt:lpstr>Arial</vt:lpstr>
      <vt:lpstr>Symbol</vt:lpstr>
      <vt:lpstr>BrowalliaUPC</vt:lpstr>
      <vt:lpstr>1_SAP_2011_v1.0</vt:lpstr>
      <vt:lpstr>Customer Return Management Scenario Overview</vt:lpstr>
      <vt:lpstr>Customer Return Management Scenario Overview</vt:lpstr>
      <vt:lpstr>Customer Return Management  Process Details: Processing Inbound Delivery Notifications</vt:lpstr>
      <vt:lpstr>Customer Return Management  Process Details: Processing Inbound Deliveries</vt:lpstr>
      <vt:lpstr>Customer Return Management  Process Details: Processing Inbound Deliveries</vt:lpstr>
      <vt:lpstr>Customer Return Management  Process Details: Processing Inspections</vt:lpstr>
      <vt:lpstr>Customer Return Management  Process Details: Processing Customer Return</vt:lpstr>
      <vt:lpstr>Customer Return Management  Process Details: Processing Customer Return</vt:lpstr>
      <vt:lpstr>Customer Return Management  Process Details: Creating Customer Credit Memo</vt:lpstr>
      <vt:lpstr>Customer Return Management  Process Details: Processing Receivables and Payments with Accounts Maintenance - Standard</vt:lpstr>
      <vt:lpstr>Customer Return Management  Business Value</vt:lpstr>
      <vt:lpstr>Customer Return Management  Scenario Flow</vt:lpstr>
      <vt:lpstr>Customer Return Management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307</cp:revision>
  <dcterms:created xsi:type="dcterms:W3CDTF">2011-09-27T15:12:20Z</dcterms:created>
  <dcterms:modified xsi:type="dcterms:W3CDTF">2018-09-04T15:29:15Z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-443120395</vt:i4>
  </property>
  <property fmtid="{D5CDD505-2E9C-101B-9397-08002B2CF9AE}" pid="3" name="_NewReviewCycle">
    <vt:lpwstr/>
  </property>
  <property fmtid="{D5CDD505-2E9C-101B-9397-08002B2CF9AE}" pid="4" name="_EmailSubject">
    <vt:lpwstr>scenarios...</vt:lpwstr>
  </property>
  <property fmtid="{D5CDD505-2E9C-101B-9397-08002B2CF9AE}" pid="5" name="_AuthorEmail">
    <vt:lpwstr>volker.kampen@sap.com</vt:lpwstr>
  </property>
  <property fmtid="{D5CDD505-2E9C-101B-9397-08002B2CF9AE}" pid="6" name="_AuthorEmailDisplayName">
    <vt:lpwstr>Kampen, Volker</vt:lpwstr>
  </property>
  <property fmtid="{D5CDD505-2E9C-101B-9397-08002B2CF9AE}" pid="7" name="_PreviousAdHocReviewCycleID">
    <vt:i4>1355628187</vt:i4>
  </property>
</Properties>
</file>