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4.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6.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7.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8.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9.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11" r:id="rId1"/>
  </p:sldMasterIdLst>
  <p:notesMasterIdLst>
    <p:notesMasterId r:id="rId15"/>
  </p:notesMasterIdLst>
  <p:handoutMasterIdLst>
    <p:handoutMasterId r:id="rId16"/>
  </p:handoutMasterIdLst>
  <p:sldIdLst>
    <p:sldId id="342" r:id="rId2"/>
    <p:sldId id="374" r:id="rId3"/>
    <p:sldId id="345" r:id="rId4"/>
    <p:sldId id="366" r:id="rId5"/>
    <p:sldId id="349" r:id="rId6"/>
    <p:sldId id="367" r:id="rId7"/>
    <p:sldId id="370" r:id="rId8"/>
    <p:sldId id="368" r:id="rId9"/>
    <p:sldId id="369" r:id="rId10"/>
    <p:sldId id="353" r:id="rId11"/>
    <p:sldId id="348" r:id="rId12"/>
    <p:sldId id="372" r:id="rId13"/>
    <p:sldId id="375" r:id="rId14"/>
  </p:sldIdLst>
  <p:sldSz cx="9144000" cy="6858000" type="screen4x3"/>
  <p:notesSz cx="6858000" cy="9144000"/>
  <p:embeddedFontLst>
    <p:embeddedFont>
      <p:font typeface="BentonSans Light" panose="02000503000000020004" pitchFamily="2" charset="0"/>
      <p:regular r:id="rId17"/>
    </p:embeddedFont>
    <p:embeddedFont>
      <p:font typeface="BrowalliaUPC" panose="020B0604020202020204" pitchFamily="34" charset="-34"/>
      <p:regular r:id="rId18"/>
      <p:bold r:id="rId19"/>
      <p:italic r:id="rId20"/>
      <p:boldItalic r:id="rId21"/>
    </p:embeddedFont>
    <p:embeddedFont>
      <p:font typeface="MS PGothic" panose="020B0600070205080204" pitchFamily="34" charset="-128"/>
      <p:regular r:id="rId22"/>
    </p:embeddedFont>
    <p:embeddedFont>
      <p:font typeface="BentonSans Bold" panose="02000803000000020004" pitchFamily="2" charset="0"/>
      <p:bold r:id="rId23"/>
    </p:embeddedFont>
    <p:embeddedFont>
      <p:font typeface="BentonSans Book" panose="02000503000000020004" pitchFamily="2" charset="0"/>
      <p:regular r:id="rId24"/>
    </p:embeddedFont>
    <p:embeddedFont>
      <p:font typeface="BentonSans Regular" panose="02000503000000020004" pitchFamily="2" charset="0"/>
      <p:regular r:id="rId25"/>
    </p:embeddedFont>
    <p:embeddedFont>
      <p:font typeface="Aparajita" panose="02020603050405020304" pitchFamily="18" charset="0"/>
      <p:regular r:id="rId26"/>
      <p:bold r:id="rId27"/>
      <p:italic r:id="rId28"/>
      <p:boldItalic r:id="rId29"/>
    </p:embeddedFont>
    <p:embeddedFont>
      <p:font typeface="SimSun" panose="02010600030101010101" pitchFamily="2" charset="-122"/>
      <p:regular r:id="rId30"/>
    </p:embeddedFont>
    <p:embeddedFont>
      <p:font typeface="Arial Unicode MS" panose="020B0604020202020204" pitchFamily="34" charset="-128"/>
      <p:regular r:id="rId31"/>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1252">
          <p15:clr>
            <a:srgbClr val="A4A3A4"/>
          </p15:clr>
        </p15:guide>
        <p15:guide id="3" orient="horz" pos="1810">
          <p15:clr>
            <a:srgbClr val="A4A3A4"/>
          </p15:clr>
        </p15:guide>
        <p15:guide id="4" orient="horz" pos="1085">
          <p15:clr>
            <a:srgbClr val="A4A3A4"/>
          </p15:clr>
        </p15:guide>
        <p15:guide id="5" orient="horz" pos="1757">
          <p15:clr>
            <a:srgbClr val="A4A3A4"/>
          </p15:clr>
        </p15:guide>
        <p15:guide id="6" orient="horz" pos="1271">
          <p15:clr>
            <a:srgbClr val="A4A3A4"/>
          </p15:clr>
        </p15:guide>
        <p15:guide id="7" orient="horz" pos="1979">
          <p15:clr>
            <a:srgbClr val="A4A3A4"/>
          </p15:clr>
        </p15:guide>
        <p15:guide id="8" pos="5556">
          <p15:clr>
            <a:srgbClr val="A4A3A4"/>
          </p15:clr>
        </p15:guide>
        <p15:guide id="9" pos="212">
          <p15:clr>
            <a:srgbClr val="A4A3A4"/>
          </p15:clr>
        </p15:guide>
        <p15:guide id="10" pos="207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llie Reynolds" initials="LR" lastIdx="4" clrIdx="0"/>
  <p:cmAuthor id="1" name="D038458"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DB6EF"/>
    <a:srgbClr val="2E6C8D"/>
    <a:srgbClr val="FFD979"/>
    <a:srgbClr val="0D0D0D"/>
    <a:srgbClr val="404040"/>
    <a:srgbClr val="666666"/>
    <a:srgbClr val="4FB81C"/>
    <a:srgbClr val="ECECEC"/>
    <a:srgbClr val="45157E"/>
    <a:srgbClr val="C6C6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06" autoAdjust="0"/>
    <p:restoredTop sz="99568" autoAdjust="0"/>
  </p:normalViewPr>
  <p:slideViewPr>
    <p:cSldViewPr snapToGrid="0" showGuides="1">
      <p:cViewPr varScale="1">
        <p:scale>
          <a:sx n="114" d="100"/>
          <a:sy n="114" d="100"/>
        </p:scale>
        <p:origin x="1656" y="114"/>
      </p:cViewPr>
      <p:guideLst>
        <p:guide orient="horz" pos="4117"/>
        <p:guide orient="horz" pos="1252"/>
        <p:guide orient="horz" pos="1810"/>
        <p:guide orient="horz" pos="1085"/>
        <p:guide orient="horz" pos="1757"/>
        <p:guide orient="horz" pos="1271"/>
        <p:guide orient="horz" pos="1979"/>
        <p:guide pos="5556"/>
        <p:guide pos="212"/>
        <p:guide pos="207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font" Target="fonts/font4.fntdata"/><Relationship Id="rId29"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7.fntdata"/><Relationship Id="rId28" Type="http://schemas.openxmlformats.org/officeDocument/2006/relationships/font" Target="fonts/font12.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font" Target="fonts/font1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font" Target="fonts/font14.fntdata"/><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148480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33756405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9574278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42118755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39946111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17096934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extLst>
      <p:ext uri="{BB962C8B-B14F-4D97-AF65-F5344CB8AC3E}">
        <p14:creationId xmlns:p14="http://schemas.microsoft.com/office/powerpoint/2010/main" val="3142892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3647443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2131006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3373277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24017642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40270649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2799822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21672445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36274167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extLst>
      <p:ext uri="{BB962C8B-B14F-4D97-AF65-F5344CB8AC3E}">
        <p14:creationId xmlns:p14="http://schemas.microsoft.com/office/powerpoint/2010/main" val="2328749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9"/>
          <p:cNvSpPr txBox="1"/>
          <p:nvPr userDrawn="1"/>
        </p:nvSpPr>
        <p:spPr bwMode="black">
          <a:xfrm>
            <a:off x="145875" y="6636183"/>
            <a:ext cx="1444874" cy="92333"/>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600" noProof="0" dirty="0">
                <a:solidFill>
                  <a:schemeClr val="tx1"/>
                </a:solidFill>
              </a:rPr>
              <a:t>© 2013 SAP AG. All rights</a:t>
            </a:r>
            <a:r>
              <a:rPr lang="en-US" sz="600" baseline="0" noProof="0" dirty="0">
                <a:solidFill>
                  <a:schemeClr val="tx1"/>
                </a:solidFill>
              </a:rPr>
              <a:t> reserved.</a:t>
            </a:r>
            <a:endParaRPr lang="en-US" sz="600" noProof="0" dirty="0">
              <a:solidFill>
                <a:schemeClr val="tx1"/>
              </a:solidFill>
            </a:endParaRPr>
          </a:p>
        </p:txBody>
      </p:sp>
    </p:spTree>
    <p:extLst>
      <p:ext uri="{BB962C8B-B14F-4D97-AF65-F5344CB8AC3E}">
        <p14:creationId xmlns:p14="http://schemas.microsoft.com/office/powerpoint/2010/main" val="3418329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321367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70944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40771705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30849042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13323953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extLst>
      <p:ext uri="{BB962C8B-B14F-4D97-AF65-F5344CB8AC3E}">
        <p14:creationId xmlns:p14="http://schemas.microsoft.com/office/powerpoint/2010/main" val="8021016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extLst>
      <p:ext uri="{BB962C8B-B14F-4D97-AF65-F5344CB8AC3E}">
        <p14:creationId xmlns:p14="http://schemas.microsoft.com/office/powerpoint/2010/main" val="31508866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extLst>
      <p:ext uri="{BB962C8B-B14F-4D97-AF65-F5344CB8AC3E}">
        <p14:creationId xmlns:p14="http://schemas.microsoft.com/office/powerpoint/2010/main" val="35779022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199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extLst>
      <p:ext uri="{BB962C8B-B14F-4D97-AF65-F5344CB8AC3E}">
        <p14:creationId xmlns:p14="http://schemas.microsoft.com/office/powerpoint/2010/main" val="1667469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extLst>
      <p:ext uri="{BB962C8B-B14F-4D97-AF65-F5344CB8AC3E}">
        <p14:creationId xmlns:p14="http://schemas.microsoft.com/office/powerpoint/2010/main" val="14863533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extLst>
      <p:ext uri="{BB962C8B-B14F-4D97-AF65-F5344CB8AC3E}">
        <p14:creationId xmlns:p14="http://schemas.microsoft.com/office/powerpoint/2010/main" val="18591134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_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1_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_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_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_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extLst>
      <p:ext uri="{BB962C8B-B14F-4D97-AF65-F5344CB8AC3E}">
        <p14:creationId xmlns:p14="http://schemas.microsoft.com/office/powerpoint/2010/main" val="12962486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9"/>
          <p:cNvSpPr txBox="1"/>
          <p:nvPr userDrawn="1"/>
        </p:nvSpPr>
        <p:spPr bwMode="black">
          <a:xfrm>
            <a:off x="145875" y="6636183"/>
            <a:ext cx="1444874" cy="92333"/>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extLst>
      <p:ext uri="{BB962C8B-B14F-4D97-AF65-F5344CB8AC3E}">
        <p14:creationId xmlns:p14="http://schemas.microsoft.com/office/powerpoint/2010/main" val="2575983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extLst>
      <p:ext uri="{BB962C8B-B14F-4D97-AF65-F5344CB8AC3E}">
        <p14:creationId xmlns:p14="http://schemas.microsoft.com/office/powerpoint/2010/main" val="797669658"/>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extLst>
      <p:ext uri="{BB962C8B-B14F-4D97-AF65-F5344CB8AC3E}">
        <p14:creationId xmlns:p14="http://schemas.microsoft.com/office/powerpoint/2010/main" val="136567126"/>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extLst>
      <p:ext uri="{BB962C8B-B14F-4D97-AF65-F5344CB8AC3E}">
        <p14:creationId xmlns:p14="http://schemas.microsoft.com/office/powerpoint/2010/main" val="574047830"/>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extLst>
      <p:ext uri="{BB962C8B-B14F-4D97-AF65-F5344CB8AC3E}">
        <p14:creationId xmlns:p14="http://schemas.microsoft.com/office/powerpoint/2010/main" val="3544915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extLst>
      <p:ext uri="{BB962C8B-B14F-4D97-AF65-F5344CB8AC3E}">
        <p14:creationId xmlns:p14="http://schemas.microsoft.com/office/powerpoint/2010/main" val="3076890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0668795"/>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 id="2147483730" r:id="rId19"/>
    <p:sldLayoutId id="2147483731" r:id="rId20"/>
    <p:sldLayoutId id="2147483732" r:id="rId21"/>
    <p:sldLayoutId id="2147483706" r:id="rId22"/>
    <p:sldLayoutId id="2147483707" r:id="rId23"/>
    <p:sldLayoutId id="2147483709" r:id="rId24"/>
    <p:sldLayoutId id="2147483708" r:id="rId25"/>
    <p:sldLayoutId id="2147483704" r:id="rId26"/>
    <p:sldLayoutId id="2147483689" r:id="rId27"/>
    <p:sldLayoutId id="2147483702" r:id="rId28"/>
    <p:sldLayoutId id="2147483684" r:id="rId29"/>
    <p:sldLayoutId id="2147483665" r:id="rId30"/>
    <p:sldLayoutId id="2147483683" r:id="rId31"/>
    <p:sldLayoutId id="2147483687" r:id="rId32"/>
    <p:sldLayoutId id="2147483710" r:id="rId33"/>
    <p:sldLayoutId id="2147483688" r:id="rId34"/>
    <p:sldLayoutId id="2147483703" r:id="rId35"/>
    <p:sldLayoutId id="2147483685" r:id="rId36"/>
    <p:sldLayoutId id="2147483692" r:id="rId37"/>
    <p:sldLayoutId id="2147483674" r:id="rId38"/>
    <p:sldLayoutId id="2147483705" r:id="rId39"/>
  </p:sldLayoutIdLst>
  <p:hf hdr="0" ftr="0" dt="0"/>
  <p:txStyles>
    <p:titleStyle>
      <a:lvl1pPr algn="l" defTabSz="914400" rtl="0" eaLnBrk="1" latinLnBrk="0" hangingPunct="1">
        <a:spcBef>
          <a:spcPct val="0"/>
        </a:spcBef>
        <a:buNone/>
        <a:defRPr sz="2400" b="0" i="0" kern="1200">
          <a:solidFill>
            <a:schemeClr val="accent2"/>
          </a:solidFill>
          <a:latin typeface="BentonSans Light" pitchFamily="2" charset="0"/>
          <a:ea typeface="+mj-ea"/>
          <a:cs typeface="BentonSans Light" pitchFamily="2" charset="0"/>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image" Target="../media/image7.png"/><Relationship Id="rId18" Type="http://schemas.openxmlformats.org/officeDocument/2006/relationships/slide" Target="slide10.xml"/><Relationship Id="rId3" Type="http://schemas.openxmlformats.org/officeDocument/2006/relationships/image" Target="../media/image3.png"/><Relationship Id="rId7" Type="http://schemas.openxmlformats.org/officeDocument/2006/relationships/slide" Target="slide8.xml"/><Relationship Id="rId12" Type="http://schemas.openxmlformats.org/officeDocument/2006/relationships/image" Target="../media/image6.png"/><Relationship Id="rId17" Type="http://schemas.openxmlformats.org/officeDocument/2006/relationships/slide" Target="slide11.xml"/><Relationship Id="rId2" Type="http://schemas.openxmlformats.org/officeDocument/2006/relationships/notesSlide" Target="../notesSlides/notesSlide1.xml"/><Relationship Id="rId16" Type="http://schemas.openxmlformats.org/officeDocument/2006/relationships/image" Target="../media/image10.png"/><Relationship Id="rId1" Type="http://schemas.openxmlformats.org/officeDocument/2006/relationships/slideLayout" Target="../slideLayouts/slideLayout10.xml"/><Relationship Id="rId6" Type="http://schemas.openxmlformats.org/officeDocument/2006/relationships/slide" Target="slide6.xml"/><Relationship Id="rId11" Type="http://schemas.openxmlformats.org/officeDocument/2006/relationships/image" Target="../media/image5.png"/><Relationship Id="rId5" Type="http://schemas.openxmlformats.org/officeDocument/2006/relationships/slide" Target="slide5.xml"/><Relationship Id="rId15" Type="http://schemas.openxmlformats.org/officeDocument/2006/relationships/image" Target="../media/image9.png"/><Relationship Id="rId10" Type="http://schemas.openxmlformats.org/officeDocument/2006/relationships/image" Target="../media/image4.png"/><Relationship Id="rId19" Type="http://schemas.openxmlformats.org/officeDocument/2006/relationships/slide" Target="slide13.xml"/><Relationship Id="rId4" Type="http://schemas.openxmlformats.org/officeDocument/2006/relationships/slide" Target="slide3.xml"/><Relationship Id="rId9" Type="http://schemas.openxmlformats.org/officeDocument/2006/relationships/slide" Target="slide2.xml"/><Relationship Id="rId14" Type="http://schemas.openxmlformats.org/officeDocument/2006/relationships/image" Target="../media/image8.png"/></Relationships>
</file>

<file path=ppt/slides/_rels/slide10.xml.rels><?xml version="1.0" encoding="UTF-8" standalone="yes"?>
<Relationships xmlns="http://schemas.openxmlformats.org/package/2006/relationships"><Relationship Id="rId8" Type="http://schemas.openxmlformats.org/officeDocument/2006/relationships/tags" Target="../tags/tag41.xml"/><Relationship Id="rId13" Type="http://schemas.openxmlformats.org/officeDocument/2006/relationships/tags" Target="../tags/tag46.xml"/><Relationship Id="rId18" Type="http://schemas.openxmlformats.org/officeDocument/2006/relationships/image" Target="../media/image18.png"/><Relationship Id="rId3" Type="http://schemas.openxmlformats.org/officeDocument/2006/relationships/tags" Target="../tags/tag36.xml"/><Relationship Id="rId21" Type="http://schemas.openxmlformats.org/officeDocument/2006/relationships/image" Target="../media/image20.png"/><Relationship Id="rId7" Type="http://schemas.openxmlformats.org/officeDocument/2006/relationships/tags" Target="../tags/tag40.xml"/><Relationship Id="rId12" Type="http://schemas.openxmlformats.org/officeDocument/2006/relationships/tags" Target="../tags/tag45.xml"/><Relationship Id="rId17" Type="http://schemas.openxmlformats.org/officeDocument/2006/relationships/image" Target="../media/image3.png"/><Relationship Id="rId2" Type="http://schemas.openxmlformats.org/officeDocument/2006/relationships/tags" Target="../tags/tag35.xml"/><Relationship Id="rId16" Type="http://schemas.openxmlformats.org/officeDocument/2006/relationships/notesSlide" Target="../notesSlides/notesSlide10.xml"/><Relationship Id="rId20" Type="http://schemas.openxmlformats.org/officeDocument/2006/relationships/slide" Target="slide1.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tags" Target="../tags/tag44.xml"/><Relationship Id="rId24" Type="http://schemas.openxmlformats.org/officeDocument/2006/relationships/slide" Target="slide13.xml"/><Relationship Id="rId5" Type="http://schemas.openxmlformats.org/officeDocument/2006/relationships/tags" Target="../tags/tag38.xml"/><Relationship Id="rId15" Type="http://schemas.openxmlformats.org/officeDocument/2006/relationships/slideLayout" Target="../slideLayouts/slideLayout10.xml"/><Relationship Id="rId23" Type="http://schemas.openxmlformats.org/officeDocument/2006/relationships/slide" Target="slide11.xml"/><Relationship Id="rId10" Type="http://schemas.openxmlformats.org/officeDocument/2006/relationships/tags" Target="../tags/tag43.xml"/><Relationship Id="rId19" Type="http://schemas.openxmlformats.org/officeDocument/2006/relationships/image" Target="../media/image19.png"/><Relationship Id="rId4" Type="http://schemas.openxmlformats.org/officeDocument/2006/relationships/tags" Target="../tags/tag37.xml"/><Relationship Id="rId9" Type="http://schemas.openxmlformats.org/officeDocument/2006/relationships/tags" Target="../tags/tag42.xml"/><Relationship Id="rId14" Type="http://schemas.openxmlformats.org/officeDocument/2006/relationships/tags" Target="../tags/tag47.xml"/><Relationship Id="rId22" Type="http://schemas.openxmlformats.org/officeDocument/2006/relationships/image" Target="../media/image10.png"/></Relationships>
</file>

<file path=ppt/slides/_rels/slide1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23.png"/><Relationship Id="rId3" Type="http://schemas.openxmlformats.org/officeDocument/2006/relationships/image" Target="../media/image3.png"/><Relationship Id="rId7" Type="http://schemas.openxmlformats.org/officeDocument/2006/relationships/slide" Target="slide1.xml"/><Relationship Id="rId12" Type="http://schemas.openxmlformats.org/officeDocument/2006/relationships/slide" Target="slide13.xml"/><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slide" Target="slide11.xml"/><Relationship Id="rId11" Type="http://schemas.openxmlformats.org/officeDocument/2006/relationships/slide" Target="slide10.xml"/><Relationship Id="rId5" Type="http://schemas.openxmlformats.org/officeDocument/2006/relationships/image" Target="../media/image21.png"/><Relationship Id="rId10" Type="http://schemas.openxmlformats.org/officeDocument/2006/relationships/image" Target="../media/image9.png"/><Relationship Id="rId4" Type="http://schemas.openxmlformats.org/officeDocument/2006/relationships/image" Target="../media/image18.png"/><Relationship Id="rId9" Type="http://schemas.openxmlformats.org/officeDocument/2006/relationships/image" Target="../media/image22.png"/></Relationships>
</file>

<file path=ppt/slides/_rels/slide1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3.png"/><Relationship Id="rId7" Type="http://schemas.openxmlformats.org/officeDocument/2006/relationships/image" Target="../media/image18.png"/><Relationship Id="rId12" Type="http://schemas.openxmlformats.org/officeDocument/2006/relationships/slide" Target="slide13.xml"/><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image" Target="../media/image22.png"/><Relationship Id="rId11" Type="http://schemas.openxmlformats.org/officeDocument/2006/relationships/image" Target="../media/image9.png"/><Relationship Id="rId5" Type="http://schemas.openxmlformats.org/officeDocument/2006/relationships/slide" Target="slide10.xml"/><Relationship Id="rId10" Type="http://schemas.openxmlformats.org/officeDocument/2006/relationships/slide" Target="slide1.xml"/><Relationship Id="rId4" Type="http://schemas.openxmlformats.org/officeDocument/2006/relationships/image" Target="../media/image23.png"/><Relationship Id="rId9" Type="http://schemas.openxmlformats.org/officeDocument/2006/relationships/slide" Target="slide11.xml"/></Relationships>
</file>

<file path=ppt/slides/_rels/slide13.xml.rels><?xml version="1.0" encoding="UTF-8" standalone="yes"?>
<Relationships xmlns="http://schemas.openxmlformats.org/package/2006/relationships"><Relationship Id="rId8" Type="http://schemas.openxmlformats.org/officeDocument/2006/relationships/hyperlink" Target="https://wiki.sme.sap.com/wiki/x/CAaRBw" TargetMode="External"/><Relationship Id="rId13" Type="http://schemas.openxmlformats.org/officeDocument/2006/relationships/image" Target="../media/image18.png"/><Relationship Id="rId18" Type="http://schemas.openxmlformats.org/officeDocument/2006/relationships/image" Target="../media/image28.png"/><Relationship Id="rId3" Type="http://schemas.openxmlformats.org/officeDocument/2006/relationships/image" Target="../media/image10.png"/><Relationship Id="rId7" Type="http://schemas.openxmlformats.org/officeDocument/2006/relationships/hyperlink" Target="https://www.sme.sap.com/irj/sme/community/learning/selfenablementsystems" TargetMode="External"/><Relationship Id="rId12" Type="http://schemas.openxmlformats.org/officeDocument/2006/relationships/hyperlink" Target="http://support.microsoft.com/kb/890474" TargetMode="External"/><Relationship Id="rId17" Type="http://schemas.openxmlformats.org/officeDocument/2006/relationships/image" Target="../media/image27.png"/><Relationship Id="rId2" Type="http://schemas.openxmlformats.org/officeDocument/2006/relationships/notesSlide" Target="../notesSlides/notesSlide13.xml"/><Relationship Id="rId16" Type="http://schemas.openxmlformats.org/officeDocument/2006/relationships/slide" Target="slide10.xml"/><Relationship Id="rId1" Type="http://schemas.openxmlformats.org/officeDocument/2006/relationships/slideLayout" Target="../slideLayouts/slideLayout10.xml"/><Relationship Id="rId6" Type="http://schemas.openxmlformats.org/officeDocument/2006/relationships/hyperlink" Target="https://help.sap.com/viewer/p/SAP_BUSINESS_BYDESIGN" TargetMode="External"/><Relationship Id="rId11" Type="http://schemas.openxmlformats.org/officeDocument/2006/relationships/image" Target="../media/image26.png"/><Relationship Id="rId5" Type="http://schemas.openxmlformats.org/officeDocument/2006/relationships/hyperlink" Target="https://www.sme.sap.com/irj/sme/community/collaboration/forums?path=/category.jspa?categoryID=58" TargetMode="External"/><Relationship Id="rId15" Type="http://schemas.openxmlformats.org/officeDocument/2006/relationships/image" Target="../media/image9.png"/><Relationship Id="rId10" Type="http://schemas.openxmlformats.org/officeDocument/2006/relationships/image" Target="../media/image25.png"/><Relationship Id="rId4" Type="http://schemas.openxmlformats.org/officeDocument/2006/relationships/slide" Target="slide11.xml"/><Relationship Id="rId9" Type="http://schemas.openxmlformats.org/officeDocument/2006/relationships/image" Target="../media/image24.png"/><Relationship Id="rId14" Type="http://schemas.openxmlformats.org/officeDocument/2006/relationships/slide" Target="slide1.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slide" Target="slide6.xml"/><Relationship Id="rId18" Type="http://schemas.openxmlformats.org/officeDocument/2006/relationships/image" Target="../media/image10.png"/><Relationship Id="rId3" Type="http://schemas.openxmlformats.org/officeDocument/2006/relationships/notesSlide" Target="../notesSlides/notesSlide2.xml"/><Relationship Id="rId21" Type="http://schemas.openxmlformats.org/officeDocument/2006/relationships/image" Target="../media/image8.png"/><Relationship Id="rId7" Type="http://schemas.openxmlformats.org/officeDocument/2006/relationships/slide" Target="slide10.xml"/><Relationship Id="rId12" Type="http://schemas.openxmlformats.org/officeDocument/2006/relationships/slide" Target="slide5.xml"/><Relationship Id="rId17" Type="http://schemas.openxmlformats.org/officeDocument/2006/relationships/image" Target="../media/image9.png"/><Relationship Id="rId2" Type="http://schemas.openxmlformats.org/officeDocument/2006/relationships/slideLayout" Target="../slideLayouts/slideLayout10.xml"/><Relationship Id="rId16" Type="http://schemas.openxmlformats.org/officeDocument/2006/relationships/image" Target="../media/image7.png"/><Relationship Id="rId20" Type="http://schemas.openxmlformats.org/officeDocument/2006/relationships/slide" Target="slide13.xml"/><Relationship Id="rId1" Type="http://schemas.openxmlformats.org/officeDocument/2006/relationships/tags" Target="../tags/tag1.xml"/><Relationship Id="rId6" Type="http://schemas.openxmlformats.org/officeDocument/2006/relationships/image" Target="../media/image4.png"/><Relationship Id="rId11" Type="http://schemas.openxmlformats.org/officeDocument/2006/relationships/slide" Target="slide3.xml"/><Relationship Id="rId24" Type="http://schemas.openxmlformats.org/officeDocument/2006/relationships/image" Target="../media/image13.png"/><Relationship Id="rId5" Type="http://schemas.openxmlformats.org/officeDocument/2006/relationships/slide" Target="slide2.xml"/><Relationship Id="rId15" Type="http://schemas.openxmlformats.org/officeDocument/2006/relationships/slide" Target="slide9.xml"/><Relationship Id="rId23" Type="http://schemas.openxmlformats.org/officeDocument/2006/relationships/image" Target="../media/image6.png"/><Relationship Id="rId10" Type="http://schemas.openxmlformats.org/officeDocument/2006/relationships/slide" Target="slide1.xml"/><Relationship Id="rId19" Type="http://schemas.openxmlformats.org/officeDocument/2006/relationships/slide" Target="slide11.xml"/><Relationship Id="rId4" Type="http://schemas.openxmlformats.org/officeDocument/2006/relationships/image" Target="../media/image3.png"/><Relationship Id="rId9" Type="http://schemas.openxmlformats.org/officeDocument/2006/relationships/image" Target="../media/image12.png"/><Relationship Id="rId14" Type="http://schemas.openxmlformats.org/officeDocument/2006/relationships/slide" Target="slide8.xml"/><Relationship Id="rId22"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image" Target="../media/image9.png"/><Relationship Id="rId18" Type="http://schemas.openxmlformats.org/officeDocument/2006/relationships/slide" Target="slide5.xml"/><Relationship Id="rId3" Type="http://schemas.openxmlformats.org/officeDocument/2006/relationships/tags" Target="../tags/tag4.xml"/><Relationship Id="rId21" Type="http://schemas.openxmlformats.org/officeDocument/2006/relationships/slide" Target="slide9.xml"/><Relationship Id="rId7" Type="http://schemas.openxmlformats.org/officeDocument/2006/relationships/image" Target="../media/image3.png"/><Relationship Id="rId12" Type="http://schemas.openxmlformats.org/officeDocument/2006/relationships/image" Target="../media/image14.png"/><Relationship Id="rId17" Type="http://schemas.openxmlformats.org/officeDocument/2006/relationships/slide" Target="slide13.xml"/><Relationship Id="rId2" Type="http://schemas.openxmlformats.org/officeDocument/2006/relationships/tags" Target="../tags/tag3.xml"/><Relationship Id="rId16" Type="http://schemas.openxmlformats.org/officeDocument/2006/relationships/slide" Target="slide10.xml"/><Relationship Id="rId20" Type="http://schemas.openxmlformats.org/officeDocument/2006/relationships/slide" Target="slide8.xml"/><Relationship Id="rId1" Type="http://schemas.openxmlformats.org/officeDocument/2006/relationships/tags" Target="../tags/tag2.xml"/><Relationship Id="rId6" Type="http://schemas.openxmlformats.org/officeDocument/2006/relationships/notesSlide" Target="../notesSlides/notesSlide3.xml"/><Relationship Id="rId11" Type="http://schemas.openxmlformats.org/officeDocument/2006/relationships/slide" Target="slide3.xml"/><Relationship Id="rId5" Type="http://schemas.openxmlformats.org/officeDocument/2006/relationships/slideLayout" Target="../slideLayouts/slideLayout10.xml"/><Relationship Id="rId15" Type="http://schemas.openxmlformats.org/officeDocument/2006/relationships/slide" Target="slide11.xml"/><Relationship Id="rId23" Type="http://schemas.openxmlformats.org/officeDocument/2006/relationships/image" Target="../media/image8.png"/><Relationship Id="rId10" Type="http://schemas.openxmlformats.org/officeDocument/2006/relationships/slide" Target="slide4.xml"/><Relationship Id="rId19" Type="http://schemas.openxmlformats.org/officeDocument/2006/relationships/slide" Target="slide6.xml"/><Relationship Id="rId4" Type="http://schemas.openxmlformats.org/officeDocument/2006/relationships/tags" Target="../tags/tag5.xml"/><Relationship Id="rId9" Type="http://schemas.openxmlformats.org/officeDocument/2006/relationships/image" Target="../media/image4.png"/><Relationship Id="rId14" Type="http://schemas.openxmlformats.org/officeDocument/2006/relationships/image" Target="../media/image10.png"/><Relationship Id="rId22"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image" Target="../media/image15.png"/><Relationship Id="rId18" Type="http://schemas.openxmlformats.org/officeDocument/2006/relationships/slide" Target="slide11.xml"/><Relationship Id="rId26" Type="http://schemas.openxmlformats.org/officeDocument/2006/relationships/slide" Target="slide9.xml"/><Relationship Id="rId3" Type="http://schemas.openxmlformats.org/officeDocument/2006/relationships/tags" Target="../tags/tag8.xml"/><Relationship Id="rId21" Type="http://schemas.openxmlformats.org/officeDocument/2006/relationships/slide" Target="slide1.xml"/><Relationship Id="rId7" Type="http://schemas.openxmlformats.org/officeDocument/2006/relationships/tags" Target="../tags/tag12.xml"/><Relationship Id="rId12" Type="http://schemas.openxmlformats.org/officeDocument/2006/relationships/slide" Target="slide4.xml"/><Relationship Id="rId17" Type="http://schemas.openxmlformats.org/officeDocument/2006/relationships/image" Target="../media/image10.png"/><Relationship Id="rId25" Type="http://schemas.openxmlformats.org/officeDocument/2006/relationships/slide" Target="slide8.xml"/><Relationship Id="rId2" Type="http://schemas.openxmlformats.org/officeDocument/2006/relationships/tags" Target="../tags/tag7.xml"/><Relationship Id="rId16" Type="http://schemas.openxmlformats.org/officeDocument/2006/relationships/image" Target="../media/image9.png"/><Relationship Id="rId20" Type="http://schemas.openxmlformats.org/officeDocument/2006/relationships/slide" Target="slide13.xml"/><Relationship Id="rId29" Type="http://schemas.openxmlformats.org/officeDocument/2006/relationships/image" Target="../media/image14.png"/><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image" Target="../media/image4.png"/><Relationship Id="rId24" Type="http://schemas.openxmlformats.org/officeDocument/2006/relationships/slide" Target="slide6.xml"/><Relationship Id="rId5" Type="http://schemas.openxmlformats.org/officeDocument/2006/relationships/tags" Target="../tags/tag10.xml"/><Relationship Id="rId15" Type="http://schemas.openxmlformats.org/officeDocument/2006/relationships/image" Target="../media/image17.png"/><Relationship Id="rId23" Type="http://schemas.openxmlformats.org/officeDocument/2006/relationships/slide" Target="slide5.xml"/><Relationship Id="rId28" Type="http://schemas.openxmlformats.org/officeDocument/2006/relationships/image" Target="../media/image5.png"/><Relationship Id="rId10" Type="http://schemas.openxmlformats.org/officeDocument/2006/relationships/image" Target="../media/image3.png"/><Relationship Id="rId19" Type="http://schemas.openxmlformats.org/officeDocument/2006/relationships/slide" Target="slide10.xml"/><Relationship Id="rId4" Type="http://schemas.openxmlformats.org/officeDocument/2006/relationships/tags" Target="../tags/tag9.xml"/><Relationship Id="rId9" Type="http://schemas.openxmlformats.org/officeDocument/2006/relationships/notesSlide" Target="../notesSlides/notesSlide4.xml"/><Relationship Id="rId14" Type="http://schemas.openxmlformats.org/officeDocument/2006/relationships/image" Target="../media/image16.png"/><Relationship Id="rId22" Type="http://schemas.openxmlformats.org/officeDocument/2006/relationships/slide" Target="slide3.xml"/><Relationship Id="rId27"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10.xml"/><Relationship Id="rId18" Type="http://schemas.openxmlformats.org/officeDocument/2006/relationships/slide" Target="slide3.xml"/><Relationship Id="rId3" Type="http://schemas.openxmlformats.org/officeDocument/2006/relationships/slideLayout" Target="../slideLayouts/slideLayout10.xml"/><Relationship Id="rId21" Type="http://schemas.openxmlformats.org/officeDocument/2006/relationships/image" Target="../media/image14.png"/><Relationship Id="rId7" Type="http://schemas.openxmlformats.org/officeDocument/2006/relationships/slide" Target="slide1.xml"/><Relationship Id="rId12" Type="http://schemas.openxmlformats.org/officeDocument/2006/relationships/slide" Target="slide11.xml"/><Relationship Id="rId17" Type="http://schemas.openxmlformats.org/officeDocument/2006/relationships/slide" Target="slide9.xml"/><Relationship Id="rId2" Type="http://schemas.openxmlformats.org/officeDocument/2006/relationships/tags" Target="../tags/tag14.xml"/><Relationship Id="rId16" Type="http://schemas.openxmlformats.org/officeDocument/2006/relationships/slide" Target="slide8.xml"/><Relationship Id="rId20" Type="http://schemas.openxmlformats.org/officeDocument/2006/relationships/image" Target="../media/image5.png"/><Relationship Id="rId1" Type="http://schemas.openxmlformats.org/officeDocument/2006/relationships/tags" Target="../tags/tag13.xml"/><Relationship Id="rId6" Type="http://schemas.openxmlformats.org/officeDocument/2006/relationships/image" Target="../media/image4.png"/><Relationship Id="rId11" Type="http://schemas.openxmlformats.org/officeDocument/2006/relationships/image" Target="../media/image10.png"/><Relationship Id="rId5" Type="http://schemas.openxmlformats.org/officeDocument/2006/relationships/image" Target="../media/image3.png"/><Relationship Id="rId15" Type="http://schemas.openxmlformats.org/officeDocument/2006/relationships/slide" Target="slide6.xml"/><Relationship Id="rId10" Type="http://schemas.openxmlformats.org/officeDocument/2006/relationships/image" Target="../media/image9.png"/><Relationship Id="rId19" Type="http://schemas.openxmlformats.org/officeDocument/2006/relationships/image" Target="../media/image8.png"/><Relationship Id="rId4" Type="http://schemas.openxmlformats.org/officeDocument/2006/relationships/notesSlide" Target="../notesSlides/notesSlide5.xml"/><Relationship Id="rId9" Type="http://schemas.openxmlformats.org/officeDocument/2006/relationships/slide" Target="slide5.xml"/><Relationship Id="rId14" Type="http://schemas.openxmlformats.org/officeDocument/2006/relationships/slide" Target="slide13.xml"/></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6.png"/><Relationship Id="rId18" Type="http://schemas.openxmlformats.org/officeDocument/2006/relationships/slide" Target="slide10.xml"/><Relationship Id="rId3" Type="http://schemas.openxmlformats.org/officeDocument/2006/relationships/tags" Target="../tags/tag17.xml"/><Relationship Id="rId21" Type="http://schemas.openxmlformats.org/officeDocument/2006/relationships/slide" Target="slide5.xml"/><Relationship Id="rId7" Type="http://schemas.openxmlformats.org/officeDocument/2006/relationships/notesSlide" Target="../notesSlides/notesSlide6.xml"/><Relationship Id="rId12" Type="http://schemas.openxmlformats.org/officeDocument/2006/relationships/slide" Target="slide4.xml"/><Relationship Id="rId17" Type="http://schemas.openxmlformats.org/officeDocument/2006/relationships/slide" Target="slide11.xml"/><Relationship Id="rId25" Type="http://schemas.openxmlformats.org/officeDocument/2006/relationships/image" Target="../media/image14.png"/><Relationship Id="rId2" Type="http://schemas.openxmlformats.org/officeDocument/2006/relationships/tags" Target="../tags/tag16.xml"/><Relationship Id="rId16" Type="http://schemas.openxmlformats.org/officeDocument/2006/relationships/image" Target="../media/image10.png"/><Relationship Id="rId20" Type="http://schemas.openxmlformats.org/officeDocument/2006/relationships/slide" Target="slide3.xml"/><Relationship Id="rId1" Type="http://schemas.openxmlformats.org/officeDocument/2006/relationships/tags" Target="../tags/tag15.xml"/><Relationship Id="rId6" Type="http://schemas.openxmlformats.org/officeDocument/2006/relationships/slideLayout" Target="../slideLayouts/slideLayout10.xml"/><Relationship Id="rId11" Type="http://schemas.openxmlformats.org/officeDocument/2006/relationships/slide" Target="slide1.xml"/><Relationship Id="rId24" Type="http://schemas.openxmlformats.org/officeDocument/2006/relationships/image" Target="../media/image8.png"/><Relationship Id="rId5" Type="http://schemas.openxmlformats.org/officeDocument/2006/relationships/tags" Target="../tags/tag19.xml"/><Relationship Id="rId15" Type="http://schemas.openxmlformats.org/officeDocument/2006/relationships/image" Target="../media/image9.png"/><Relationship Id="rId23" Type="http://schemas.openxmlformats.org/officeDocument/2006/relationships/slide" Target="slide9.xml"/><Relationship Id="rId10" Type="http://schemas.openxmlformats.org/officeDocument/2006/relationships/slide" Target="slide7.xml"/><Relationship Id="rId19" Type="http://schemas.openxmlformats.org/officeDocument/2006/relationships/slide" Target="slide13.xml"/><Relationship Id="rId4" Type="http://schemas.openxmlformats.org/officeDocument/2006/relationships/tags" Target="../tags/tag18.xml"/><Relationship Id="rId9" Type="http://schemas.openxmlformats.org/officeDocument/2006/relationships/image" Target="../media/image4.png"/><Relationship Id="rId14" Type="http://schemas.openxmlformats.org/officeDocument/2006/relationships/slide" Target="slide6.xml"/><Relationship Id="rId22" Type="http://schemas.openxmlformats.org/officeDocument/2006/relationships/slide" Target="slide8.xml"/></Relationships>
</file>

<file path=ppt/slides/_rels/slide7.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10.png"/><Relationship Id="rId18" Type="http://schemas.openxmlformats.org/officeDocument/2006/relationships/slide" Target="slide3.xml"/><Relationship Id="rId3" Type="http://schemas.openxmlformats.org/officeDocument/2006/relationships/tags" Target="../tags/tag22.xml"/><Relationship Id="rId21" Type="http://schemas.openxmlformats.org/officeDocument/2006/relationships/slide" Target="slide9.xml"/><Relationship Id="rId7" Type="http://schemas.openxmlformats.org/officeDocument/2006/relationships/notesSlide" Target="../notesSlides/notesSlide7.xml"/><Relationship Id="rId12" Type="http://schemas.openxmlformats.org/officeDocument/2006/relationships/image" Target="../media/image9.png"/><Relationship Id="rId17" Type="http://schemas.openxmlformats.org/officeDocument/2006/relationships/slide" Target="slide6.xml"/><Relationship Id="rId25" Type="http://schemas.openxmlformats.org/officeDocument/2006/relationships/slide" Target="slide1.xml"/><Relationship Id="rId2" Type="http://schemas.openxmlformats.org/officeDocument/2006/relationships/tags" Target="../tags/tag21.xml"/><Relationship Id="rId16" Type="http://schemas.openxmlformats.org/officeDocument/2006/relationships/slide" Target="slide13.xml"/><Relationship Id="rId20" Type="http://schemas.openxmlformats.org/officeDocument/2006/relationships/slide" Target="slide8.xml"/><Relationship Id="rId1" Type="http://schemas.openxmlformats.org/officeDocument/2006/relationships/tags" Target="../tags/tag20.xml"/><Relationship Id="rId6" Type="http://schemas.openxmlformats.org/officeDocument/2006/relationships/slideLayout" Target="../slideLayouts/slideLayout10.xml"/><Relationship Id="rId11" Type="http://schemas.openxmlformats.org/officeDocument/2006/relationships/slide" Target="slide7.xml"/><Relationship Id="rId24" Type="http://schemas.openxmlformats.org/officeDocument/2006/relationships/image" Target="../media/image14.png"/><Relationship Id="rId5" Type="http://schemas.openxmlformats.org/officeDocument/2006/relationships/tags" Target="../tags/tag24.xml"/><Relationship Id="rId15" Type="http://schemas.openxmlformats.org/officeDocument/2006/relationships/slide" Target="slide10.xml"/><Relationship Id="rId23" Type="http://schemas.openxmlformats.org/officeDocument/2006/relationships/image" Target="../media/image6.png"/><Relationship Id="rId10" Type="http://schemas.openxmlformats.org/officeDocument/2006/relationships/slide" Target="slide4.xml"/><Relationship Id="rId19" Type="http://schemas.openxmlformats.org/officeDocument/2006/relationships/slide" Target="slide5.xml"/><Relationship Id="rId4" Type="http://schemas.openxmlformats.org/officeDocument/2006/relationships/tags" Target="../tags/tag23.xml"/><Relationship Id="rId9" Type="http://schemas.openxmlformats.org/officeDocument/2006/relationships/image" Target="../media/image4.png"/><Relationship Id="rId14" Type="http://schemas.openxmlformats.org/officeDocument/2006/relationships/slide" Target="slide11.xml"/><Relationship Id="rId22"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11.xml"/><Relationship Id="rId18" Type="http://schemas.openxmlformats.org/officeDocument/2006/relationships/slide" Target="slide6.xml"/><Relationship Id="rId3" Type="http://schemas.openxmlformats.org/officeDocument/2006/relationships/tags" Target="../tags/tag27.xml"/><Relationship Id="rId21" Type="http://schemas.openxmlformats.org/officeDocument/2006/relationships/image" Target="../media/image6.png"/><Relationship Id="rId7" Type="http://schemas.openxmlformats.org/officeDocument/2006/relationships/slide" Target="slide1.xml"/><Relationship Id="rId12" Type="http://schemas.openxmlformats.org/officeDocument/2006/relationships/image" Target="../media/image10.png"/><Relationship Id="rId17" Type="http://schemas.openxmlformats.org/officeDocument/2006/relationships/slide" Target="slide5.xml"/><Relationship Id="rId2" Type="http://schemas.openxmlformats.org/officeDocument/2006/relationships/tags" Target="../tags/tag26.xml"/><Relationship Id="rId16" Type="http://schemas.openxmlformats.org/officeDocument/2006/relationships/slide" Target="slide3.xml"/><Relationship Id="rId20" Type="http://schemas.openxmlformats.org/officeDocument/2006/relationships/image" Target="../media/image8.png"/><Relationship Id="rId1" Type="http://schemas.openxmlformats.org/officeDocument/2006/relationships/tags" Target="../tags/tag25.xml"/><Relationship Id="rId6" Type="http://schemas.openxmlformats.org/officeDocument/2006/relationships/image" Target="../media/image3.png"/><Relationship Id="rId11" Type="http://schemas.openxmlformats.org/officeDocument/2006/relationships/image" Target="../media/image9.png"/><Relationship Id="rId5" Type="http://schemas.openxmlformats.org/officeDocument/2006/relationships/notesSlide" Target="../notesSlides/notesSlide8.xml"/><Relationship Id="rId15" Type="http://schemas.openxmlformats.org/officeDocument/2006/relationships/slide" Target="slide13.xml"/><Relationship Id="rId10" Type="http://schemas.openxmlformats.org/officeDocument/2006/relationships/slide" Target="slide4.xml"/><Relationship Id="rId19" Type="http://schemas.openxmlformats.org/officeDocument/2006/relationships/slide" Target="slide9.xml"/><Relationship Id="rId4" Type="http://schemas.openxmlformats.org/officeDocument/2006/relationships/slideLayout" Target="../slideLayouts/slideLayout10.xml"/><Relationship Id="rId9" Type="http://schemas.openxmlformats.org/officeDocument/2006/relationships/image" Target="../media/image4.png"/><Relationship Id="rId14" Type="http://schemas.openxmlformats.org/officeDocument/2006/relationships/slide" Target="slide10.xml"/><Relationship Id="rId22" Type="http://schemas.openxmlformats.org/officeDocument/2006/relationships/image" Target="../media/image14.png"/></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13" Type="http://schemas.openxmlformats.org/officeDocument/2006/relationships/slide" Target="slide1.xml"/><Relationship Id="rId18" Type="http://schemas.openxmlformats.org/officeDocument/2006/relationships/slide" Target="slide13.xml"/><Relationship Id="rId3" Type="http://schemas.openxmlformats.org/officeDocument/2006/relationships/tags" Target="../tags/tag30.xml"/><Relationship Id="rId21" Type="http://schemas.openxmlformats.org/officeDocument/2006/relationships/slide" Target="slide6.xml"/><Relationship Id="rId7" Type="http://schemas.openxmlformats.org/officeDocument/2006/relationships/slideLayout" Target="../slideLayouts/slideLayout10.xml"/><Relationship Id="rId12" Type="http://schemas.openxmlformats.org/officeDocument/2006/relationships/slide" Target="slide4.xml"/><Relationship Id="rId17" Type="http://schemas.openxmlformats.org/officeDocument/2006/relationships/slide" Target="slide10.xml"/><Relationship Id="rId25" Type="http://schemas.openxmlformats.org/officeDocument/2006/relationships/image" Target="../media/image14.png"/><Relationship Id="rId2" Type="http://schemas.openxmlformats.org/officeDocument/2006/relationships/tags" Target="../tags/tag29.xml"/><Relationship Id="rId16" Type="http://schemas.openxmlformats.org/officeDocument/2006/relationships/slide" Target="slide11.xml"/><Relationship Id="rId20" Type="http://schemas.openxmlformats.org/officeDocument/2006/relationships/slide" Target="slide5.xml"/><Relationship Id="rId1" Type="http://schemas.openxmlformats.org/officeDocument/2006/relationships/tags" Target="../tags/tag28.xml"/><Relationship Id="rId6" Type="http://schemas.openxmlformats.org/officeDocument/2006/relationships/tags" Target="../tags/tag33.xml"/><Relationship Id="rId11" Type="http://schemas.openxmlformats.org/officeDocument/2006/relationships/image" Target="../media/image4.png"/><Relationship Id="rId24" Type="http://schemas.openxmlformats.org/officeDocument/2006/relationships/image" Target="../media/image5.png"/><Relationship Id="rId5" Type="http://schemas.openxmlformats.org/officeDocument/2006/relationships/tags" Target="../tags/tag32.xml"/><Relationship Id="rId15" Type="http://schemas.openxmlformats.org/officeDocument/2006/relationships/image" Target="../media/image10.png"/><Relationship Id="rId23" Type="http://schemas.openxmlformats.org/officeDocument/2006/relationships/image" Target="../media/image8.png"/><Relationship Id="rId10" Type="http://schemas.openxmlformats.org/officeDocument/2006/relationships/slide" Target="slide9.xml"/><Relationship Id="rId19" Type="http://schemas.openxmlformats.org/officeDocument/2006/relationships/slide" Target="slide3.xml"/><Relationship Id="rId4" Type="http://schemas.openxmlformats.org/officeDocument/2006/relationships/tags" Target="../tags/tag31.xml"/><Relationship Id="rId9" Type="http://schemas.openxmlformats.org/officeDocument/2006/relationships/image" Target="../media/image3.png"/><Relationship Id="rId14" Type="http://schemas.openxmlformats.org/officeDocument/2006/relationships/image" Target="../media/image9.png"/><Relationship Id="rId22" Type="http://schemas.openxmlformats.org/officeDocument/2006/relationships/slide" Target="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62"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 name="Title 1"/>
          <p:cNvSpPr>
            <a:spLocks noGrp="1"/>
          </p:cNvSpPr>
          <p:nvPr>
            <p:ph type="title"/>
          </p:nvPr>
        </p:nvSpPr>
        <p:spPr>
          <a:xfrm>
            <a:off x="315054" y="162075"/>
            <a:ext cx="8496000" cy="756000"/>
          </a:xfrm>
        </p:spPr>
        <p:txBody>
          <a:bodyPr/>
          <a:lstStyle/>
          <a:p>
            <a:pPr lvl="0" fontAlgn="base">
              <a:spcAft>
                <a:spcPct val="0"/>
              </a:spcAft>
            </a:pPr>
            <a:r>
              <a:rPr lang="de-DE" dirty="0"/>
              <a:t>Cash </a:t>
            </a:r>
            <a:r>
              <a:rPr lang="de-DE" dirty="0" err="1"/>
              <a:t>and</a:t>
            </a:r>
            <a:r>
              <a:rPr lang="de-DE" dirty="0"/>
              <a:t> </a:t>
            </a:r>
            <a:r>
              <a:rPr lang="de-DE" dirty="0" err="1"/>
              <a:t>Liquidity</a:t>
            </a:r>
            <a:r>
              <a:rPr lang="de-DE" dirty="0"/>
              <a:t> Management</a:t>
            </a:r>
            <a:br>
              <a:rPr lang="de-DE" dirty="0">
                <a:solidFill>
                  <a:srgbClr val="44697D"/>
                </a:solidFill>
                <a:ea typeface="Arial Unicode MS" pitchFamily="34" charset="-128"/>
                <a:cs typeface="Arial Unicode MS" pitchFamily="34" charset="-128"/>
              </a:rPr>
            </a:br>
            <a:r>
              <a:rPr lang="de-DE" sz="2000" dirty="0"/>
              <a:t>Scenario </a:t>
            </a:r>
            <a:r>
              <a:rPr lang="de-DE" sz="2000" dirty="0" err="1"/>
              <a:t>Overview</a:t>
            </a:r>
            <a:endParaRPr lang="de-DE" sz="2200" dirty="0">
              <a:solidFill>
                <a:srgbClr val="44697D"/>
              </a:solidFill>
              <a:ea typeface="Arial Unicode MS" pitchFamily="34" charset="-128"/>
              <a:cs typeface="Arial Unicode MS" pitchFamily="34" charset="-128"/>
            </a:endParaRPr>
          </a:p>
        </p:txBody>
      </p:sp>
      <p:sp>
        <p:nvSpPr>
          <p:cNvPr id="5" name="Chevron 123">
            <a:hlinkClick r:id="rId4" action="ppaction://hlinksldjump"/>
          </p:cNvPr>
          <p:cNvSpPr>
            <a:spLocks noChangeArrowheads="1"/>
          </p:cNvSpPr>
          <p:nvPr/>
        </p:nvSpPr>
        <p:spPr bwMode="auto">
          <a:xfrm>
            <a:off x="327058" y="1980932"/>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 </a:t>
            </a:r>
          </a:p>
        </p:txBody>
      </p:sp>
      <p:sp>
        <p:nvSpPr>
          <p:cNvPr id="7" name="Chevron 123">
            <a:hlinkClick r:id="rId5" action="ppaction://hlinksldjump"/>
          </p:cNvPr>
          <p:cNvSpPr>
            <a:spLocks noChangeArrowheads="1"/>
          </p:cNvSpPr>
          <p:nvPr/>
        </p:nvSpPr>
        <p:spPr bwMode="auto">
          <a:xfrm>
            <a:off x="1173247" y="1980932"/>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Petty Cash</a:t>
            </a:r>
          </a:p>
        </p:txBody>
      </p:sp>
      <p:sp>
        <p:nvSpPr>
          <p:cNvPr id="8" name="Chevron 123">
            <a:hlinkClick r:id="rId6" action="ppaction://hlinksldjump"/>
          </p:cNvPr>
          <p:cNvSpPr>
            <a:spLocks noChangeArrowheads="1"/>
          </p:cNvSpPr>
          <p:nvPr/>
        </p:nvSpPr>
        <p:spPr bwMode="auto">
          <a:xfrm>
            <a:off x="2017914" y="1980932"/>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 </a:t>
            </a:r>
          </a:p>
        </p:txBody>
      </p:sp>
      <p:sp>
        <p:nvSpPr>
          <p:cNvPr id="9" name="Chevron 123">
            <a:hlinkClick r:id="rId7" action="ppaction://hlinksldjump"/>
          </p:cNvPr>
          <p:cNvSpPr>
            <a:spLocks noChangeArrowheads="1"/>
          </p:cNvSpPr>
          <p:nvPr/>
        </p:nvSpPr>
        <p:spPr bwMode="auto">
          <a:xfrm>
            <a:off x="2862580" y="1980932"/>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Dunning</a:t>
            </a:r>
          </a:p>
        </p:txBody>
      </p:sp>
      <p:sp>
        <p:nvSpPr>
          <p:cNvPr id="10" name="Chevron 123">
            <a:hlinkClick r:id="rId8" action="ppaction://hlinksldjump"/>
          </p:cNvPr>
          <p:cNvSpPr>
            <a:spLocks noChangeArrowheads="1"/>
          </p:cNvSpPr>
          <p:nvPr/>
        </p:nvSpPr>
        <p:spPr bwMode="auto">
          <a:xfrm>
            <a:off x="3707247" y="1980932"/>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Cash</a:t>
            </a:r>
          </a:p>
        </p:txBody>
      </p:sp>
      <p:sp>
        <p:nvSpPr>
          <p:cNvPr id="21" name="Rectangle 122"/>
          <p:cNvSpPr>
            <a:spLocks noChangeArrowheads="1"/>
          </p:cNvSpPr>
          <p:nvPr/>
        </p:nvSpPr>
        <p:spPr bwMode="auto">
          <a:xfrm>
            <a:off x="1773149" y="4120445"/>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57299" y="4160927"/>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84999" y="4164102"/>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9" action="ppaction://hlinksldjump"/>
              </a:rPr>
              <a:t>Open Legend</a:t>
            </a:r>
            <a:endParaRPr lang="en-US" sz="900" dirty="0">
              <a:ea typeface="SimSun" pitchFamily="2" charset="-122"/>
            </a:endParaRPr>
          </a:p>
        </p:txBody>
      </p:sp>
      <p:sp>
        <p:nvSpPr>
          <p:cNvPr id="41" name="Chevron 79"/>
          <p:cNvSpPr>
            <a:spLocks noChangeArrowheads="1"/>
          </p:cNvSpPr>
          <p:nvPr/>
        </p:nvSpPr>
        <p:spPr bwMode="auto">
          <a:xfrm>
            <a:off x="2331949" y="6337389"/>
            <a:ext cx="639762" cy="414338"/>
          </a:xfrm>
          <a:prstGeom prst="chevron">
            <a:avLst>
              <a:gd name="adj" fmla="val 0"/>
            </a:avLst>
          </a:prstGeom>
          <a:noFill/>
          <a:ln w="19050" cap="rnd" algn="ctr">
            <a:noFill/>
            <a:bevel/>
            <a:headEnd/>
            <a:tailEnd/>
          </a:ln>
        </p:spPr>
        <p:txBody>
          <a:bodyPr lIns="0" tIns="0" rIns="0" bIns="0" anchor="b"/>
          <a:lstStyle/>
          <a:p>
            <a:pPr lvl="0" fontAlgn="base">
              <a:spcBef>
                <a:spcPct val="0"/>
              </a:spcBef>
              <a:spcAft>
                <a:spcPct val="0"/>
              </a:spcAft>
              <a:buClr>
                <a:srgbClr val="F0AB00"/>
              </a:buClr>
              <a:buSzPct val="80000"/>
            </a:pPr>
            <a:r>
              <a:rPr lang="en-US" sz="700" dirty="0">
                <a:solidFill>
                  <a:srgbClr val="404040"/>
                </a:solidFill>
                <a:latin typeface="Arial" charset="0"/>
                <a:ea typeface="Arial Unicode MS" pitchFamily="34" charset="-128"/>
                <a:cs typeface="Arial Unicode MS" pitchFamily="34" charset="-128"/>
              </a:rPr>
              <a:t>Accounts Payable Accountant</a:t>
            </a:r>
          </a:p>
        </p:txBody>
      </p:sp>
      <p:sp>
        <p:nvSpPr>
          <p:cNvPr id="47" name="TextBox 83"/>
          <p:cNvSpPr txBox="1">
            <a:spLocks noChangeArrowheads="1"/>
          </p:cNvSpPr>
          <p:nvPr/>
        </p:nvSpPr>
        <p:spPr bwMode="auto">
          <a:xfrm>
            <a:off x="1773149" y="4160927"/>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91076" y="6034422"/>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49" name="Chevron 79"/>
          <p:cNvSpPr>
            <a:spLocks noChangeArrowheads="1"/>
          </p:cNvSpPr>
          <p:nvPr/>
        </p:nvSpPr>
        <p:spPr bwMode="auto">
          <a:xfrm>
            <a:off x="3525749" y="6337389"/>
            <a:ext cx="639762" cy="414338"/>
          </a:xfrm>
          <a:prstGeom prst="chevron">
            <a:avLst>
              <a:gd name="adj" fmla="val 0"/>
            </a:avLst>
          </a:prstGeom>
          <a:noFill/>
          <a:ln w="19050" cap="rnd" algn="ctr">
            <a:noFill/>
            <a:bevel/>
            <a:headEnd/>
            <a:tailEnd/>
          </a:ln>
        </p:spPr>
        <p:txBody>
          <a:bodyPr lIns="0" tIns="0" rIns="0" bIns="0" anchor="b"/>
          <a:lstStyle/>
          <a:p>
            <a:pPr lvl="0" fontAlgn="base">
              <a:spcBef>
                <a:spcPct val="0"/>
              </a:spcBef>
              <a:spcAft>
                <a:spcPct val="0"/>
              </a:spcAft>
              <a:buClr>
                <a:srgbClr val="F0AB00"/>
              </a:buClr>
              <a:buSzPct val="80000"/>
            </a:pPr>
            <a:r>
              <a:rPr lang="en-US" sz="700" dirty="0">
                <a:solidFill>
                  <a:srgbClr val="404040"/>
                </a:solidFill>
                <a:latin typeface="Arial" charset="0"/>
                <a:ea typeface="Arial Unicode MS" pitchFamily="34" charset="-128"/>
                <a:cs typeface="Arial Unicode MS" pitchFamily="34" charset="-128"/>
              </a:rPr>
              <a:t>Accounts Receivable Accountant</a:t>
            </a:r>
          </a:p>
        </p:txBody>
      </p:sp>
      <p:sp>
        <p:nvSpPr>
          <p:cNvPr id="50" name="Chevron 79"/>
          <p:cNvSpPr>
            <a:spLocks noChangeArrowheads="1"/>
          </p:cNvSpPr>
          <p:nvPr/>
        </p:nvSpPr>
        <p:spPr bwMode="auto">
          <a:xfrm>
            <a:off x="4719549" y="6337389"/>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p:txBody>
      </p:sp>
      <p:sp>
        <p:nvSpPr>
          <p:cNvPr id="51" name="Chevron 79"/>
          <p:cNvSpPr>
            <a:spLocks noChangeArrowheads="1"/>
          </p:cNvSpPr>
          <p:nvPr/>
        </p:nvSpPr>
        <p:spPr bwMode="auto">
          <a:xfrm>
            <a:off x="5914936" y="6337389"/>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p:txBody>
      </p:sp>
      <p:sp>
        <p:nvSpPr>
          <p:cNvPr id="52" name="Chevron 79"/>
          <p:cNvSpPr>
            <a:spLocks noChangeArrowheads="1"/>
          </p:cNvSpPr>
          <p:nvPr/>
        </p:nvSpPr>
        <p:spPr bwMode="auto">
          <a:xfrm>
            <a:off x="7108736" y="6337389"/>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p:txBody>
      </p:sp>
      <p:sp>
        <p:nvSpPr>
          <p:cNvPr id="53" name="Chevron 79"/>
          <p:cNvSpPr>
            <a:spLocks noChangeArrowheads="1"/>
          </p:cNvSpPr>
          <p:nvPr/>
        </p:nvSpPr>
        <p:spPr bwMode="auto">
          <a:xfrm>
            <a:off x="8304124" y="6337389"/>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endParaRPr lang="en-US" sz="700" dirty="0">
              <a:solidFill>
                <a:srgbClr val="404040"/>
              </a:solidFill>
            </a:endParaRPr>
          </a:p>
        </p:txBody>
      </p:sp>
      <p:sp>
        <p:nvSpPr>
          <p:cNvPr id="54" name="TextBox 66"/>
          <p:cNvSpPr txBox="1">
            <a:spLocks noChangeArrowheads="1"/>
          </p:cNvSpPr>
          <p:nvPr/>
        </p:nvSpPr>
        <p:spPr bwMode="auto">
          <a:xfrm>
            <a:off x="1795762" y="4422180"/>
            <a:ext cx="7256462" cy="784830"/>
          </a:xfrm>
          <a:prstGeom prst="rect">
            <a:avLst/>
          </a:prstGeom>
          <a:noFill/>
          <a:ln w="9525">
            <a:noFill/>
            <a:miter lim="800000"/>
            <a:headEnd/>
            <a:tailEnd/>
          </a:ln>
        </p:spPr>
        <p:txBody>
          <a:bodyPr>
            <a:spAutoFit/>
          </a:bodyPr>
          <a:lstStyle/>
          <a:p>
            <a:pPr>
              <a:buClr>
                <a:schemeClr val="accent1"/>
              </a:buClr>
              <a:buSzPct val="80000"/>
            </a:pPr>
            <a:r>
              <a:rPr lang="en-US" sz="900" dirty="0">
                <a:solidFill>
                  <a:srgbClr val="000000"/>
                </a:solidFill>
              </a:rPr>
              <a:t>The </a:t>
            </a:r>
            <a:r>
              <a:rPr lang="en-US" sz="900" b="1" dirty="0">
                <a:solidFill>
                  <a:srgbClr val="000000"/>
                </a:solidFill>
              </a:rPr>
              <a:t>Cash and Liquidity Management </a:t>
            </a:r>
            <a:r>
              <a:rPr lang="en-US" sz="900" dirty="0">
                <a:solidFill>
                  <a:srgbClr val="000000"/>
                </a:solidFill>
              </a:rPr>
              <a:t>business scenario enables financial professionals at midsize companies to quickly and efficiently meet cash flow deadlines and achieve better transparency in managing the company's liquidity position. It comprises cash flow information from payables and receivables and tax, as well as payment and liquidity management, and streamlines your daily cash management cycle by automatically collecting and aggregating this information. This scenario covers the cash flow management cycle from the actual liquidity snapshot to forecasting, and analyzes steps through to optimized cash flow from money transfers or other cash flow impacting strategies. </a:t>
            </a:r>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97" name="Text Box 241"/>
          <p:cNvSpPr txBox="1">
            <a:spLocks noChangeArrowheads="1"/>
          </p:cNvSpPr>
          <p:nvPr/>
        </p:nvSpPr>
        <p:spPr bwMode="auto">
          <a:xfrm>
            <a:off x="523558" y="2912083"/>
            <a:ext cx="1141412" cy="193386"/>
          </a:xfrm>
          <a:prstGeom prst="rect">
            <a:avLst/>
          </a:prstGeom>
          <a:noFill/>
          <a:ln w="9525" algn="ctr">
            <a:noFill/>
            <a:miter lim="800000"/>
            <a:headEnd/>
            <a:tailEnd/>
          </a:ln>
        </p:spPr>
        <p:txBody>
          <a:bodyPr lIns="0" tIns="0" rIns="0" bIns="0">
            <a:spAutoFit/>
          </a:bodyPr>
          <a:lstStyle/>
          <a:p>
            <a:pPr>
              <a:buClr>
                <a:schemeClr val="accent1"/>
              </a:buClr>
              <a:buSzPct val="80000"/>
              <a:buFont typeface="Wingdings" pitchFamily="2" charset="2"/>
              <a:buNone/>
            </a:pPr>
            <a:r>
              <a:rPr lang="de-DE" sz="700" dirty="0" err="1">
                <a:solidFill>
                  <a:schemeClr val="accent2"/>
                </a:solidFill>
              </a:rPr>
              <a:t>Procure</a:t>
            </a:r>
            <a:r>
              <a:rPr lang="de-DE" sz="700" dirty="0">
                <a:solidFill>
                  <a:schemeClr val="accent2"/>
                </a:solidFill>
              </a:rPr>
              <a:t>-</a:t>
            </a:r>
            <a:r>
              <a:rPr lang="de-DE" sz="700" dirty="0" err="1">
                <a:solidFill>
                  <a:schemeClr val="accent2"/>
                </a:solidFill>
              </a:rPr>
              <a:t>to</a:t>
            </a:r>
            <a:r>
              <a:rPr lang="de-DE" sz="700" dirty="0">
                <a:solidFill>
                  <a:schemeClr val="accent2"/>
                </a:solidFill>
              </a:rPr>
              <a:t>-Pay Scenarios</a:t>
            </a:r>
            <a:br>
              <a:rPr lang="de-DE" sz="700" dirty="0">
                <a:solidFill>
                  <a:schemeClr val="accent2"/>
                </a:solidFill>
              </a:rPr>
            </a:br>
            <a:r>
              <a:rPr lang="de-DE" sz="700" dirty="0">
                <a:solidFill>
                  <a:schemeClr val="accent2"/>
                </a:solidFill>
              </a:rPr>
              <a:t>(Stock/Non-Stock/Services)</a:t>
            </a:r>
          </a:p>
        </p:txBody>
      </p:sp>
      <p:sp>
        <p:nvSpPr>
          <p:cNvPr id="98" name="Rectangle 74"/>
          <p:cNvSpPr>
            <a:spLocks noChangeArrowheads="1"/>
          </p:cNvSpPr>
          <p:nvPr/>
        </p:nvSpPr>
        <p:spPr bwMode="auto">
          <a:xfrm>
            <a:off x="532144" y="3160282"/>
            <a:ext cx="1311275" cy="212725"/>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Expense and Reimbursement Management</a:t>
            </a:r>
          </a:p>
        </p:txBody>
      </p:sp>
      <p:sp>
        <p:nvSpPr>
          <p:cNvPr id="100" name="Rectangle 74"/>
          <p:cNvSpPr>
            <a:spLocks noChangeArrowheads="1"/>
          </p:cNvSpPr>
          <p:nvPr/>
        </p:nvSpPr>
        <p:spPr bwMode="auto">
          <a:xfrm>
            <a:off x="551635" y="3461100"/>
            <a:ext cx="955675" cy="106363"/>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Financial Closing</a:t>
            </a:r>
          </a:p>
        </p:txBody>
      </p:sp>
      <p:sp>
        <p:nvSpPr>
          <p:cNvPr id="102" name="Rectangle 74"/>
          <p:cNvSpPr>
            <a:spLocks noChangeArrowheads="1"/>
          </p:cNvSpPr>
          <p:nvPr/>
        </p:nvSpPr>
        <p:spPr bwMode="auto">
          <a:xfrm>
            <a:off x="551635" y="3655728"/>
            <a:ext cx="933450" cy="106362"/>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Customer Returns </a:t>
            </a:r>
          </a:p>
        </p:txBody>
      </p:sp>
      <p:sp>
        <p:nvSpPr>
          <p:cNvPr id="106" name="Rectangle 74"/>
          <p:cNvSpPr>
            <a:spLocks noChangeArrowheads="1"/>
          </p:cNvSpPr>
          <p:nvPr/>
        </p:nvSpPr>
        <p:spPr bwMode="auto">
          <a:xfrm>
            <a:off x="2233479" y="2927836"/>
            <a:ext cx="1058996" cy="107722"/>
          </a:xfrm>
          <a:prstGeom prst="rect">
            <a:avLst/>
          </a:prstGeom>
          <a:noFill/>
          <a:ln w="9525">
            <a:noFill/>
            <a:miter lim="800000"/>
            <a:headEnd/>
            <a:tailEnd/>
          </a:ln>
        </p:spPr>
        <p:txBody>
          <a:bodyPr wrap="square" lIns="0" tIns="0" rIns="0" bIns="0">
            <a:spAutoFit/>
          </a:bodyPr>
          <a:lstStyle/>
          <a:p>
            <a:pPr>
              <a:buClr>
                <a:schemeClr val="accent1"/>
              </a:buClr>
              <a:buSzPct val="80000"/>
              <a:buFont typeface="Wingdings" pitchFamily="2" charset="2"/>
              <a:buNone/>
            </a:pPr>
            <a:r>
              <a:rPr lang="en-US" sz="700" dirty="0">
                <a:solidFill>
                  <a:schemeClr val="accent2"/>
                </a:solidFill>
              </a:rPr>
              <a:t>Field Service and Repair</a:t>
            </a:r>
          </a:p>
        </p:txBody>
      </p:sp>
      <p:sp>
        <p:nvSpPr>
          <p:cNvPr id="107" name="Rectangle 74"/>
          <p:cNvSpPr>
            <a:spLocks noChangeArrowheads="1"/>
          </p:cNvSpPr>
          <p:nvPr/>
        </p:nvSpPr>
        <p:spPr bwMode="auto">
          <a:xfrm>
            <a:off x="2233479" y="3180249"/>
            <a:ext cx="2466975" cy="215444"/>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Order-to-Cash Scenarios (Sell-from-Stock/Standardized Services/Project-Based Services)</a:t>
            </a:r>
          </a:p>
        </p:txBody>
      </p:sp>
      <p:sp>
        <p:nvSpPr>
          <p:cNvPr id="108" name="Rectangle 74"/>
          <p:cNvSpPr>
            <a:spLocks noChangeArrowheads="1"/>
          </p:cNvSpPr>
          <p:nvPr/>
        </p:nvSpPr>
        <p:spPr bwMode="auto">
          <a:xfrm>
            <a:off x="2233478" y="3537436"/>
            <a:ext cx="1058997" cy="107722"/>
          </a:xfrm>
          <a:prstGeom prst="rect">
            <a:avLst/>
          </a:prstGeom>
          <a:noFill/>
          <a:ln w="9525">
            <a:noFill/>
            <a:miter lim="800000"/>
            <a:headEnd/>
            <a:tailEnd/>
          </a:ln>
        </p:spPr>
        <p:txBody>
          <a:bodyPr wrap="square" lIns="0" tIns="0" rIns="0" bIns="0">
            <a:spAutoFit/>
          </a:bodyPr>
          <a:lstStyle/>
          <a:p>
            <a:pPr>
              <a:buClr>
                <a:schemeClr val="accent1"/>
              </a:buClr>
              <a:buSzPct val="80000"/>
              <a:buFont typeface="Wingdings" pitchFamily="2" charset="2"/>
              <a:buNone/>
            </a:pPr>
            <a:r>
              <a:rPr lang="en-US" sz="700" dirty="0">
                <a:solidFill>
                  <a:schemeClr val="accent2"/>
                </a:solidFill>
              </a:rPr>
              <a:t>Customer  Returns </a:t>
            </a:r>
          </a:p>
        </p:txBody>
      </p:sp>
      <p:grpSp>
        <p:nvGrpSpPr>
          <p:cNvPr id="3" name="Group 2"/>
          <p:cNvGrpSpPr/>
          <p:nvPr/>
        </p:nvGrpSpPr>
        <p:grpSpPr>
          <a:xfrm>
            <a:off x="1890753" y="6388189"/>
            <a:ext cx="1561971" cy="407988"/>
            <a:chOff x="1890753" y="6388189"/>
            <a:chExt cx="1561971" cy="407988"/>
          </a:xfrm>
        </p:grpSpPr>
        <p:pic>
          <p:nvPicPr>
            <p:cNvPr id="141" name="Picture 98"/>
            <p:cNvPicPr>
              <a:picLocks noChangeAspect="1" noChangeArrowheads="1"/>
            </p:cNvPicPr>
            <p:nvPr/>
          </p:nvPicPr>
          <p:blipFill>
            <a:blip r:embed="rId11" cstate="print">
              <a:extLst>
                <a:ext uri="{28A0092B-C50C-407E-A947-70E740481C1C}">
                  <a14:useLocalDpi xmlns:a14="http://schemas.microsoft.com/office/drawing/2010/main" val="0"/>
                </a:ext>
              </a:extLst>
            </a:blip>
            <a:stretch>
              <a:fillRect/>
            </a:stretch>
          </p:blipFill>
          <p:spPr bwMode="auto">
            <a:xfrm>
              <a:off x="1890753" y="6413589"/>
              <a:ext cx="383916" cy="376238"/>
            </a:xfrm>
            <a:prstGeom prst="rect">
              <a:avLst/>
            </a:prstGeom>
            <a:noFill/>
            <a:ln w="9525">
              <a:noFill/>
              <a:miter lim="800000"/>
              <a:headEnd/>
              <a:tailEnd/>
            </a:ln>
          </p:spPr>
        </p:pic>
        <p:pic>
          <p:nvPicPr>
            <p:cNvPr id="144" name="Picture 102" descr="47"/>
            <p:cNvPicPr>
              <a:picLocks noChangeAspect="1" noChangeArrowheads="1"/>
            </p:cNvPicPr>
            <p:nvPr/>
          </p:nvPicPr>
          <p:blipFill>
            <a:blip r:embed="rId12" cstate="print"/>
            <a:srcRect/>
            <a:stretch>
              <a:fillRect/>
            </a:stretch>
          </p:blipFill>
          <p:spPr bwMode="auto">
            <a:xfrm>
              <a:off x="3060611" y="6404064"/>
              <a:ext cx="384175" cy="384175"/>
            </a:xfrm>
            <a:prstGeom prst="rect">
              <a:avLst/>
            </a:prstGeom>
            <a:noFill/>
            <a:ln w="9525">
              <a:noFill/>
              <a:miter lim="800000"/>
              <a:headEnd/>
              <a:tailEnd/>
            </a:ln>
          </p:spPr>
        </p:pic>
        <p:sp>
          <p:nvSpPr>
            <p:cNvPr id="145" name="AutoShape 103"/>
            <p:cNvSpPr>
              <a:spLocks noChangeArrowheads="1"/>
            </p:cNvSpPr>
            <p:nvPr/>
          </p:nvSpPr>
          <p:spPr bwMode="auto">
            <a:xfrm>
              <a:off x="3044736" y="6388189"/>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157" name="TextBox 156"/>
          <p:cNvSpPr txBox="1"/>
          <p:nvPr/>
        </p:nvSpPr>
        <p:spPr>
          <a:xfrm>
            <a:off x="221456" y="4045305"/>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pic>
        <p:nvPicPr>
          <p:cNvPr id="81" name="Picture 8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36550" y="2919629"/>
            <a:ext cx="123339" cy="91943"/>
          </a:xfrm>
          <a:prstGeom prst="rect">
            <a:avLst/>
          </a:prstGeom>
        </p:spPr>
      </p:pic>
      <p:pic>
        <p:nvPicPr>
          <p:cNvPr id="84" name="Picture 8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31789" y="3179185"/>
            <a:ext cx="123339" cy="91943"/>
          </a:xfrm>
          <a:prstGeom prst="rect">
            <a:avLst/>
          </a:prstGeom>
        </p:spPr>
      </p:pic>
      <p:pic>
        <p:nvPicPr>
          <p:cNvPr id="86" name="Picture 8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31788" y="3450647"/>
            <a:ext cx="123339" cy="91943"/>
          </a:xfrm>
          <a:prstGeom prst="rect">
            <a:avLst/>
          </a:prstGeom>
        </p:spPr>
      </p:pic>
      <p:pic>
        <p:nvPicPr>
          <p:cNvPr id="88" name="Picture 8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36551" y="3662579"/>
            <a:ext cx="123339" cy="91943"/>
          </a:xfrm>
          <a:prstGeom prst="rect">
            <a:avLst/>
          </a:prstGeom>
        </p:spPr>
      </p:pic>
      <p:pic>
        <p:nvPicPr>
          <p:cNvPr id="89" name="Picture 88"/>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032000" y="2938679"/>
            <a:ext cx="123339" cy="91943"/>
          </a:xfrm>
          <a:prstGeom prst="rect">
            <a:avLst/>
          </a:prstGeom>
        </p:spPr>
      </p:pic>
      <p:pic>
        <p:nvPicPr>
          <p:cNvPr id="90" name="Picture 8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041525" y="3557804"/>
            <a:ext cx="123339" cy="91943"/>
          </a:xfrm>
          <a:prstGeom prst="rect">
            <a:avLst/>
          </a:prstGeom>
        </p:spPr>
      </p:pic>
      <p:pic>
        <p:nvPicPr>
          <p:cNvPr id="91" name="Picture 9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041525" y="3214904"/>
            <a:ext cx="123339" cy="91943"/>
          </a:xfrm>
          <a:prstGeom prst="rect">
            <a:avLst/>
          </a:prstGeom>
        </p:spPr>
      </p:pic>
      <p:sp>
        <p:nvSpPr>
          <p:cNvPr id="62" name="TextBox 61"/>
          <p:cNvSpPr txBox="1"/>
          <p:nvPr/>
        </p:nvSpPr>
        <p:spPr>
          <a:xfrm>
            <a:off x="365124" y="4780697"/>
            <a:ext cx="1471779"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pic>
        <p:nvPicPr>
          <p:cNvPr id="80" name="Picture 79"/>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66739" y="4872261"/>
            <a:ext cx="180000" cy="134181"/>
          </a:xfrm>
          <a:prstGeom prst="rect">
            <a:avLst/>
          </a:prstGeom>
        </p:spPr>
      </p:pic>
      <p:sp>
        <p:nvSpPr>
          <p:cNvPr id="82" name="Rectangle 55"/>
          <p:cNvSpPr>
            <a:spLocks noChangeArrowheads="1"/>
          </p:cNvSpPr>
          <p:nvPr/>
        </p:nvSpPr>
        <p:spPr bwMode="auto">
          <a:xfrm>
            <a:off x="305529" y="4780866"/>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3" name="TextBox 72"/>
          <p:cNvSpPr txBox="1">
            <a:spLocks noChangeArrowheads="1"/>
          </p:cNvSpPr>
          <p:nvPr/>
        </p:nvSpPr>
        <p:spPr bwMode="auto">
          <a:xfrm>
            <a:off x="327025" y="5142026"/>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5" name="TextBox 61"/>
          <p:cNvSpPr txBox="1">
            <a:spLocks noChangeArrowheads="1"/>
          </p:cNvSpPr>
          <p:nvPr/>
        </p:nvSpPr>
        <p:spPr bwMode="auto">
          <a:xfrm>
            <a:off x="327025" y="5496039"/>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7" name="Picture 86" descr="Calculator_2_60px.png"/>
          <p:cNvPicPr>
            <a:picLocks noChangeAspect="1"/>
          </p:cNvPicPr>
          <p:nvPr/>
        </p:nvPicPr>
        <p:blipFill>
          <a:blip r:embed="rId15" cstate="print"/>
          <a:stretch>
            <a:fillRect/>
          </a:stretch>
        </p:blipFill>
        <p:spPr>
          <a:xfrm>
            <a:off x="366739" y="5200948"/>
            <a:ext cx="180000" cy="180000"/>
          </a:xfrm>
          <a:prstGeom prst="rect">
            <a:avLst/>
          </a:prstGeom>
        </p:spPr>
      </p:pic>
      <p:pic>
        <p:nvPicPr>
          <p:cNvPr id="92" name="Picture 91" descr="Monitor_60px.png"/>
          <p:cNvPicPr>
            <a:picLocks noChangeAspect="1"/>
          </p:cNvPicPr>
          <p:nvPr/>
        </p:nvPicPr>
        <p:blipFill>
          <a:blip r:embed="rId16" cstate="print"/>
          <a:stretch>
            <a:fillRect/>
          </a:stretch>
        </p:blipFill>
        <p:spPr>
          <a:xfrm>
            <a:off x="366739" y="5559618"/>
            <a:ext cx="180000" cy="180000"/>
          </a:xfrm>
          <a:prstGeom prst="rect">
            <a:avLst/>
          </a:prstGeom>
        </p:spPr>
      </p:pic>
      <p:sp>
        <p:nvSpPr>
          <p:cNvPr id="93" name="Rectangle 57">
            <a:hlinkClick r:id="rId17" action="ppaction://hlinksldjump"/>
          </p:cNvPr>
          <p:cNvSpPr>
            <a:spLocks noChangeArrowheads="1"/>
          </p:cNvSpPr>
          <p:nvPr/>
        </p:nvSpPr>
        <p:spPr bwMode="auto">
          <a:xfrm>
            <a:off x="305529" y="5503859"/>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4" name="Rectangle 57">
            <a:hlinkClick r:id="rId18" action="ppaction://hlinksldjump"/>
          </p:cNvPr>
          <p:cNvSpPr>
            <a:spLocks noChangeArrowheads="1"/>
          </p:cNvSpPr>
          <p:nvPr/>
        </p:nvSpPr>
        <p:spPr bwMode="auto">
          <a:xfrm>
            <a:off x="305529" y="5152058"/>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9" name="Rectangle 57">
            <a:hlinkClick r:id="rId1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Freeform 69"/>
          <p:cNvSpPr>
            <a:spLocks noChangeArrowheads="1"/>
          </p:cNvSpPr>
          <p:nvPr/>
        </p:nvSpPr>
        <p:spPr bwMode="auto">
          <a:xfrm>
            <a:off x="983991" y="273056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5" name="Freeform 69"/>
          <p:cNvSpPr>
            <a:spLocks noChangeArrowheads="1"/>
          </p:cNvSpPr>
          <p:nvPr/>
        </p:nvSpPr>
        <p:spPr bwMode="auto">
          <a:xfrm>
            <a:off x="1831253" y="273056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7" name="Freeform 69"/>
          <p:cNvSpPr>
            <a:spLocks noChangeArrowheads="1"/>
          </p:cNvSpPr>
          <p:nvPr/>
        </p:nvSpPr>
        <p:spPr bwMode="auto">
          <a:xfrm>
            <a:off x="4370128" y="273056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8" name="Freeform 69"/>
          <p:cNvSpPr>
            <a:spLocks noChangeArrowheads="1"/>
          </p:cNvSpPr>
          <p:nvPr/>
        </p:nvSpPr>
        <p:spPr bwMode="auto">
          <a:xfrm>
            <a:off x="3525749" y="273056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9" name="Freeform 69"/>
          <p:cNvSpPr>
            <a:spLocks noChangeArrowheads="1"/>
          </p:cNvSpPr>
          <p:nvPr/>
        </p:nvSpPr>
        <p:spPr bwMode="auto">
          <a:xfrm>
            <a:off x="2682807" y="273056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47" descr="i_button_black.pn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14" name="Rectangle 122"/>
          <p:cNvSpPr>
            <a:spLocks noChangeArrowheads="1"/>
          </p:cNvSpPr>
          <p:nvPr/>
        </p:nvSpPr>
        <p:spPr bwMode="auto">
          <a:xfrm>
            <a:off x="1763713" y="4132263"/>
            <a:ext cx="7380287" cy="2725737"/>
          </a:xfrm>
          <a:prstGeom prst="rect">
            <a:avLst/>
          </a:prstGeom>
          <a:solidFill>
            <a:srgbClr val="EAEAEA"/>
          </a:solidFill>
          <a:ln w="9525" algn="ctr">
            <a:noFill/>
            <a:round/>
            <a:headEnd/>
            <a:tailEnd/>
          </a:ln>
        </p:spPr>
        <p:txBody>
          <a:bodyPr wrap="none" lIns="90000" tIns="46800" rIns="90000" bIns="46800" anchor="ctr"/>
          <a:lstStyle/>
          <a:p>
            <a:pPr marL="244475" indent="-244475" algn="ctr">
              <a:buClr>
                <a:srgbClr val="F0AB00"/>
              </a:buClr>
              <a:buSzPct val="80000"/>
              <a:buFont typeface="Wingdings" pitchFamily="2" charset="2"/>
              <a:buNone/>
            </a:pPr>
            <a:endParaRPr lang="en-US">
              <a:solidFill>
                <a:srgbClr val="000000"/>
              </a:solidFill>
            </a:endParaRPr>
          </a:p>
        </p:txBody>
      </p:sp>
      <p:sp>
        <p:nvSpPr>
          <p:cNvPr id="118" name="TextBox 56"/>
          <p:cNvSpPr txBox="1">
            <a:spLocks noChangeArrowheads="1"/>
          </p:cNvSpPr>
          <p:nvPr/>
        </p:nvSpPr>
        <p:spPr bwMode="auto">
          <a:xfrm>
            <a:off x="4741863" y="4149725"/>
            <a:ext cx="4187825" cy="2479675"/>
          </a:xfrm>
          <a:prstGeom prst="rect">
            <a:avLst/>
          </a:prstGeom>
          <a:noFill/>
          <a:ln w="9525">
            <a:noFill/>
            <a:miter lim="800000"/>
            <a:headEnd/>
            <a:tailEnd/>
          </a:ln>
        </p:spPr>
        <p:txBody>
          <a:bodyPr>
            <a:spAutoFit/>
          </a:bodyPr>
          <a:lstStyle/>
          <a:p>
            <a:pPr marL="176213" indent="-176213">
              <a:spcBef>
                <a:spcPct val="10000"/>
              </a:spcBef>
              <a:buClr>
                <a:srgbClr val="F0AB00"/>
              </a:buClr>
              <a:buSzPct val="70000"/>
              <a:buFont typeface="Wingdings" pitchFamily="2" charset="2"/>
              <a:buNone/>
            </a:pPr>
            <a:endParaRPr lang="en-US" sz="1100" b="1" dirty="0">
              <a:solidFill>
                <a:srgbClr val="44697D"/>
              </a:solidFill>
            </a:endParaRPr>
          </a:p>
          <a:p>
            <a:pPr marL="176213" indent="-176213">
              <a:lnSpc>
                <a:spcPct val="90000"/>
              </a:lnSpc>
              <a:spcBef>
                <a:spcPct val="10000"/>
              </a:spcBef>
              <a:spcAft>
                <a:spcPts val="300"/>
              </a:spcAft>
              <a:buClr>
                <a:srgbClr val="F0AB00"/>
              </a:buClr>
              <a:buSzPct val="70000"/>
              <a:buFont typeface="Wingdings" pitchFamily="2" charset="2"/>
              <a:buChar char="n"/>
            </a:pPr>
            <a:endParaRPr lang="en-US" sz="900" dirty="0">
              <a:solidFill>
                <a:srgbClr val="000000"/>
              </a:solidFill>
            </a:endParaRPr>
          </a:p>
          <a:p>
            <a:pPr marL="176213" indent="-176213">
              <a:lnSpc>
                <a:spcPct val="90000"/>
              </a:lnSpc>
              <a:spcBef>
                <a:spcPct val="10000"/>
              </a:spcBef>
              <a:spcAft>
                <a:spcPts val="300"/>
              </a:spcAft>
              <a:buClr>
                <a:srgbClr val="4DB6EF"/>
              </a:buClr>
              <a:buFont typeface="Wingdings" pitchFamily="2" charset="2"/>
              <a:buChar char="l"/>
            </a:pPr>
            <a:r>
              <a:rPr lang="en-US" sz="900" dirty="0">
                <a:solidFill>
                  <a:srgbClr val="000000"/>
                </a:solidFill>
              </a:rPr>
              <a:t>Liquidity Management provides the analytical framework for efficient financial value chain management including tools for bank balance reporting, liquidity monitoring, and optimizing liquidity positions. </a:t>
            </a:r>
          </a:p>
          <a:p>
            <a:pPr marL="176213" indent="-176213">
              <a:lnSpc>
                <a:spcPct val="90000"/>
              </a:lnSpc>
              <a:spcBef>
                <a:spcPct val="10000"/>
              </a:spcBef>
              <a:spcAft>
                <a:spcPts val="300"/>
              </a:spcAft>
              <a:buClr>
                <a:srgbClr val="4DB6EF"/>
              </a:buClr>
              <a:buFont typeface="Wingdings" pitchFamily="2" charset="2"/>
              <a:buChar char="l"/>
            </a:pPr>
            <a:r>
              <a:rPr lang="en-US" sz="900" dirty="0">
                <a:solidFill>
                  <a:srgbClr val="000000"/>
                </a:solidFill>
              </a:rPr>
              <a:t>Cash managers can easily determine, initiate, and execute required funds transfers to manage liquidity positions in terms of investing excess cash or funding liquidity shortages.</a:t>
            </a:r>
          </a:p>
          <a:p>
            <a:pPr marL="176213" indent="-176213">
              <a:lnSpc>
                <a:spcPct val="90000"/>
              </a:lnSpc>
              <a:spcBef>
                <a:spcPct val="10000"/>
              </a:spcBef>
              <a:spcAft>
                <a:spcPts val="300"/>
              </a:spcAft>
              <a:buClr>
                <a:srgbClr val="4DB6EF"/>
              </a:buClr>
              <a:buFont typeface="Wingdings" pitchFamily="2" charset="2"/>
              <a:buChar char="l"/>
            </a:pPr>
            <a:r>
              <a:rPr lang="en-US" sz="900" dirty="0">
                <a:solidFill>
                  <a:srgbClr val="000000"/>
                </a:solidFill>
              </a:rPr>
              <a:t>Automated processes for collecting information about account balances and transactions from banks, as well as internal information on collections, disbursements, and other financial activities are spread across different business units within the company.</a:t>
            </a:r>
          </a:p>
          <a:p>
            <a:pPr marL="176213" indent="-176213">
              <a:lnSpc>
                <a:spcPct val="90000"/>
              </a:lnSpc>
              <a:spcBef>
                <a:spcPct val="10000"/>
              </a:spcBef>
              <a:spcAft>
                <a:spcPts val="300"/>
              </a:spcAft>
              <a:buClr>
                <a:srgbClr val="4DB6EF"/>
              </a:buClr>
              <a:buFont typeface="Wingdings" pitchFamily="2" charset="2"/>
              <a:buChar char="l"/>
            </a:pPr>
            <a:r>
              <a:rPr lang="en-US" sz="900" dirty="0">
                <a:solidFill>
                  <a:srgbClr val="000000"/>
                </a:solidFill>
              </a:rPr>
              <a:t>Built-in analytics and reporting ensure a seamless consolidation of the liquidity information into today’s cash position as well as various forecast worksheets. Analytical tools support a comprehensive liquidity analysis, projecting cash shortages or surpluses for a variety of reporting criteria and timelines.</a:t>
            </a:r>
          </a:p>
        </p:txBody>
      </p:sp>
      <p:sp>
        <p:nvSpPr>
          <p:cNvPr id="72" name="Chevron 83"/>
          <p:cNvSpPr>
            <a:spLocks noChangeArrowheads="1"/>
          </p:cNvSpPr>
          <p:nvPr/>
        </p:nvSpPr>
        <p:spPr bwMode="auto">
          <a:xfrm>
            <a:off x="276909" y="1725262"/>
            <a:ext cx="2599641"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Collect</a:t>
            </a:r>
          </a:p>
        </p:txBody>
      </p:sp>
      <p:sp>
        <p:nvSpPr>
          <p:cNvPr id="75" name="Chevron 84"/>
          <p:cNvSpPr>
            <a:spLocks noChangeArrowheads="1"/>
          </p:cNvSpPr>
          <p:nvPr>
            <p:custDataLst>
              <p:tags r:id="rId1"/>
            </p:custDataLst>
          </p:nvPr>
        </p:nvSpPr>
        <p:spPr bwMode="auto">
          <a:xfrm>
            <a:off x="440726" y="2106262"/>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Collect bank balances </a:t>
            </a:r>
          </a:p>
          <a:p>
            <a:pPr>
              <a:lnSpc>
                <a:spcPct val="90000"/>
              </a:lnSpc>
              <a:buClr>
                <a:schemeClr val="accent1"/>
              </a:buClr>
              <a:buSzPct val="80000"/>
            </a:pPr>
            <a:r>
              <a:rPr lang="en-US" sz="800" dirty="0">
                <a:solidFill>
                  <a:srgbClr val="404040"/>
                </a:solidFill>
              </a:rPr>
              <a:t>Transaction  details</a:t>
            </a:r>
          </a:p>
        </p:txBody>
      </p:sp>
      <p:sp>
        <p:nvSpPr>
          <p:cNvPr id="82" name="Chevron 84"/>
          <p:cNvSpPr>
            <a:spLocks noChangeArrowheads="1"/>
          </p:cNvSpPr>
          <p:nvPr>
            <p:custDataLst>
              <p:tags r:id="rId2"/>
            </p:custDataLst>
          </p:nvPr>
        </p:nvSpPr>
        <p:spPr bwMode="auto">
          <a:xfrm>
            <a:off x="1212150" y="2106262"/>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Retrieve collections</a:t>
            </a:r>
          </a:p>
        </p:txBody>
      </p:sp>
      <p:sp>
        <p:nvSpPr>
          <p:cNvPr id="2" name="Title 1"/>
          <p:cNvSpPr>
            <a:spLocks noGrp="1"/>
          </p:cNvSpPr>
          <p:nvPr>
            <p:ph type="title"/>
          </p:nvPr>
        </p:nvSpPr>
        <p:spPr/>
        <p:txBody>
          <a:bodyPr/>
          <a:lstStyle/>
          <a:p>
            <a:pPr lvl="0" fontAlgn="base">
              <a:spcAft>
                <a:spcPct val="0"/>
              </a:spcAft>
            </a:pPr>
            <a:r>
              <a:rPr lang="en-US" dirty="0"/>
              <a:t>Cash</a:t>
            </a:r>
            <a:r>
              <a:rPr lang="en-US" dirty="0">
                <a:solidFill>
                  <a:srgbClr val="44697D"/>
                </a:solidFill>
                <a:ea typeface="Arial Unicode MS" pitchFamily="34" charset="-128"/>
                <a:cs typeface="Arial Unicode MS" pitchFamily="34" charset="-128"/>
              </a:rPr>
              <a:t> </a:t>
            </a:r>
            <a:r>
              <a:rPr lang="en-US" dirty="0"/>
              <a:t>and</a:t>
            </a:r>
            <a:r>
              <a:rPr lang="en-US" dirty="0">
                <a:solidFill>
                  <a:srgbClr val="44697D"/>
                </a:solidFill>
                <a:ea typeface="Arial Unicode MS" pitchFamily="34" charset="-128"/>
                <a:cs typeface="Arial Unicode MS" pitchFamily="34" charset="-128"/>
              </a:rPr>
              <a:t> </a:t>
            </a:r>
            <a:r>
              <a:rPr lang="en-US" dirty="0"/>
              <a:t>Liquidity</a:t>
            </a:r>
            <a:r>
              <a:rPr lang="en-US" dirty="0">
                <a:solidFill>
                  <a:srgbClr val="44697D"/>
                </a:solidFill>
                <a:ea typeface="Arial Unicode MS" pitchFamily="34" charset="-128"/>
                <a:cs typeface="Arial Unicode MS" pitchFamily="34" charset="-128"/>
              </a:rPr>
              <a:t> </a:t>
            </a:r>
            <a:r>
              <a:rPr lang="en-US" dirty="0"/>
              <a:t>Management</a:t>
            </a:r>
            <a:r>
              <a:rPr lang="en-US" dirty="0">
                <a:solidFill>
                  <a:srgbClr val="44697D"/>
                </a:solidFill>
                <a:ea typeface="Arial Unicode MS" pitchFamily="34" charset="-128"/>
                <a:cs typeface="Arial Unicode MS" pitchFamily="34" charset="-128"/>
              </a:rPr>
              <a:t>  </a:t>
            </a:r>
            <a:br>
              <a:rPr lang="en-US" sz="2200" dirty="0">
                <a:solidFill>
                  <a:srgbClr val="44697D"/>
                </a:solidFill>
                <a:ea typeface="Arial Unicode MS" pitchFamily="34" charset="-128"/>
                <a:cs typeface="Arial Unicode MS" pitchFamily="34" charset="-128"/>
              </a:rPr>
            </a:br>
            <a:r>
              <a:rPr lang="en-US" sz="2000" dirty="0"/>
              <a:t>Business</a:t>
            </a:r>
            <a:r>
              <a:rPr lang="en-US" sz="2200" dirty="0">
                <a:solidFill>
                  <a:srgbClr val="44697D"/>
                </a:solidFill>
                <a:ea typeface="Arial Unicode MS" pitchFamily="34" charset="-128"/>
                <a:cs typeface="Arial Unicode MS" pitchFamily="34" charset="-128"/>
              </a:rPr>
              <a:t> </a:t>
            </a:r>
            <a:r>
              <a:rPr lang="en-US" sz="2000" dirty="0"/>
              <a:t>Value</a:t>
            </a:r>
            <a:r>
              <a:rPr lang="en-US" sz="2200" dirty="0">
                <a:solidFill>
                  <a:srgbClr val="44697D"/>
                </a:solidFill>
                <a:ea typeface="Arial Unicode MS" pitchFamily="34" charset="-128"/>
                <a:cs typeface="Arial Unicode MS" pitchFamily="34" charset="-128"/>
              </a:rPr>
              <a:t>	</a:t>
            </a:r>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3" name="TextBox 72"/>
          <p:cNvSpPr txBox="1">
            <a:spLocks noChangeArrowheads="1"/>
          </p:cNvSpPr>
          <p:nvPr/>
        </p:nvSpPr>
        <p:spPr bwMode="auto">
          <a:xfrm>
            <a:off x="327025" y="5134025"/>
            <a:ext cx="1436688" cy="330200"/>
          </a:xfrm>
          <a:prstGeom prst="rect">
            <a:avLst/>
          </a:prstGeom>
          <a:solidFill>
            <a:srgbClr val="ECECEC"/>
          </a:solidFill>
        </p:spPr>
        <p:txBody>
          <a:bodyPr lIns="0" rIns="0" anchor="ctr"/>
          <a:lstStyle/>
          <a:p>
            <a:pPr marL="288000">
              <a:buClr>
                <a:schemeClr val="accent1"/>
              </a:buClr>
              <a:buSzPct val="80000"/>
              <a:buFont typeface="Wingdings" pitchFamily="2" charset="2"/>
              <a:buNone/>
              <a:defRPr/>
            </a:pPr>
            <a:r>
              <a:rPr lang="en-US" sz="900" b="1" dirty="0">
                <a:latin typeface="+mn-lt"/>
              </a:rPr>
              <a:t>Business Value</a:t>
            </a:r>
          </a:p>
        </p:txBody>
      </p:sp>
      <p:sp>
        <p:nvSpPr>
          <p:cNvPr id="28" name="TextBox 27"/>
          <p:cNvSpPr txBox="1"/>
          <p:nvPr/>
        </p:nvSpPr>
        <p:spPr>
          <a:xfrm>
            <a:off x="327024" y="4790172"/>
            <a:ext cx="1630363" cy="330200"/>
          </a:xfrm>
          <a:prstGeom prst="rect">
            <a:avLst/>
          </a:prstGeom>
          <a:noFill/>
          <a:ln w="9525">
            <a:noFill/>
            <a:miter lim="800000"/>
            <a:headEnd/>
            <a:tailEnd/>
          </a:ln>
        </p:spPr>
        <p:txBody>
          <a:bodyPr lIns="0" rIns="36000" anchor="ctr"/>
          <a:lstStyle/>
          <a:p>
            <a:pPr marL="287338">
              <a:buClr>
                <a:schemeClr val="accent1"/>
              </a:buClr>
              <a:buSzPct val="80000"/>
              <a:defRPr/>
            </a:pPr>
            <a:r>
              <a:rPr lang="en-US" sz="900" dirty="0"/>
              <a:t>Scenario/Processes</a:t>
            </a:r>
          </a:p>
        </p:txBody>
      </p:sp>
      <p:pic>
        <p:nvPicPr>
          <p:cNvPr id="55" name="Picture 54" descr="scenario_60pxgrün.png"/>
          <p:cNvPicPr>
            <a:picLocks noChangeAspect="1"/>
          </p:cNvPicPr>
          <p:nvPr/>
        </p:nvPicPr>
        <p:blipFill>
          <a:blip r:embed="rId18" cstate="print"/>
          <a:stretch>
            <a:fillRect/>
          </a:stretch>
        </p:blipFill>
        <p:spPr>
          <a:xfrm>
            <a:off x="366739" y="4849302"/>
            <a:ext cx="180000" cy="180000"/>
          </a:xfrm>
          <a:prstGeom prst="rect">
            <a:avLst/>
          </a:prstGeom>
        </p:spPr>
      </p:pic>
      <p:pic>
        <p:nvPicPr>
          <p:cNvPr id="57" name="Picture 56"/>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96162" y="5192947"/>
            <a:ext cx="121153" cy="180000"/>
          </a:xfrm>
          <a:prstGeom prst="rect">
            <a:avLst/>
          </a:prstGeom>
        </p:spPr>
      </p:pic>
      <p:sp>
        <p:nvSpPr>
          <p:cNvPr id="41" name="Rectangle 55">
            <a:hlinkClick r:id="rId20" action="ppaction://hlinksldjump"/>
          </p:cNvPr>
          <p:cNvSpPr>
            <a:spLocks noChangeArrowheads="1"/>
          </p:cNvSpPr>
          <p:nvPr/>
        </p:nvSpPr>
        <p:spPr bwMode="auto">
          <a:xfrm>
            <a:off x="305529"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4" name="Picture 118" descr="sales"/>
          <p:cNvPicPr>
            <a:picLocks noChangeAspect="1" noChangeArrowheads="1"/>
          </p:cNvPicPr>
          <p:nvPr>
            <p:custDataLst>
              <p:tags r:id="rId3"/>
            </p:custDataLst>
          </p:nvPr>
        </p:nvPicPr>
        <p:blipFill>
          <a:blip r:embed="rId21" cstate="print"/>
          <a:stretch>
            <a:fillRect/>
          </a:stretch>
        </p:blipFill>
        <p:spPr bwMode="auto">
          <a:xfrm>
            <a:off x="379755" y="2802773"/>
            <a:ext cx="731520" cy="731520"/>
          </a:xfrm>
          <a:prstGeom prst="rect">
            <a:avLst/>
          </a:prstGeom>
          <a:noFill/>
          <a:ln w="9525">
            <a:noFill/>
            <a:miter lim="800000"/>
            <a:headEnd/>
            <a:tailEnd/>
          </a:ln>
        </p:spPr>
      </p:pic>
      <p:sp>
        <p:nvSpPr>
          <p:cNvPr id="70" name="Chevron 84"/>
          <p:cNvSpPr>
            <a:spLocks noChangeArrowheads="1"/>
          </p:cNvSpPr>
          <p:nvPr>
            <p:custDataLst>
              <p:tags r:id="rId4"/>
            </p:custDataLst>
          </p:nvPr>
        </p:nvSpPr>
        <p:spPr bwMode="auto">
          <a:xfrm>
            <a:off x="1983675" y="2105363"/>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Retrieve disbursements</a:t>
            </a:r>
          </a:p>
        </p:txBody>
      </p:sp>
      <p:sp>
        <p:nvSpPr>
          <p:cNvPr id="73" name="Chevron 83"/>
          <p:cNvSpPr>
            <a:spLocks noChangeArrowheads="1"/>
          </p:cNvSpPr>
          <p:nvPr/>
        </p:nvSpPr>
        <p:spPr bwMode="auto">
          <a:xfrm>
            <a:off x="6106209" y="1725262"/>
            <a:ext cx="2856816"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Manage</a:t>
            </a:r>
          </a:p>
        </p:txBody>
      </p:sp>
      <p:sp>
        <p:nvSpPr>
          <p:cNvPr id="74" name="Chevron 84"/>
          <p:cNvSpPr>
            <a:spLocks noChangeArrowheads="1"/>
          </p:cNvSpPr>
          <p:nvPr>
            <p:custDataLst>
              <p:tags r:id="rId5"/>
            </p:custDataLst>
          </p:nvPr>
        </p:nvSpPr>
        <p:spPr bwMode="auto">
          <a:xfrm>
            <a:off x="6412901" y="210446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 funds</a:t>
            </a:r>
          </a:p>
        </p:txBody>
      </p:sp>
      <p:sp>
        <p:nvSpPr>
          <p:cNvPr id="77" name="Chevron 84"/>
          <p:cNvSpPr>
            <a:spLocks noChangeArrowheads="1"/>
          </p:cNvSpPr>
          <p:nvPr>
            <p:custDataLst>
              <p:tags r:id="rId6"/>
            </p:custDataLst>
          </p:nvPr>
        </p:nvSpPr>
        <p:spPr bwMode="auto">
          <a:xfrm>
            <a:off x="7174800" y="210446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Invest / borrow </a:t>
            </a:r>
            <a:br>
              <a:rPr lang="en-US" sz="800" dirty="0">
                <a:solidFill>
                  <a:srgbClr val="404040"/>
                </a:solidFill>
              </a:rPr>
            </a:br>
            <a:r>
              <a:rPr lang="en-US" sz="800" dirty="0">
                <a:solidFill>
                  <a:srgbClr val="404040"/>
                </a:solidFill>
              </a:rPr>
              <a:t>money</a:t>
            </a:r>
          </a:p>
        </p:txBody>
      </p:sp>
      <p:pic>
        <p:nvPicPr>
          <p:cNvPr id="79" name="Picture 118" descr="sales"/>
          <p:cNvPicPr>
            <a:picLocks noChangeAspect="1" noChangeArrowheads="1"/>
          </p:cNvPicPr>
          <p:nvPr>
            <p:custDataLst>
              <p:tags r:id="rId7"/>
            </p:custDataLst>
          </p:nvPr>
        </p:nvPicPr>
        <p:blipFill>
          <a:blip r:embed="rId21" cstate="print"/>
          <a:stretch>
            <a:fillRect/>
          </a:stretch>
        </p:blipFill>
        <p:spPr bwMode="auto">
          <a:xfrm>
            <a:off x="6285255" y="2783723"/>
            <a:ext cx="731520" cy="731520"/>
          </a:xfrm>
          <a:prstGeom prst="rect">
            <a:avLst/>
          </a:prstGeom>
          <a:noFill/>
          <a:ln w="9525">
            <a:noFill/>
            <a:miter lim="800000"/>
            <a:headEnd/>
            <a:tailEnd/>
          </a:ln>
        </p:spPr>
      </p:pic>
      <p:sp>
        <p:nvSpPr>
          <p:cNvPr id="89" name="Chevron 84"/>
          <p:cNvSpPr>
            <a:spLocks noChangeArrowheads="1"/>
          </p:cNvSpPr>
          <p:nvPr>
            <p:custDataLst>
              <p:tags r:id="rId8"/>
            </p:custDataLst>
          </p:nvPr>
        </p:nvSpPr>
        <p:spPr bwMode="auto">
          <a:xfrm>
            <a:off x="7936800" y="2103565"/>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Optimize </a:t>
            </a:r>
            <a:br>
              <a:rPr lang="en-US" sz="800" dirty="0">
                <a:solidFill>
                  <a:srgbClr val="404040"/>
                </a:solidFill>
              </a:rPr>
            </a:br>
            <a:r>
              <a:rPr lang="en-US" sz="800" dirty="0">
                <a:solidFill>
                  <a:srgbClr val="404040"/>
                </a:solidFill>
              </a:rPr>
              <a:t>cash flow time lines</a:t>
            </a:r>
          </a:p>
        </p:txBody>
      </p:sp>
      <p:sp>
        <p:nvSpPr>
          <p:cNvPr id="100" name="Chevron 83"/>
          <p:cNvSpPr>
            <a:spLocks noChangeArrowheads="1"/>
          </p:cNvSpPr>
          <p:nvPr/>
        </p:nvSpPr>
        <p:spPr bwMode="auto">
          <a:xfrm>
            <a:off x="2753409" y="1725262"/>
            <a:ext cx="1799541"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Consolidate</a:t>
            </a:r>
          </a:p>
        </p:txBody>
      </p:sp>
      <p:sp>
        <p:nvSpPr>
          <p:cNvPr id="101" name="Chevron 84"/>
          <p:cNvSpPr>
            <a:spLocks noChangeArrowheads="1"/>
          </p:cNvSpPr>
          <p:nvPr>
            <p:custDataLst>
              <p:tags r:id="rId9"/>
            </p:custDataLst>
          </p:nvPr>
        </p:nvSpPr>
        <p:spPr bwMode="auto">
          <a:xfrm>
            <a:off x="2926751" y="2105363"/>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Set cash position </a:t>
            </a:r>
          </a:p>
        </p:txBody>
      </p:sp>
      <p:sp>
        <p:nvSpPr>
          <p:cNvPr id="102" name="Chevron 84"/>
          <p:cNvSpPr>
            <a:spLocks noChangeArrowheads="1"/>
          </p:cNvSpPr>
          <p:nvPr>
            <p:custDataLst>
              <p:tags r:id="rId10"/>
            </p:custDataLst>
          </p:nvPr>
        </p:nvSpPr>
        <p:spPr bwMode="auto">
          <a:xfrm>
            <a:off x="3688650" y="2105363"/>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Set liquidity</a:t>
            </a:r>
            <a:br>
              <a:rPr lang="en-US" sz="800" dirty="0">
                <a:solidFill>
                  <a:srgbClr val="404040"/>
                </a:solidFill>
              </a:rPr>
            </a:br>
            <a:r>
              <a:rPr lang="en-US" sz="800" dirty="0">
                <a:solidFill>
                  <a:srgbClr val="404040"/>
                </a:solidFill>
              </a:rPr>
              <a:t>forecasts</a:t>
            </a:r>
          </a:p>
        </p:txBody>
      </p:sp>
      <p:pic>
        <p:nvPicPr>
          <p:cNvPr id="103" name="Picture 118" descr="sales"/>
          <p:cNvPicPr>
            <a:picLocks noChangeAspect="1" noChangeArrowheads="1"/>
          </p:cNvPicPr>
          <p:nvPr>
            <p:custDataLst>
              <p:tags r:id="rId11"/>
            </p:custDataLst>
          </p:nvPr>
        </p:nvPicPr>
        <p:blipFill>
          <a:blip r:embed="rId21" cstate="print"/>
          <a:stretch>
            <a:fillRect/>
          </a:stretch>
        </p:blipFill>
        <p:spPr bwMode="auto">
          <a:xfrm>
            <a:off x="2884830" y="2793248"/>
            <a:ext cx="731520" cy="731520"/>
          </a:xfrm>
          <a:prstGeom prst="rect">
            <a:avLst/>
          </a:prstGeom>
          <a:noFill/>
          <a:ln w="9525">
            <a:noFill/>
            <a:miter lim="800000"/>
            <a:headEnd/>
            <a:tailEnd/>
          </a:ln>
        </p:spPr>
      </p:pic>
      <p:sp>
        <p:nvSpPr>
          <p:cNvPr id="105" name="Chevron 83"/>
          <p:cNvSpPr>
            <a:spLocks noChangeArrowheads="1"/>
          </p:cNvSpPr>
          <p:nvPr/>
        </p:nvSpPr>
        <p:spPr bwMode="auto">
          <a:xfrm>
            <a:off x="4429809" y="1725262"/>
            <a:ext cx="1799541"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Analyze</a:t>
            </a:r>
          </a:p>
        </p:txBody>
      </p:sp>
      <p:sp>
        <p:nvSpPr>
          <p:cNvPr id="107" name="Chevron 84"/>
          <p:cNvSpPr>
            <a:spLocks noChangeArrowheads="1"/>
          </p:cNvSpPr>
          <p:nvPr>
            <p:custDataLst>
              <p:tags r:id="rId12"/>
            </p:custDataLst>
          </p:nvPr>
        </p:nvSpPr>
        <p:spPr bwMode="auto">
          <a:xfrm>
            <a:off x="4603151" y="210446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Analyze today’s </a:t>
            </a:r>
            <a:br>
              <a:rPr lang="en-US" sz="800" dirty="0">
                <a:solidFill>
                  <a:srgbClr val="404040"/>
                </a:solidFill>
              </a:rPr>
            </a:br>
            <a:r>
              <a:rPr lang="en-US" sz="800" dirty="0">
                <a:solidFill>
                  <a:srgbClr val="404040"/>
                </a:solidFill>
              </a:rPr>
              <a:t>cash balance</a:t>
            </a:r>
          </a:p>
        </p:txBody>
      </p:sp>
      <p:sp>
        <p:nvSpPr>
          <p:cNvPr id="108" name="Chevron 84"/>
          <p:cNvSpPr>
            <a:spLocks noChangeArrowheads="1"/>
          </p:cNvSpPr>
          <p:nvPr>
            <p:custDataLst>
              <p:tags r:id="rId13"/>
            </p:custDataLst>
          </p:nvPr>
        </p:nvSpPr>
        <p:spPr bwMode="auto">
          <a:xfrm>
            <a:off x="5365050" y="210446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Analyze future </a:t>
            </a:r>
            <a:br>
              <a:rPr lang="en-US" sz="800" dirty="0">
                <a:solidFill>
                  <a:srgbClr val="404040"/>
                </a:solidFill>
              </a:rPr>
            </a:br>
            <a:r>
              <a:rPr lang="en-US" sz="800" dirty="0">
                <a:solidFill>
                  <a:srgbClr val="404040"/>
                </a:solidFill>
              </a:rPr>
              <a:t>cash balance</a:t>
            </a:r>
          </a:p>
        </p:txBody>
      </p:sp>
      <p:pic>
        <p:nvPicPr>
          <p:cNvPr id="109" name="Picture 118" descr="sales"/>
          <p:cNvPicPr>
            <a:picLocks noChangeAspect="1" noChangeArrowheads="1"/>
          </p:cNvPicPr>
          <p:nvPr>
            <p:custDataLst>
              <p:tags r:id="rId14"/>
            </p:custDataLst>
          </p:nvPr>
        </p:nvPicPr>
        <p:blipFill>
          <a:blip r:embed="rId21" cstate="print"/>
          <a:stretch>
            <a:fillRect/>
          </a:stretch>
        </p:blipFill>
        <p:spPr bwMode="auto">
          <a:xfrm>
            <a:off x="4532655" y="2783723"/>
            <a:ext cx="731520" cy="731520"/>
          </a:xfrm>
          <a:prstGeom prst="rect">
            <a:avLst/>
          </a:prstGeom>
          <a:noFill/>
          <a:ln w="9525">
            <a:noFill/>
            <a:miter lim="800000"/>
            <a:headEnd/>
            <a:tailEnd/>
          </a:ln>
        </p:spPr>
      </p:pic>
      <p:sp>
        <p:nvSpPr>
          <p:cNvPr id="115" name="TextBox 50"/>
          <p:cNvSpPr txBox="1">
            <a:spLocks noChangeArrowheads="1"/>
          </p:cNvSpPr>
          <p:nvPr/>
        </p:nvSpPr>
        <p:spPr bwMode="auto">
          <a:xfrm>
            <a:off x="1744663" y="4125913"/>
            <a:ext cx="1082675"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Overview</a:t>
            </a:r>
            <a:endParaRPr lang="en-US" sz="900" dirty="0">
              <a:solidFill>
                <a:srgbClr val="666666"/>
              </a:solidFill>
              <a:latin typeface="BentonSans Light" pitchFamily="2" charset="0"/>
            </a:endParaRPr>
          </a:p>
        </p:txBody>
      </p:sp>
      <p:sp>
        <p:nvSpPr>
          <p:cNvPr id="116" name="TextBox 53"/>
          <p:cNvSpPr txBox="1">
            <a:spLocks noChangeArrowheads="1"/>
          </p:cNvSpPr>
          <p:nvPr/>
        </p:nvSpPr>
        <p:spPr bwMode="auto">
          <a:xfrm>
            <a:off x="1752600" y="4410075"/>
            <a:ext cx="2930525" cy="1956689"/>
          </a:xfrm>
          <a:prstGeom prst="rect">
            <a:avLst/>
          </a:prstGeom>
          <a:noFill/>
          <a:ln w="9525">
            <a:noFill/>
            <a:miter lim="800000"/>
            <a:headEnd/>
            <a:tailEnd/>
          </a:ln>
        </p:spPr>
        <p:txBody>
          <a:bodyPr>
            <a:spAutoFit/>
          </a:bodyPr>
          <a:lstStyle/>
          <a:p>
            <a:pPr>
              <a:lnSpc>
                <a:spcPct val="95000"/>
              </a:lnSpc>
              <a:spcBef>
                <a:spcPts val="600"/>
              </a:spcBef>
              <a:buSzPct val="125000"/>
            </a:pPr>
            <a:r>
              <a:rPr lang="en-US" sz="900" dirty="0">
                <a:solidFill>
                  <a:srgbClr val="000000"/>
                </a:solidFill>
              </a:rPr>
              <a:t>For financial professionals at midsize companies who want to quickly and efficiently meet cash flow deadlines and achieve better transparency to manage the company’s liquidity position, this scenario streamlines the daily cash management cycle. </a:t>
            </a:r>
          </a:p>
          <a:p>
            <a:pPr>
              <a:lnSpc>
                <a:spcPct val="95000"/>
              </a:lnSpc>
              <a:spcBef>
                <a:spcPts val="600"/>
              </a:spcBef>
              <a:buSzPct val="125000"/>
            </a:pPr>
            <a:r>
              <a:rPr lang="en-US" sz="900" dirty="0">
                <a:solidFill>
                  <a:srgbClr val="000000"/>
                </a:solidFill>
              </a:rPr>
              <a:t>You can collect and aggregate liquidity information efficiently in a fast, streamlined, and automated fashion. </a:t>
            </a:r>
          </a:p>
          <a:p>
            <a:pPr>
              <a:lnSpc>
                <a:spcPct val="95000"/>
              </a:lnSpc>
              <a:spcBef>
                <a:spcPts val="600"/>
              </a:spcBef>
              <a:buSzPct val="125000"/>
            </a:pPr>
            <a:r>
              <a:rPr lang="en-US" sz="900" dirty="0">
                <a:solidFill>
                  <a:srgbClr val="000000"/>
                </a:solidFill>
              </a:rPr>
              <a:t>SAP Business </a:t>
            </a:r>
            <a:r>
              <a:rPr lang="en-US" sz="900" dirty="0" err="1">
                <a:solidFill>
                  <a:srgbClr val="000000"/>
                </a:solidFill>
              </a:rPr>
              <a:t>ByDesign</a:t>
            </a:r>
            <a:r>
              <a:rPr lang="en-US" sz="900" dirty="0">
                <a:solidFill>
                  <a:srgbClr val="000000"/>
                </a:solidFill>
              </a:rPr>
              <a:t> helps efficiently manage Liquidity Management: from the actual liquidity snapshot, forecasting, and analyzing steps through to optimized cash flow from money transfers or other cash flow-impacting strategies.</a:t>
            </a:r>
          </a:p>
        </p:txBody>
      </p:sp>
      <p:cxnSp>
        <p:nvCxnSpPr>
          <p:cNvPr id="121" name="Straight Connector 139"/>
          <p:cNvCxnSpPr>
            <a:cxnSpLocks noChangeShapeType="1"/>
          </p:cNvCxnSpPr>
          <p:nvPr/>
        </p:nvCxnSpPr>
        <p:spPr bwMode="auto">
          <a:xfrm rot="16200000" flipH="1">
            <a:off x="3468687" y="5487988"/>
            <a:ext cx="2562225" cy="0"/>
          </a:xfrm>
          <a:prstGeom prst="line">
            <a:avLst/>
          </a:prstGeom>
          <a:noFill/>
          <a:ln w="12700" algn="ctr">
            <a:solidFill>
              <a:schemeClr val="bg1"/>
            </a:solidFill>
            <a:round/>
            <a:headEnd/>
            <a:tailEnd/>
          </a:ln>
        </p:spPr>
      </p:cxnSp>
      <p:sp>
        <p:nvSpPr>
          <p:cNvPr id="43" name="TextBox 61"/>
          <p:cNvSpPr txBox="1">
            <a:spLocks noChangeArrowheads="1"/>
          </p:cNvSpPr>
          <p:nvPr/>
        </p:nvSpPr>
        <p:spPr bwMode="auto">
          <a:xfrm>
            <a:off x="327025" y="5496039"/>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45" name="Picture 44" descr="Monitor_60px.png"/>
          <p:cNvPicPr>
            <a:picLocks noChangeAspect="1"/>
          </p:cNvPicPr>
          <p:nvPr/>
        </p:nvPicPr>
        <p:blipFill>
          <a:blip r:embed="rId22" cstate="print"/>
          <a:stretch>
            <a:fillRect/>
          </a:stretch>
        </p:blipFill>
        <p:spPr>
          <a:xfrm>
            <a:off x="366739" y="5559618"/>
            <a:ext cx="180000" cy="180000"/>
          </a:xfrm>
          <a:prstGeom prst="rect">
            <a:avLst/>
          </a:prstGeom>
        </p:spPr>
      </p:pic>
      <p:sp>
        <p:nvSpPr>
          <p:cNvPr id="46" name="Rectangle 57">
            <a:hlinkClick r:id="rId23" action="ppaction://hlinksldjump"/>
          </p:cNvPr>
          <p:cNvSpPr>
            <a:spLocks noChangeArrowheads="1"/>
          </p:cNvSpPr>
          <p:nvPr/>
        </p:nvSpPr>
        <p:spPr bwMode="auto">
          <a:xfrm>
            <a:off x="305529" y="5503859"/>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2" name="Rectangle 57">
            <a:hlinkClick r:id="rId2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7" name="TextBox 54"/>
          <p:cNvSpPr txBox="1">
            <a:spLocks noChangeArrowheads="1"/>
          </p:cNvSpPr>
          <p:nvPr/>
        </p:nvSpPr>
        <p:spPr bwMode="auto">
          <a:xfrm>
            <a:off x="4737100" y="4141788"/>
            <a:ext cx="1868488"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Key Benefits</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Picture 78"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 name="Title 1"/>
          <p:cNvSpPr>
            <a:spLocks noGrp="1"/>
          </p:cNvSpPr>
          <p:nvPr>
            <p:ph type="title"/>
          </p:nvPr>
        </p:nvSpPr>
        <p:spPr/>
        <p:txBody>
          <a:bodyPr/>
          <a:lstStyle/>
          <a:p>
            <a:r>
              <a:rPr lang="en-US" dirty="0"/>
              <a:t>Cash and Liquidity Management</a:t>
            </a:r>
            <a:br>
              <a:rPr lang="en-US" dirty="0"/>
            </a:br>
            <a:r>
              <a:rPr lang="en-US" sz="2000" b="0" dirty="0"/>
              <a:t>Scenario Flow for Variant: Processing Payables and Payments</a:t>
            </a:r>
          </a:p>
        </p:txBody>
      </p:sp>
      <p:sp>
        <p:nvSpPr>
          <p:cNvPr id="3" name="Rectangle 122"/>
          <p:cNvSpPr>
            <a:spLocks noChangeArrowheads="1"/>
          </p:cNvSpPr>
          <p:nvPr/>
        </p:nvSpPr>
        <p:spPr bwMode="auto">
          <a:xfrm>
            <a:off x="1763713" y="5536670"/>
            <a:ext cx="7380287" cy="1331074"/>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dirty="0">
              <a:latin typeface="+mn-lt"/>
            </a:endParaRPr>
          </a:p>
        </p:txBody>
      </p:sp>
      <p:sp>
        <p:nvSpPr>
          <p:cNvPr id="14" name="Rectangle 13"/>
          <p:cNvSpPr/>
          <p:nvPr/>
        </p:nvSpPr>
        <p:spPr bwMode="auto">
          <a:xfrm>
            <a:off x="7400925" y="5595938"/>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endParaRPr lang="en-US" sz="800" dirty="0">
              <a:solidFill>
                <a:schemeClr val="accent2"/>
              </a:solidFill>
            </a:endParaRPr>
          </a:p>
        </p:txBody>
      </p:sp>
      <p:sp>
        <p:nvSpPr>
          <p:cNvPr id="15" name="Rectangle 14"/>
          <p:cNvSpPr/>
          <p:nvPr/>
        </p:nvSpPr>
        <p:spPr bwMode="auto">
          <a:xfrm>
            <a:off x="7400925" y="5862638"/>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marL="85725" indent="-85725">
              <a:spcBef>
                <a:spcPts val="300"/>
              </a:spcBef>
              <a:buFont typeface="Wingdings" pitchFamily="2" charset="2"/>
              <a:buChar char="§"/>
              <a:defRPr/>
            </a:pPr>
            <a:endParaRPr lang="en-US" sz="700" u="sng" dirty="0">
              <a:solidFill>
                <a:srgbClr val="2A6CA2"/>
              </a:solidFill>
            </a:endParaRPr>
          </a:p>
        </p:txBody>
      </p:sp>
      <p:sp>
        <p:nvSpPr>
          <p:cNvPr id="31" name="TextBox 3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b="1" dirty="0">
                <a:solidFill>
                  <a:srgbClr val="666666"/>
                </a:solidFill>
                <a:latin typeface="BentonSans Light" pitchFamily="2" charset="0"/>
              </a:rPr>
              <a:t>Explorer</a:t>
            </a:r>
            <a:endParaRPr lang="en-US" sz="1000" b="1" dirty="0">
              <a:solidFill>
                <a:srgbClr val="666666"/>
              </a:solidFill>
              <a:latin typeface="BentonSans Light" pitchFamily="2" charset="0"/>
            </a:endParaRPr>
          </a:p>
        </p:txBody>
      </p:sp>
      <p:sp>
        <p:nvSpPr>
          <p:cNvPr id="34" name="TextBox 33"/>
          <p:cNvSpPr txBox="1"/>
          <p:nvPr/>
        </p:nvSpPr>
        <p:spPr>
          <a:xfrm>
            <a:off x="327024" y="4790222"/>
            <a:ext cx="1630363" cy="330200"/>
          </a:xfrm>
          <a:prstGeom prst="rect">
            <a:avLst/>
          </a:prstGeom>
          <a:noFill/>
          <a:ln w="9525">
            <a:noFill/>
            <a:miter lim="800000"/>
            <a:headEnd/>
            <a:tailEnd/>
          </a:ln>
        </p:spPr>
        <p:txBody>
          <a:bodyPr lIns="0" rIns="36000" anchor="ctr"/>
          <a:lstStyle/>
          <a:p>
            <a:pPr marL="287338">
              <a:buClr>
                <a:schemeClr val="accent1"/>
              </a:buClr>
              <a:buSzPct val="80000"/>
              <a:defRPr/>
            </a:pPr>
            <a:r>
              <a:rPr lang="en-US" sz="900" dirty="0"/>
              <a:t>Scenario/Processes</a:t>
            </a:r>
          </a:p>
        </p:txBody>
      </p:sp>
      <p:sp>
        <p:nvSpPr>
          <p:cNvPr id="35" name="TextBox 61"/>
          <p:cNvSpPr txBox="1">
            <a:spLocks noChangeArrowheads="1"/>
          </p:cNvSpPr>
          <p:nvPr/>
        </p:nvSpPr>
        <p:spPr bwMode="auto">
          <a:xfrm>
            <a:off x="327025" y="5519892"/>
            <a:ext cx="1436688"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 Flow</a:t>
            </a:r>
          </a:p>
        </p:txBody>
      </p:sp>
      <p:pic>
        <p:nvPicPr>
          <p:cNvPr id="36" name="Picture 35" descr="scenario_60pxgrün.png"/>
          <p:cNvPicPr>
            <a:picLocks noChangeAspect="1"/>
          </p:cNvPicPr>
          <p:nvPr/>
        </p:nvPicPr>
        <p:blipFill>
          <a:blip r:embed="rId4" cstate="print"/>
          <a:stretch>
            <a:fillRect/>
          </a:stretch>
        </p:blipFill>
        <p:spPr>
          <a:xfrm>
            <a:off x="366739" y="4849352"/>
            <a:ext cx="180000" cy="180000"/>
          </a:xfrm>
          <a:prstGeom prst="rect">
            <a:avLst/>
          </a:prstGeom>
        </p:spPr>
      </p:pic>
      <p:pic>
        <p:nvPicPr>
          <p:cNvPr id="39" name="Picture 38" descr="Monitor_60px.png"/>
          <p:cNvPicPr>
            <a:picLocks noChangeAspect="1"/>
          </p:cNvPicPr>
          <p:nvPr/>
        </p:nvPicPr>
        <p:blipFill>
          <a:blip r:embed="rId5" cstate="print"/>
          <a:stretch>
            <a:fillRect/>
          </a:stretch>
        </p:blipFill>
        <p:spPr>
          <a:xfrm>
            <a:off x="366739" y="5583471"/>
            <a:ext cx="180000" cy="180000"/>
          </a:xfrm>
          <a:prstGeom prst="rect">
            <a:avLst/>
          </a:prstGeom>
        </p:spPr>
      </p:pic>
      <p:sp>
        <p:nvSpPr>
          <p:cNvPr id="48" name="Rectangle 57">
            <a:hlinkClick r:id="rId6" action="ppaction://hlinksldjump" tooltip="For more information, click here"/>
          </p:cNvPr>
          <p:cNvSpPr>
            <a:spLocks noChangeArrowheads="1"/>
          </p:cNvSpPr>
          <p:nvPr/>
        </p:nvSpPr>
        <p:spPr bwMode="auto">
          <a:xfrm>
            <a:off x="327025" y="552771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0" name="Rectangle 55">
            <a:hlinkClick r:id="rId7" action="ppaction://hlinksldjump"/>
          </p:cNvPr>
          <p:cNvSpPr>
            <a:spLocks noChangeArrowheads="1"/>
          </p:cNvSpPr>
          <p:nvPr/>
        </p:nvSpPr>
        <p:spPr bwMode="auto">
          <a:xfrm>
            <a:off x="305529"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cxnSp>
        <p:nvCxnSpPr>
          <p:cNvPr id="93" name="AutoShape 1146"/>
          <p:cNvCxnSpPr>
            <a:cxnSpLocks noChangeShapeType="1"/>
            <a:stCxn id="130" idx="3"/>
          </p:cNvCxnSpPr>
          <p:nvPr/>
        </p:nvCxnSpPr>
        <p:spPr bwMode="auto">
          <a:xfrm flipH="1">
            <a:off x="2876550" y="3041650"/>
            <a:ext cx="3203575" cy="1588"/>
          </a:xfrm>
          <a:prstGeom prst="bentConnector5">
            <a:avLst>
              <a:gd name="adj1" fmla="val -7134"/>
              <a:gd name="adj2" fmla="val 23300009"/>
              <a:gd name="adj3" fmla="val 107134"/>
            </a:avLst>
          </a:prstGeom>
          <a:noFill/>
          <a:ln w="9525">
            <a:solidFill>
              <a:srgbClr val="7F7F7F"/>
            </a:solidFill>
            <a:round/>
            <a:headEnd type="triangle" w="med" len="med"/>
            <a:tailEnd/>
          </a:ln>
        </p:spPr>
      </p:cxnSp>
      <p:sp>
        <p:nvSpPr>
          <p:cNvPr id="94" name="Chevron 1593"/>
          <p:cNvSpPr>
            <a:spLocks noChangeArrowheads="1"/>
          </p:cNvSpPr>
          <p:nvPr/>
        </p:nvSpPr>
        <p:spPr bwMode="auto">
          <a:xfrm>
            <a:off x="5359400" y="2495550"/>
            <a:ext cx="771525" cy="728663"/>
          </a:xfrm>
          <a:prstGeom prst="chevron">
            <a:avLst>
              <a:gd name="adj" fmla="val 1012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a:solidFill>
                  <a:srgbClr val="404040"/>
                </a:solidFill>
              </a:rPr>
              <a:t>Petty Cash</a:t>
            </a:r>
          </a:p>
        </p:txBody>
      </p:sp>
      <p:sp>
        <p:nvSpPr>
          <p:cNvPr id="95" name="Chevron 125"/>
          <p:cNvSpPr>
            <a:spLocks noChangeArrowheads="1"/>
          </p:cNvSpPr>
          <p:nvPr/>
        </p:nvSpPr>
        <p:spPr bwMode="auto">
          <a:xfrm>
            <a:off x="3270250" y="3281363"/>
            <a:ext cx="1362075" cy="584200"/>
          </a:xfrm>
          <a:prstGeom prst="chevron">
            <a:avLst>
              <a:gd name="adj" fmla="val 8743"/>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Clr>
                <a:schemeClr val="accent1"/>
              </a:buClr>
              <a:buSzPct val="80000"/>
              <a:buFontTx/>
              <a:buChar char="•"/>
            </a:pPr>
            <a:r>
              <a:rPr lang="en-US" sz="600" dirty="0">
                <a:solidFill>
                  <a:srgbClr val="404040"/>
                </a:solidFill>
              </a:rPr>
              <a:t>Automatic Payments</a:t>
            </a:r>
          </a:p>
          <a:p>
            <a:pPr marL="57150" indent="-57150">
              <a:buClr>
                <a:schemeClr val="accent1"/>
              </a:buClr>
              <a:buSzPct val="80000"/>
              <a:buFontTx/>
              <a:buChar char="•"/>
            </a:pPr>
            <a:r>
              <a:rPr lang="en-US" sz="600" dirty="0">
                <a:solidFill>
                  <a:srgbClr val="404040"/>
                </a:solidFill>
              </a:rPr>
              <a:t>Manual Payment with Open Item Clearing</a:t>
            </a:r>
          </a:p>
          <a:p>
            <a:pPr marL="57150" indent="-57150">
              <a:buClr>
                <a:schemeClr val="accent1"/>
              </a:buClr>
              <a:buSzPct val="80000"/>
              <a:buFontTx/>
              <a:buChar char="•"/>
            </a:pPr>
            <a:r>
              <a:rPr lang="en-US" sz="600" dirty="0">
                <a:solidFill>
                  <a:srgbClr val="404040"/>
                </a:solidFill>
              </a:rPr>
              <a:t>Payment by Petty Cash</a:t>
            </a:r>
          </a:p>
          <a:p>
            <a:pPr marL="57150" indent="-57150">
              <a:buClr>
                <a:schemeClr val="accent1"/>
              </a:buClr>
              <a:buSzPct val="80000"/>
              <a:buFontTx/>
              <a:buChar char="•"/>
            </a:pPr>
            <a:r>
              <a:rPr lang="en-US" sz="600" dirty="0">
                <a:solidFill>
                  <a:srgbClr val="404040"/>
                </a:solidFill>
              </a:rPr>
              <a:t>….</a:t>
            </a:r>
          </a:p>
        </p:txBody>
      </p:sp>
      <p:cxnSp>
        <p:nvCxnSpPr>
          <p:cNvPr id="97" name="AutoShape 482"/>
          <p:cNvCxnSpPr>
            <a:cxnSpLocks noChangeShapeType="1"/>
            <a:stCxn id="98" idx="0"/>
          </p:cNvCxnSpPr>
          <p:nvPr/>
        </p:nvCxnSpPr>
        <p:spPr bwMode="auto">
          <a:xfrm rot="-5400000">
            <a:off x="3182938" y="2166938"/>
            <a:ext cx="341312" cy="315912"/>
          </a:xfrm>
          <a:prstGeom prst="bentConnector3">
            <a:avLst>
              <a:gd name="adj1" fmla="val 49769"/>
            </a:avLst>
          </a:prstGeom>
          <a:noFill/>
          <a:ln w="9525">
            <a:solidFill>
              <a:srgbClr val="7D96A4"/>
            </a:solidFill>
            <a:prstDash val="sysDot"/>
            <a:round/>
            <a:headEnd/>
            <a:tailEnd/>
          </a:ln>
        </p:spPr>
      </p:cxnSp>
      <p:sp>
        <p:nvSpPr>
          <p:cNvPr id="98" name="Chevron 1593"/>
          <p:cNvSpPr>
            <a:spLocks noChangeArrowheads="1"/>
          </p:cNvSpPr>
          <p:nvPr/>
        </p:nvSpPr>
        <p:spPr bwMode="auto">
          <a:xfrm>
            <a:off x="2838450" y="2495550"/>
            <a:ext cx="790575" cy="728663"/>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Processing Payables and Payments </a:t>
            </a:r>
          </a:p>
        </p:txBody>
      </p:sp>
      <p:cxnSp>
        <p:nvCxnSpPr>
          <p:cNvPr id="100" name="AutoShape 482"/>
          <p:cNvCxnSpPr>
            <a:cxnSpLocks noChangeShapeType="1"/>
            <a:stCxn id="98" idx="0"/>
          </p:cNvCxnSpPr>
          <p:nvPr/>
        </p:nvCxnSpPr>
        <p:spPr bwMode="auto">
          <a:xfrm rot="5400000" flipH="1">
            <a:off x="2824957" y="2124869"/>
            <a:ext cx="341312" cy="400050"/>
          </a:xfrm>
          <a:prstGeom prst="bentConnector3">
            <a:avLst>
              <a:gd name="adj1" fmla="val 49769"/>
            </a:avLst>
          </a:prstGeom>
          <a:noFill/>
          <a:ln w="9525">
            <a:solidFill>
              <a:srgbClr val="7D96A4"/>
            </a:solidFill>
            <a:prstDash val="sysDot"/>
            <a:miter lim="800000"/>
            <a:headEnd/>
            <a:tailEnd/>
          </a:ln>
        </p:spPr>
      </p:cxnSp>
      <p:sp>
        <p:nvSpPr>
          <p:cNvPr id="104" name="Rectangle 74"/>
          <p:cNvSpPr>
            <a:spLocks noChangeArrowheads="1"/>
          </p:cNvSpPr>
          <p:nvPr/>
        </p:nvSpPr>
        <p:spPr bwMode="auto">
          <a:xfrm>
            <a:off x="3502025" y="4240213"/>
            <a:ext cx="1111250" cy="184150"/>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600">
                <a:solidFill>
                  <a:schemeClr val="accent2"/>
                </a:solidFill>
              </a:rPr>
              <a:t>Expense and Reimbursement Management</a:t>
            </a:r>
          </a:p>
        </p:txBody>
      </p:sp>
      <p:cxnSp>
        <p:nvCxnSpPr>
          <p:cNvPr id="105" name="AutoShape 221"/>
          <p:cNvCxnSpPr>
            <a:cxnSpLocks noChangeShapeType="1"/>
            <a:endCxn id="98" idx="2"/>
          </p:cNvCxnSpPr>
          <p:nvPr/>
        </p:nvCxnSpPr>
        <p:spPr bwMode="auto">
          <a:xfrm rot="10800000">
            <a:off x="3195638" y="3224213"/>
            <a:ext cx="46037" cy="1376362"/>
          </a:xfrm>
          <a:prstGeom prst="bentConnector2">
            <a:avLst/>
          </a:prstGeom>
          <a:noFill/>
          <a:ln w="9525">
            <a:solidFill>
              <a:srgbClr val="7F7F7F"/>
            </a:solidFill>
            <a:miter lim="800000"/>
            <a:headEnd/>
            <a:tailEnd type="triangle" w="med" len="med"/>
          </a:ln>
        </p:spPr>
      </p:cxnSp>
      <p:sp>
        <p:nvSpPr>
          <p:cNvPr id="107" name="Text Box 241"/>
          <p:cNvSpPr txBox="1">
            <a:spLocks noChangeArrowheads="1"/>
          </p:cNvSpPr>
          <p:nvPr/>
        </p:nvSpPr>
        <p:spPr bwMode="auto">
          <a:xfrm>
            <a:off x="3502025" y="3949700"/>
            <a:ext cx="955675" cy="184150"/>
          </a:xfrm>
          <a:prstGeom prst="rect">
            <a:avLst/>
          </a:prstGeom>
          <a:noFill/>
          <a:ln w="9525" algn="ctr">
            <a:noFill/>
            <a:miter lim="800000"/>
            <a:headEnd/>
            <a:tailEnd/>
          </a:ln>
        </p:spPr>
        <p:txBody>
          <a:bodyPr lIns="0" tIns="0" rIns="0" bIns="0">
            <a:spAutoFit/>
          </a:bodyPr>
          <a:lstStyle/>
          <a:p>
            <a:pPr>
              <a:buClr>
                <a:schemeClr val="accent1"/>
              </a:buClr>
              <a:buSzPct val="80000"/>
              <a:buFont typeface="Wingdings" pitchFamily="2" charset="2"/>
              <a:buNone/>
            </a:pPr>
            <a:r>
              <a:rPr lang="de-DE" sz="600">
                <a:solidFill>
                  <a:schemeClr val="accent2"/>
                </a:solidFill>
              </a:rPr>
              <a:t>Procure-to-Pay Scenarios</a:t>
            </a:r>
            <a:br>
              <a:rPr lang="de-DE" sz="600">
                <a:solidFill>
                  <a:schemeClr val="accent2"/>
                </a:solidFill>
              </a:rPr>
            </a:br>
            <a:r>
              <a:rPr lang="de-DE" sz="600">
                <a:solidFill>
                  <a:schemeClr val="accent2"/>
                </a:solidFill>
              </a:rPr>
              <a:t>(Stock/Non-Stock/Services)</a:t>
            </a:r>
          </a:p>
        </p:txBody>
      </p:sp>
      <p:sp>
        <p:nvSpPr>
          <p:cNvPr id="108" name="Rectangle 74"/>
          <p:cNvSpPr>
            <a:spLocks noChangeArrowheads="1"/>
          </p:cNvSpPr>
          <p:nvPr/>
        </p:nvSpPr>
        <p:spPr bwMode="auto">
          <a:xfrm>
            <a:off x="3502025" y="4745038"/>
            <a:ext cx="574675" cy="184150"/>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600">
                <a:solidFill>
                  <a:schemeClr val="accent2"/>
                </a:solidFill>
              </a:rPr>
              <a:t>Financial Closing</a:t>
            </a:r>
          </a:p>
        </p:txBody>
      </p:sp>
      <p:sp>
        <p:nvSpPr>
          <p:cNvPr id="109" name="Text Box 251"/>
          <p:cNvSpPr txBox="1">
            <a:spLocks noChangeArrowheads="1"/>
          </p:cNvSpPr>
          <p:nvPr/>
        </p:nvSpPr>
        <p:spPr bwMode="auto">
          <a:xfrm>
            <a:off x="3502025" y="4495800"/>
            <a:ext cx="806450" cy="184150"/>
          </a:xfrm>
          <a:prstGeom prst="rect">
            <a:avLst/>
          </a:prstGeom>
          <a:noFill/>
          <a:ln w="9525" algn="ctr">
            <a:noFill/>
            <a:miter lim="800000"/>
            <a:headEnd/>
            <a:tailEnd/>
          </a:ln>
        </p:spPr>
        <p:txBody>
          <a:bodyPr lIns="0" tIns="0" rIns="0" bIns="0">
            <a:spAutoFit/>
          </a:bodyPr>
          <a:lstStyle/>
          <a:p>
            <a:pPr>
              <a:buClr>
                <a:schemeClr val="accent1"/>
              </a:buClr>
              <a:buSzPct val="80000"/>
              <a:buFont typeface="Wingdings" pitchFamily="2" charset="2"/>
              <a:buNone/>
            </a:pPr>
            <a:r>
              <a:rPr lang="de-DE" sz="600">
                <a:solidFill>
                  <a:schemeClr val="accent2"/>
                </a:solidFill>
              </a:rPr>
              <a:t>Order-to-Cash (Drop Shipment) </a:t>
            </a:r>
          </a:p>
        </p:txBody>
      </p:sp>
      <p:sp>
        <p:nvSpPr>
          <p:cNvPr id="111" name="Rectangle 74"/>
          <p:cNvSpPr>
            <a:spLocks noChangeArrowheads="1"/>
          </p:cNvSpPr>
          <p:nvPr/>
        </p:nvSpPr>
        <p:spPr bwMode="auto">
          <a:xfrm>
            <a:off x="3502025" y="4997450"/>
            <a:ext cx="642938" cy="184150"/>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600">
                <a:solidFill>
                  <a:schemeClr val="accent2"/>
                </a:solidFill>
              </a:rPr>
              <a:t>Customer </a:t>
            </a:r>
          </a:p>
          <a:p>
            <a:pPr>
              <a:buClr>
                <a:schemeClr val="accent1"/>
              </a:buClr>
              <a:buSzPct val="80000"/>
              <a:buFont typeface="Wingdings" pitchFamily="2" charset="2"/>
              <a:buNone/>
            </a:pPr>
            <a:r>
              <a:rPr lang="en-US" sz="600">
                <a:solidFill>
                  <a:schemeClr val="accent2"/>
                </a:solidFill>
              </a:rPr>
              <a:t>Returns </a:t>
            </a:r>
          </a:p>
        </p:txBody>
      </p:sp>
      <p:cxnSp>
        <p:nvCxnSpPr>
          <p:cNvPr id="113" name="AutoShape 1146"/>
          <p:cNvCxnSpPr>
            <a:cxnSpLocks noChangeShapeType="1"/>
            <a:stCxn id="94" idx="1"/>
            <a:endCxn id="121" idx="3"/>
          </p:cNvCxnSpPr>
          <p:nvPr/>
        </p:nvCxnSpPr>
        <p:spPr bwMode="auto">
          <a:xfrm rot="10800000" flipH="1" flipV="1">
            <a:off x="2876550" y="2641600"/>
            <a:ext cx="3203575" cy="1588"/>
          </a:xfrm>
          <a:prstGeom prst="bentConnector5">
            <a:avLst>
              <a:gd name="adj1" fmla="val -7134"/>
              <a:gd name="adj2" fmla="val -13900005"/>
              <a:gd name="adj3" fmla="val 107134"/>
            </a:avLst>
          </a:prstGeom>
          <a:noFill/>
          <a:ln w="9525">
            <a:solidFill>
              <a:srgbClr val="7F7F7F"/>
            </a:solidFill>
            <a:round/>
            <a:headEnd type="triangle" w="med" len="med"/>
            <a:tailEnd/>
          </a:ln>
        </p:spPr>
      </p:cxnSp>
      <p:cxnSp>
        <p:nvCxnSpPr>
          <p:cNvPr id="114" name="AutoShape 221"/>
          <p:cNvCxnSpPr>
            <a:cxnSpLocks noChangeShapeType="1"/>
            <a:endCxn id="98" idx="2"/>
          </p:cNvCxnSpPr>
          <p:nvPr/>
        </p:nvCxnSpPr>
        <p:spPr bwMode="auto">
          <a:xfrm rot="10800000">
            <a:off x="3195638" y="3224213"/>
            <a:ext cx="46037" cy="1878012"/>
          </a:xfrm>
          <a:prstGeom prst="bentConnector2">
            <a:avLst/>
          </a:prstGeom>
          <a:noFill/>
          <a:ln w="9525">
            <a:solidFill>
              <a:srgbClr val="7F7F7F"/>
            </a:solidFill>
            <a:miter lim="800000"/>
            <a:headEnd/>
            <a:tailEnd type="triangle" w="med" len="med"/>
          </a:ln>
        </p:spPr>
      </p:cxnSp>
      <p:cxnSp>
        <p:nvCxnSpPr>
          <p:cNvPr id="115" name="AutoShape 221"/>
          <p:cNvCxnSpPr>
            <a:cxnSpLocks noChangeShapeType="1"/>
            <a:endCxn id="98" idx="2"/>
          </p:cNvCxnSpPr>
          <p:nvPr/>
        </p:nvCxnSpPr>
        <p:spPr bwMode="auto">
          <a:xfrm rot="10800000">
            <a:off x="3195638" y="3224213"/>
            <a:ext cx="46037" cy="1625600"/>
          </a:xfrm>
          <a:prstGeom prst="bentConnector2">
            <a:avLst/>
          </a:prstGeom>
          <a:noFill/>
          <a:ln w="9525">
            <a:solidFill>
              <a:srgbClr val="7F7F7F"/>
            </a:solidFill>
            <a:miter lim="800000"/>
            <a:headEnd/>
            <a:tailEnd type="triangle" w="med" len="med"/>
          </a:ln>
        </p:spPr>
      </p:cxnSp>
      <p:cxnSp>
        <p:nvCxnSpPr>
          <p:cNvPr id="116" name="AutoShape 221"/>
          <p:cNvCxnSpPr>
            <a:cxnSpLocks noChangeShapeType="1"/>
            <a:endCxn id="98" idx="2"/>
          </p:cNvCxnSpPr>
          <p:nvPr/>
        </p:nvCxnSpPr>
        <p:spPr bwMode="auto">
          <a:xfrm rot="10800000">
            <a:off x="3195638" y="3224213"/>
            <a:ext cx="46037" cy="1120775"/>
          </a:xfrm>
          <a:prstGeom prst="bentConnector2">
            <a:avLst/>
          </a:prstGeom>
          <a:noFill/>
          <a:ln w="9525">
            <a:solidFill>
              <a:srgbClr val="7F7F7F"/>
            </a:solidFill>
            <a:miter lim="800000"/>
            <a:headEnd/>
            <a:tailEnd type="triangle" w="med" len="med"/>
          </a:ln>
        </p:spPr>
      </p:cxnSp>
      <p:cxnSp>
        <p:nvCxnSpPr>
          <p:cNvPr id="117" name="AutoShape 221"/>
          <p:cNvCxnSpPr>
            <a:cxnSpLocks noChangeShapeType="1"/>
            <a:endCxn id="98" idx="2"/>
          </p:cNvCxnSpPr>
          <p:nvPr/>
        </p:nvCxnSpPr>
        <p:spPr bwMode="auto">
          <a:xfrm rot="10800000">
            <a:off x="3195638" y="3224213"/>
            <a:ext cx="46037" cy="830262"/>
          </a:xfrm>
          <a:prstGeom prst="bentConnector2">
            <a:avLst/>
          </a:prstGeom>
          <a:noFill/>
          <a:ln w="9525">
            <a:solidFill>
              <a:srgbClr val="7F7F7F"/>
            </a:solidFill>
            <a:miter lim="800000"/>
            <a:headEnd/>
            <a:tailEnd type="triangle" w="med" len="med"/>
          </a:ln>
        </p:spPr>
      </p:cxnSp>
      <p:cxnSp>
        <p:nvCxnSpPr>
          <p:cNvPr id="119" name="AutoShape 482"/>
          <p:cNvCxnSpPr>
            <a:cxnSpLocks noChangeShapeType="1"/>
            <a:endCxn id="94" idx="0"/>
          </p:cNvCxnSpPr>
          <p:nvPr/>
        </p:nvCxnSpPr>
        <p:spPr bwMode="auto">
          <a:xfrm rot="5400000">
            <a:off x="5537994" y="2324894"/>
            <a:ext cx="341312" cy="0"/>
          </a:xfrm>
          <a:prstGeom prst="straightConnector1">
            <a:avLst/>
          </a:prstGeom>
          <a:noFill/>
          <a:ln w="9525">
            <a:solidFill>
              <a:srgbClr val="7D96A4"/>
            </a:solidFill>
            <a:prstDash val="sysDot"/>
            <a:round/>
            <a:headEnd/>
            <a:tailEnd/>
          </a:ln>
        </p:spPr>
      </p:cxnSp>
      <p:cxnSp>
        <p:nvCxnSpPr>
          <p:cNvPr id="120" name="AutoShape 1146"/>
          <p:cNvCxnSpPr>
            <a:cxnSpLocks noChangeShapeType="1"/>
            <a:stCxn id="94" idx="1"/>
            <a:endCxn id="121" idx="3"/>
          </p:cNvCxnSpPr>
          <p:nvPr/>
        </p:nvCxnSpPr>
        <p:spPr bwMode="auto">
          <a:xfrm flipH="1">
            <a:off x="3629025" y="2860675"/>
            <a:ext cx="623888" cy="0"/>
          </a:xfrm>
          <a:prstGeom prst="straightConnector1">
            <a:avLst/>
          </a:prstGeom>
          <a:noFill/>
          <a:ln w="9525">
            <a:solidFill>
              <a:srgbClr val="7F7F7F"/>
            </a:solidFill>
            <a:round/>
            <a:headEnd type="triangle" w="med" len="med"/>
            <a:tailEnd/>
          </a:ln>
        </p:spPr>
      </p:cxnSp>
      <p:sp>
        <p:nvSpPr>
          <p:cNvPr id="121" name="Chevron 1593"/>
          <p:cNvSpPr>
            <a:spLocks noChangeArrowheads="1"/>
          </p:cNvSpPr>
          <p:nvPr/>
        </p:nvSpPr>
        <p:spPr bwMode="auto">
          <a:xfrm>
            <a:off x="4176713" y="2495550"/>
            <a:ext cx="790575" cy="728663"/>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Managing Cash</a:t>
            </a:r>
          </a:p>
        </p:txBody>
      </p:sp>
      <p:cxnSp>
        <p:nvCxnSpPr>
          <p:cNvPr id="123" name="AutoShape 482"/>
          <p:cNvCxnSpPr>
            <a:cxnSpLocks noChangeShapeType="1"/>
            <a:stCxn id="121" idx="0"/>
          </p:cNvCxnSpPr>
          <p:nvPr/>
        </p:nvCxnSpPr>
        <p:spPr bwMode="auto">
          <a:xfrm rot="-5400000">
            <a:off x="4363244" y="2324894"/>
            <a:ext cx="341312" cy="0"/>
          </a:xfrm>
          <a:prstGeom prst="straightConnector1">
            <a:avLst/>
          </a:prstGeom>
          <a:noFill/>
          <a:ln w="9525">
            <a:solidFill>
              <a:srgbClr val="7D96A4"/>
            </a:solidFill>
            <a:prstDash val="sysDot"/>
            <a:round/>
            <a:headEnd/>
            <a:tailEnd/>
          </a:ln>
        </p:spPr>
      </p:cxnSp>
      <p:cxnSp>
        <p:nvCxnSpPr>
          <p:cNvPr id="126" name="AutoShape 1146"/>
          <p:cNvCxnSpPr>
            <a:cxnSpLocks noChangeShapeType="1"/>
            <a:stCxn id="94" idx="1"/>
            <a:endCxn id="121" idx="3"/>
          </p:cNvCxnSpPr>
          <p:nvPr/>
        </p:nvCxnSpPr>
        <p:spPr bwMode="auto">
          <a:xfrm flipH="1">
            <a:off x="4967288" y="2860675"/>
            <a:ext cx="465137" cy="0"/>
          </a:xfrm>
          <a:prstGeom prst="straightConnector1">
            <a:avLst/>
          </a:prstGeom>
          <a:noFill/>
          <a:ln w="9525">
            <a:solidFill>
              <a:srgbClr val="7F7F7F"/>
            </a:solidFill>
            <a:round/>
            <a:headEnd type="triangle" w="med" len="med"/>
            <a:tailEnd/>
          </a:ln>
        </p:spPr>
      </p:cxnSp>
      <p:sp>
        <p:nvSpPr>
          <p:cNvPr id="127" name="Rectangle 106"/>
          <p:cNvSpPr>
            <a:spLocks noChangeAspect="1" noChangeArrowheads="1"/>
          </p:cNvSpPr>
          <p:nvPr/>
        </p:nvSpPr>
        <p:spPr bwMode="auto">
          <a:xfrm>
            <a:off x="5969000" y="2586038"/>
            <a:ext cx="111125" cy="111125"/>
          </a:xfrm>
          <a:prstGeom prst="rect">
            <a:avLst/>
          </a:prstGeom>
          <a:noFill/>
          <a:ln w="9525">
            <a:noFill/>
            <a:miter lim="800000"/>
            <a:headEnd/>
            <a:tailEnd/>
          </a:ln>
        </p:spPr>
        <p:txBody>
          <a:bodyPr wrap="none" anchor="ctr"/>
          <a:lstStyle/>
          <a:p>
            <a:endParaRPr lang="en-US"/>
          </a:p>
        </p:txBody>
      </p:sp>
      <p:sp>
        <p:nvSpPr>
          <p:cNvPr id="129" name="Rectangle 108"/>
          <p:cNvSpPr>
            <a:spLocks noChangeAspect="1" noChangeArrowheads="1"/>
          </p:cNvSpPr>
          <p:nvPr/>
        </p:nvSpPr>
        <p:spPr bwMode="auto">
          <a:xfrm>
            <a:off x="2876550" y="2586038"/>
            <a:ext cx="111125" cy="111125"/>
          </a:xfrm>
          <a:prstGeom prst="rect">
            <a:avLst/>
          </a:prstGeom>
          <a:noFill/>
          <a:ln w="9525">
            <a:noFill/>
            <a:miter lim="800000"/>
            <a:headEnd/>
            <a:tailEnd/>
          </a:ln>
        </p:spPr>
        <p:txBody>
          <a:bodyPr wrap="none" anchor="ctr"/>
          <a:lstStyle/>
          <a:p>
            <a:endParaRPr lang="en-US"/>
          </a:p>
        </p:txBody>
      </p:sp>
      <p:sp>
        <p:nvSpPr>
          <p:cNvPr id="130" name="Rectangle 109"/>
          <p:cNvSpPr>
            <a:spLocks noChangeAspect="1" noChangeArrowheads="1"/>
          </p:cNvSpPr>
          <p:nvPr/>
        </p:nvSpPr>
        <p:spPr bwMode="auto">
          <a:xfrm>
            <a:off x="5969000" y="2986088"/>
            <a:ext cx="111125" cy="111125"/>
          </a:xfrm>
          <a:prstGeom prst="rect">
            <a:avLst/>
          </a:prstGeom>
          <a:noFill/>
          <a:ln w="9525">
            <a:noFill/>
            <a:miter lim="800000"/>
            <a:headEnd/>
            <a:tailEnd/>
          </a:ln>
        </p:spPr>
        <p:txBody>
          <a:bodyPr wrap="none" anchor="ctr"/>
          <a:lstStyle/>
          <a:p>
            <a:endParaRPr lang="en-US"/>
          </a:p>
        </p:txBody>
      </p:sp>
      <p:pic>
        <p:nvPicPr>
          <p:cNvPr id="135" name="Picture 13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241675" y="4016684"/>
            <a:ext cx="123339" cy="91943"/>
          </a:xfrm>
          <a:prstGeom prst="rect">
            <a:avLst/>
          </a:prstGeom>
        </p:spPr>
      </p:pic>
      <p:pic>
        <p:nvPicPr>
          <p:cNvPr id="136" name="Picture 13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241675" y="4297671"/>
            <a:ext cx="123339" cy="91943"/>
          </a:xfrm>
          <a:prstGeom prst="rect">
            <a:avLst/>
          </a:prstGeom>
        </p:spPr>
      </p:pic>
      <p:pic>
        <p:nvPicPr>
          <p:cNvPr id="137" name="Picture 13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241675" y="4540558"/>
            <a:ext cx="123339" cy="91943"/>
          </a:xfrm>
          <a:prstGeom prst="rect">
            <a:avLst/>
          </a:prstGeom>
        </p:spPr>
      </p:pic>
      <p:pic>
        <p:nvPicPr>
          <p:cNvPr id="138" name="Picture 13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241675" y="4802495"/>
            <a:ext cx="123339" cy="91943"/>
          </a:xfrm>
          <a:prstGeom prst="rect">
            <a:avLst/>
          </a:prstGeom>
        </p:spPr>
      </p:pic>
      <p:pic>
        <p:nvPicPr>
          <p:cNvPr id="139" name="Picture 1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251200" y="5064434"/>
            <a:ext cx="123339" cy="91943"/>
          </a:xfrm>
          <a:prstGeom prst="rect">
            <a:avLst/>
          </a:prstGeom>
        </p:spPr>
      </p:pic>
      <p:pic>
        <p:nvPicPr>
          <p:cNvPr id="150" name="Picture 14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20912" y="1770757"/>
            <a:ext cx="589295" cy="382737"/>
          </a:xfrm>
          <a:prstGeom prst="rect">
            <a:avLst/>
          </a:prstGeom>
        </p:spPr>
      </p:pic>
      <p:sp>
        <p:nvSpPr>
          <p:cNvPr id="151" name="Rectangle 74"/>
          <p:cNvSpPr>
            <a:spLocks noChangeArrowheads="1"/>
          </p:cNvSpPr>
          <p:nvPr/>
        </p:nvSpPr>
        <p:spPr bwMode="auto">
          <a:xfrm>
            <a:off x="3235256" y="1843499"/>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BentonSans Book" pitchFamily="2" charset="0"/>
              </a:rPr>
              <a:t>Payment</a:t>
            </a:r>
          </a:p>
          <a:p>
            <a:pPr algn="ctr"/>
            <a:r>
              <a:rPr lang="en-US" sz="700" dirty="0">
                <a:solidFill>
                  <a:schemeClr val="bg1"/>
                </a:solidFill>
                <a:latin typeface="BentonSans Book" pitchFamily="2" charset="0"/>
              </a:rPr>
              <a:t>Management</a:t>
            </a:r>
          </a:p>
        </p:txBody>
      </p:sp>
      <p:pic>
        <p:nvPicPr>
          <p:cNvPr id="152" name="Picture 15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16062" y="1770757"/>
            <a:ext cx="589295" cy="382737"/>
          </a:xfrm>
          <a:prstGeom prst="rect">
            <a:avLst/>
          </a:prstGeom>
        </p:spPr>
      </p:pic>
      <p:sp>
        <p:nvSpPr>
          <p:cNvPr id="153" name="Rectangle 74"/>
          <p:cNvSpPr>
            <a:spLocks noChangeArrowheads="1"/>
          </p:cNvSpPr>
          <p:nvPr/>
        </p:nvSpPr>
        <p:spPr bwMode="auto">
          <a:xfrm>
            <a:off x="2530406" y="1951221"/>
            <a:ext cx="574675" cy="107722"/>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BentonSans Book" pitchFamily="2" charset="0"/>
              </a:rPr>
              <a:t>Payables</a:t>
            </a:r>
          </a:p>
        </p:txBody>
      </p:sp>
      <p:pic>
        <p:nvPicPr>
          <p:cNvPr id="154" name="Picture 15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11662" y="1761232"/>
            <a:ext cx="589295" cy="382737"/>
          </a:xfrm>
          <a:prstGeom prst="rect">
            <a:avLst/>
          </a:prstGeom>
        </p:spPr>
      </p:pic>
      <p:sp>
        <p:nvSpPr>
          <p:cNvPr id="155" name="Rectangle 74"/>
          <p:cNvSpPr>
            <a:spLocks noChangeArrowheads="1"/>
          </p:cNvSpPr>
          <p:nvPr/>
        </p:nvSpPr>
        <p:spPr bwMode="auto">
          <a:xfrm>
            <a:off x="5426006" y="1844365"/>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BentonSans Book" pitchFamily="2" charset="0"/>
              </a:rPr>
              <a:t>Payment </a:t>
            </a:r>
          </a:p>
          <a:p>
            <a:pPr algn="ctr"/>
            <a:r>
              <a:rPr lang="en-US" sz="700" dirty="0">
                <a:solidFill>
                  <a:schemeClr val="bg1"/>
                </a:solidFill>
                <a:latin typeface="BentonSans Book" pitchFamily="2" charset="0"/>
              </a:rPr>
              <a:t>Management</a:t>
            </a:r>
          </a:p>
        </p:txBody>
      </p:sp>
      <p:pic>
        <p:nvPicPr>
          <p:cNvPr id="157" name="Picture 15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249612" y="1770757"/>
            <a:ext cx="589295" cy="382737"/>
          </a:xfrm>
          <a:prstGeom prst="rect">
            <a:avLst/>
          </a:prstGeom>
        </p:spPr>
      </p:pic>
      <p:sp>
        <p:nvSpPr>
          <p:cNvPr id="158" name="Rectangle 74"/>
          <p:cNvSpPr>
            <a:spLocks noChangeArrowheads="1"/>
          </p:cNvSpPr>
          <p:nvPr/>
        </p:nvSpPr>
        <p:spPr bwMode="auto">
          <a:xfrm>
            <a:off x="4263956" y="1853890"/>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BentonSans Book" pitchFamily="2" charset="0"/>
              </a:rPr>
              <a:t>Cash </a:t>
            </a:r>
            <a:br>
              <a:rPr lang="en-US" sz="700" dirty="0">
                <a:solidFill>
                  <a:schemeClr val="bg1"/>
                </a:solidFill>
                <a:latin typeface="BentonSans Book" pitchFamily="2" charset="0"/>
              </a:rPr>
            </a:br>
            <a:r>
              <a:rPr lang="en-US" sz="700" dirty="0">
                <a:solidFill>
                  <a:schemeClr val="bg1"/>
                </a:solidFill>
                <a:latin typeface="BentonSans Book" pitchFamily="2" charset="0"/>
              </a:rPr>
              <a:t>and Liquidity</a:t>
            </a:r>
          </a:p>
        </p:txBody>
      </p:sp>
      <p:sp>
        <p:nvSpPr>
          <p:cNvPr id="160" name="TextBox 61"/>
          <p:cNvSpPr txBox="1">
            <a:spLocks noChangeArrowheads="1"/>
          </p:cNvSpPr>
          <p:nvPr/>
        </p:nvSpPr>
        <p:spPr bwMode="auto">
          <a:xfrm>
            <a:off x="327025" y="5519892"/>
            <a:ext cx="1436688"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 Flow</a:t>
            </a:r>
          </a:p>
        </p:txBody>
      </p:sp>
      <p:pic>
        <p:nvPicPr>
          <p:cNvPr id="161" name="Picture 160" descr="Monitor_60px.png"/>
          <p:cNvPicPr>
            <a:picLocks noChangeAspect="1"/>
          </p:cNvPicPr>
          <p:nvPr/>
        </p:nvPicPr>
        <p:blipFill>
          <a:blip r:embed="rId5" cstate="print"/>
          <a:stretch>
            <a:fillRect/>
          </a:stretch>
        </p:blipFill>
        <p:spPr>
          <a:xfrm>
            <a:off x="366739" y="5583471"/>
            <a:ext cx="180000" cy="180000"/>
          </a:xfrm>
          <a:prstGeom prst="rect">
            <a:avLst/>
          </a:prstGeom>
        </p:spPr>
      </p:pic>
      <p:sp>
        <p:nvSpPr>
          <p:cNvPr id="162" name="Rectangle 57"/>
          <p:cNvSpPr>
            <a:spLocks noChangeArrowheads="1"/>
          </p:cNvSpPr>
          <p:nvPr/>
        </p:nvSpPr>
        <p:spPr bwMode="auto">
          <a:xfrm>
            <a:off x="305529" y="552771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TextBox 72"/>
          <p:cNvSpPr txBox="1">
            <a:spLocks noChangeArrowheads="1"/>
          </p:cNvSpPr>
          <p:nvPr/>
        </p:nvSpPr>
        <p:spPr bwMode="auto">
          <a:xfrm>
            <a:off x="327025" y="5142026"/>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81" name="Picture 80" descr="Calculator_2_60px.png"/>
          <p:cNvPicPr>
            <a:picLocks noChangeAspect="1"/>
          </p:cNvPicPr>
          <p:nvPr/>
        </p:nvPicPr>
        <p:blipFill>
          <a:blip r:embed="rId10" cstate="print"/>
          <a:stretch>
            <a:fillRect/>
          </a:stretch>
        </p:blipFill>
        <p:spPr>
          <a:xfrm>
            <a:off x="366739" y="5200948"/>
            <a:ext cx="180000" cy="180000"/>
          </a:xfrm>
          <a:prstGeom prst="rect">
            <a:avLst/>
          </a:prstGeom>
        </p:spPr>
      </p:pic>
      <p:sp>
        <p:nvSpPr>
          <p:cNvPr id="82" name="Rectangle 57">
            <a:hlinkClick r:id="rId11" action="ppaction://hlinksldjump"/>
          </p:cNvPr>
          <p:cNvSpPr>
            <a:spLocks noChangeArrowheads="1"/>
          </p:cNvSpPr>
          <p:nvPr/>
        </p:nvSpPr>
        <p:spPr bwMode="auto">
          <a:xfrm>
            <a:off x="305529" y="5152058"/>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5" name="Rectangle 57">
            <a:hlinkClick r:id="rId1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6" name="TextBox 85"/>
          <p:cNvSpPr txBox="1"/>
          <p:nvPr/>
        </p:nvSpPr>
        <p:spPr bwMode="auto">
          <a:xfrm>
            <a:off x="1755775" y="5521325"/>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b="1" dirty="0">
                <a:solidFill>
                  <a:srgbClr val="666666"/>
                </a:solidFill>
                <a:latin typeface="BentonSans Light" pitchFamily="2" charset="0"/>
              </a:rPr>
              <a:t>Legend &amp; Variants</a:t>
            </a:r>
            <a:endParaRPr lang="en-US" sz="700" b="1" dirty="0">
              <a:solidFill>
                <a:srgbClr val="666666"/>
              </a:solidFill>
              <a:latin typeface="BentonSans Light" pitchFamily="2" charset="0"/>
            </a:endParaRPr>
          </a:p>
        </p:txBody>
      </p:sp>
      <p:cxnSp>
        <p:nvCxnSpPr>
          <p:cNvPr id="87" name="AutoShape 482"/>
          <p:cNvCxnSpPr>
            <a:cxnSpLocks noChangeShapeType="1"/>
          </p:cNvCxnSpPr>
          <p:nvPr/>
        </p:nvCxnSpPr>
        <p:spPr bwMode="auto">
          <a:xfrm rot="5400000" flipH="1" flipV="1">
            <a:off x="4811713" y="5973763"/>
            <a:ext cx="180975" cy="3175"/>
          </a:xfrm>
          <a:prstGeom prst="straightConnector1">
            <a:avLst/>
          </a:prstGeom>
          <a:noFill/>
          <a:ln w="9525">
            <a:solidFill>
              <a:srgbClr val="7D96A4"/>
            </a:solidFill>
            <a:prstDash val="sysDot"/>
            <a:round/>
            <a:headEnd/>
            <a:tailEnd/>
          </a:ln>
        </p:spPr>
      </p:cxnSp>
      <p:sp>
        <p:nvSpPr>
          <p:cNvPr id="88" name="Rectangle 87"/>
          <p:cNvSpPr/>
          <p:nvPr/>
        </p:nvSpPr>
        <p:spPr bwMode="auto">
          <a:xfrm>
            <a:off x="4967288" y="5876925"/>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9" name="Rectangle 88"/>
          <p:cNvSpPr/>
          <p:nvPr/>
        </p:nvSpPr>
        <p:spPr bwMode="auto">
          <a:xfrm>
            <a:off x="4967288" y="6216650"/>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0" name="AutoShape 1146"/>
          <p:cNvCxnSpPr>
            <a:cxnSpLocks noChangeShapeType="1"/>
          </p:cNvCxnSpPr>
          <p:nvPr/>
        </p:nvCxnSpPr>
        <p:spPr bwMode="auto">
          <a:xfrm rot="16200000" flipV="1">
            <a:off x="4811713" y="6321425"/>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91" name="Rectangle 74"/>
          <p:cNvSpPr>
            <a:spLocks noChangeArrowheads="1"/>
          </p:cNvSpPr>
          <p:nvPr/>
        </p:nvSpPr>
        <p:spPr bwMode="auto">
          <a:xfrm>
            <a:off x="4189413" y="5884863"/>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92" name="Freeform 69"/>
          <p:cNvSpPr>
            <a:spLocks noChangeAspect="1" noChangeArrowheads="1"/>
          </p:cNvSpPr>
          <p:nvPr/>
        </p:nvSpPr>
        <p:spPr bwMode="auto">
          <a:xfrm>
            <a:off x="4002088" y="5897563"/>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96" name="Picture 5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bwMode="auto">
          <a:xfrm>
            <a:off x="4002088" y="6292620"/>
            <a:ext cx="160337" cy="119523"/>
          </a:xfrm>
          <a:prstGeom prst="rect">
            <a:avLst/>
          </a:prstGeom>
          <a:noFill/>
          <a:ln w="9525">
            <a:noFill/>
            <a:miter lim="800000"/>
            <a:headEnd/>
            <a:tailEnd/>
          </a:ln>
        </p:spPr>
      </p:pic>
      <p:sp>
        <p:nvSpPr>
          <p:cNvPr id="99" name="Rectangle 74"/>
          <p:cNvSpPr>
            <a:spLocks noChangeArrowheads="1"/>
          </p:cNvSpPr>
          <p:nvPr/>
        </p:nvSpPr>
        <p:spPr bwMode="auto">
          <a:xfrm>
            <a:off x="4189413" y="6249988"/>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101" name="Chevron 426">
            <a:hlinkClick r:id="rId11" action="ppaction://hlinksldjump"/>
          </p:cNvPr>
          <p:cNvSpPr>
            <a:spLocks noChangeArrowheads="1"/>
          </p:cNvSpPr>
          <p:nvPr/>
        </p:nvSpPr>
        <p:spPr bwMode="auto">
          <a:xfrm>
            <a:off x="1851025" y="5837238"/>
            <a:ext cx="490538"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user</a:t>
            </a:r>
          </a:p>
        </p:txBody>
      </p:sp>
      <p:grpSp>
        <p:nvGrpSpPr>
          <p:cNvPr id="102" name="Group 70"/>
          <p:cNvGrpSpPr>
            <a:grpSpLocks/>
          </p:cNvGrpSpPr>
          <p:nvPr/>
        </p:nvGrpSpPr>
        <p:grpSpPr bwMode="auto">
          <a:xfrm>
            <a:off x="2381250" y="5824538"/>
            <a:ext cx="719138" cy="530225"/>
            <a:chOff x="1836" y="3915"/>
            <a:chExt cx="453" cy="334"/>
          </a:xfrm>
        </p:grpSpPr>
        <p:sp>
          <p:nvSpPr>
            <p:cNvPr id="103"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110"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112"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pic>
        <p:nvPicPr>
          <p:cNvPr id="118" name="Picture 11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34101" y="5896694"/>
            <a:ext cx="589295" cy="382737"/>
          </a:xfrm>
          <a:prstGeom prst="rect">
            <a:avLst/>
          </a:prstGeom>
        </p:spPr>
      </p:pic>
      <p:sp>
        <p:nvSpPr>
          <p:cNvPr id="124" name="Rectangle 74"/>
          <p:cNvSpPr>
            <a:spLocks noChangeArrowheads="1"/>
          </p:cNvSpPr>
          <p:nvPr/>
        </p:nvSpPr>
        <p:spPr bwMode="auto">
          <a:xfrm>
            <a:off x="3241411" y="597983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Work </a:t>
            </a:r>
          </a:p>
          <a:p>
            <a:pPr algn="ctr"/>
            <a:r>
              <a:rPr lang="en-US" sz="700" dirty="0">
                <a:solidFill>
                  <a:schemeClr val="bg1"/>
                </a:solidFill>
                <a:latin typeface="BentonSans Book" pitchFamily="2" charset="0"/>
              </a:rPr>
              <a:t>Center</a:t>
            </a:r>
          </a:p>
        </p:txBody>
      </p:sp>
      <p:sp>
        <p:nvSpPr>
          <p:cNvPr id="142" name="Freeform 69"/>
          <p:cNvSpPr>
            <a:spLocks noChangeArrowheads="1"/>
          </p:cNvSpPr>
          <p:nvPr/>
        </p:nvSpPr>
        <p:spPr bwMode="auto">
          <a:xfrm>
            <a:off x="5924550" y="309403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43" name="Freeform 69"/>
          <p:cNvSpPr>
            <a:spLocks noChangeArrowheads="1"/>
          </p:cNvSpPr>
          <p:nvPr/>
        </p:nvSpPr>
        <p:spPr bwMode="auto">
          <a:xfrm>
            <a:off x="4759325" y="309403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44" name="Freeform 69"/>
          <p:cNvSpPr>
            <a:spLocks noChangeArrowheads="1"/>
          </p:cNvSpPr>
          <p:nvPr/>
        </p:nvSpPr>
        <p:spPr bwMode="auto">
          <a:xfrm>
            <a:off x="3413845" y="309403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 name="Picture 91"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 name="Title 1"/>
          <p:cNvSpPr>
            <a:spLocks noGrp="1"/>
          </p:cNvSpPr>
          <p:nvPr>
            <p:ph type="title"/>
          </p:nvPr>
        </p:nvSpPr>
        <p:spPr/>
        <p:txBody>
          <a:bodyPr/>
          <a:lstStyle/>
          <a:p>
            <a:r>
              <a:rPr lang="en-US" dirty="0"/>
              <a:t>Cash and Liquidity Management </a:t>
            </a:r>
            <a:br>
              <a:rPr lang="en-US" dirty="0"/>
            </a:br>
            <a:r>
              <a:rPr lang="en-US" sz="2000" b="0" dirty="0"/>
              <a:t>Scenario Flow for Variant: Processing Receivables and Payments</a:t>
            </a:r>
          </a:p>
        </p:txBody>
      </p:sp>
      <p:sp>
        <p:nvSpPr>
          <p:cNvPr id="3" name="Rectangle 122"/>
          <p:cNvSpPr>
            <a:spLocks noChangeArrowheads="1"/>
          </p:cNvSpPr>
          <p:nvPr/>
        </p:nvSpPr>
        <p:spPr bwMode="auto">
          <a:xfrm>
            <a:off x="1763713" y="5519892"/>
            <a:ext cx="7380287" cy="1331074"/>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521325"/>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dirty="0">
                <a:solidFill>
                  <a:srgbClr val="666666"/>
                </a:solidFill>
                <a:latin typeface="BentonSans Light" pitchFamily="2" charset="0"/>
              </a:rPr>
              <a:t>Legend &amp; Variants</a:t>
            </a:r>
            <a:endParaRPr lang="en-US" sz="700" dirty="0">
              <a:solidFill>
                <a:srgbClr val="666666"/>
              </a:solidFill>
              <a:latin typeface="BentonSans Light" pitchFamily="2" charset="0"/>
            </a:endParaRPr>
          </a:p>
        </p:txBody>
      </p:sp>
      <p:cxnSp>
        <p:nvCxnSpPr>
          <p:cNvPr id="6" name="AutoShape 482"/>
          <p:cNvCxnSpPr>
            <a:cxnSpLocks noChangeShapeType="1"/>
          </p:cNvCxnSpPr>
          <p:nvPr/>
        </p:nvCxnSpPr>
        <p:spPr bwMode="auto">
          <a:xfrm rot="5400000" flipH="1" flipV="1">
            <a:off x="4811713" y="5973763"/>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4967288" y="5876925"/>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4967288" y="6216650"/>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4811713" y="6321425"/>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0" name="Rectangle 74"/>
          <p:cNvSpPr>
            <a:spLocks noChangeArrowheads="1"/>
          </p:cNvSpPr>
          <p:nvPr/>
        </p:nvSpPr>
        <p:spPr bwMode="auto">
          <a:xfrm>
            <a:off x="4189413" y="5884863"/>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1" name="Freeform 69"/>
          <p:cNvSpPr>
            <a:spLocks noChangeAspect="1" noChangeArrowheads="1"/>
          </p:cNvSpPr>
          <p:nvPr/>
        </p:nvSpPr>
        <p:spPr bwMode="auto">
          <a:xfrm>
            <a:off x="4002088" y="5897563"/>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2"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4002088" y="6292620"/>
            <a:ext cx="160337" cy="119523"/>
          </a:xfrm>
          <a:prstGeom prst="rect">
            <a:avLst/>
          </a:prstGeom>
          <a:noFill/>
          <a:ln w="9525">
            <a:noFill/>
            <a:miter lim="800000"/>
            <a:headEnd/>
            <a:tailEnd/>
          </a:ln>
        </p:spPr>
      </p:pic>
      <p:sp>
        <p:nvSpPr>
          <p:cNvPr id="13" name="Rectangle 74"/>
          <p:cNvSpPr>
            <a:spLocks noChangeArrowheads="1"/>
          </p:cNvSpPr>
          <p:nvPr/>
        </p:nvSpPr>
        <p:spPr bwMode="auto">
          <a:xfrm>
            <a:off x="4189413" y="6249988"/>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14" name="Rectangle 13"/>
          <p:cNvSpPr/>
          <p:nvPr/>
        </p:nvSpPr>
        <p:spPr bwMode="auto">
          <a:xfrm>
            <a:off x="7400925" y="5595938"/>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endParaRPr lang="en-US" sz="800" dirty="0">
              <a:solidFill>
                <a:schemeClr val="accent2"/>
              </a:solidFill>
            </a:endParaRPr>
          </a:p>
        </p:txBody>
      </p:sp>
      <p:sp>
        <p:nvSpPr>
          <p:cNvPr id="25" name="Chevron 426">
            <a:hlinkClick r:id="rId5" action="ppaction://hlinksldjump"/>
          </p:cNvPr>
          <p:cNvSpPr>
            <a:spLocks noChangeArrowheads="1"/>
          </p:cNvSpPr>
          <p:nvPr/>
        </p:nvSpPr>
        <p:spPr bwMode="auto">
          <a:xfrm>
            <a:off x="1851025" y="5837238"/>
            <a:ext cx="490538"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user</a:t>
            </a:r>
          </a:p>
        </p:txBody>
      </p:sp>
      <p:grpSp>
        <p:nvGrpSpPr>
          <p:cNvPr id="5" name="Group 70"/>
          <p:cNvGrpSpPr>
            <a:grpSpLocks/>
          </p:cNvGrpSpPr>
          <p:nvPr/>
        </p:nvGrpSpPr>
        <p:grpSpPr bwMode="auto">
          <a:xfrm>
            <a:off x="2381250" y="5824538"/>
            <a:ext cx="719138" cy="530225"/>
            <a:chOff x="1836" y="3915"/>
            <a:chExt cx="453" cy="334"/>
          </a:xfrm>
        </p:grpSpPr>
        <p:sp>
          <p:nvSpPr>
            <p:cNvPr id="2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2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3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sp>
        <p:nvSpPr>
          <p:cNvPr id="31" name="TextBox 3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pic>
        <p:nvPicPr>
          <p:cNvPr id="45" name="Picture 4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34101" y="5896694"/>
            <a:ext cx="589295" cy="382737"/>
          </a:xfrm>
          <a:prstGeom prst="rect">
            <a:avLst/>
          </a:prstGeom>
        </p:spPr>
      </p:pic>
      <p:sp>
        <p:nvSpPr>
          <p:cNvPr id="47" name="Rectangle 74"/>
          <p:cNvSpPr>
            <a:spLocks noChangeArrowheads="1"/>
          </p:cNvSpPr>
          <p:nvPr/>
        </p:nvSpPr>
        <p:spPr bwMode="auto">
          <a:xfrm>
            <a:off x="3249487" y="5969194"/>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Work </a:t>
            </a:r>
          </a:p>
          <a:p>
            <a:pPr algn="ctr"/>
            <a:r>
              <a:rPr lang="en-US" sz="700" dirty="0">
                <a:solidFill>
                  <a:schemeClr val="bg1"/>
                </a:solidFill>
                <a:latin typeface="BentonSans Book" pitchFamily="2" charset="0"/>
              </a:rPr>
              <a:t>Center</a:t>
            </a:r>
          </a:p>
        </p:txBody>
      </p:sp>
      <p:cxnSp>
        <p:nvCxnSpPr>
          <p:cNvPr id="81" name="AutoShape 108"/>
          <p:cNvCxnSpPr>
            <a:cxnSpLocks noChangeShapeType="1"/>
            <a:endCxn id="148" idx="2"/>
          </p:cNvCxnSpPr>
          <p:nvPr/>
        </p:nvCxnSpPr>
        <p:spPr bwMode="auto">
          <a:xfrm rot="10800000">
            <a:off x="3197225" y="3225800"/>
            <a:ext cx="195263" cy="868363"/>
          </a:xfrm>
          <a:prstGeom prst="bentConnector2">
            <a:avLst/>
          </a:prstGeom>
          <a:noFill/>
          <a:ln w="9525">
            <a:solidFill>
              <a:srgbClr val="7F7F7F"/>
            </a:solidFill>
            <a:miter lim="800000"/>
            <a:headEnd/>
            <a:tailEnd type="triangle" w="med" len="med"/>
          </a:ln>
        </p:spPr>
      </p:cxnSp>
      <p:cxnSp>
        <p:nvCxnSpPr>
          <p:cNvPr id="82" name="AutoShape 108"/>
          <p:cNvCxnSpPr>
            <a:cxnSpLocks noChangeShapeType="1"/>
          </p:cNvCxnSpPr>
          <p:nvPr/>
        </p:nvCxnSpPr>
        <p:spPr bwMode="auto">
          <a:xfrm rot="10800000">
            <a:off x="3197225" y="3232150"/>
            <a:ext cx="195263" cy="1157288"/>
          </a:xfrm>
          <a:prstGeom prst="bentConnector2">
            <a:avLst/>
          </a:prstGeom>
          <a:noFill/>
          <a:ln w="9525">
            <a:solidFill>
              <a:srgbClr val="7F7F7F"/>
            </a:solidFill>
            <a:miter lim="800000"/>
            <a:headEnd/>
            <a:tailEnd type="triangle" w="med" len="med"/>
          </a:ln>
        </p:spPr>
      </p:cxnSp>
      <p:cxnSp>
        <p:nvCxnSpPr>
          <p:cNvPr id="83" name="AutoShape 108"/>
          <p:cNvCxnSpPr>
            <a:cxnSpLocks noChangeShapeType="1"/>
            <a:endCxn id="148" idx="2"/>
          </p:cNvCxnSpPr>
          <p:nvPr/>
        </p:nvCxnSpPr>
        <p:spPr bwMode="auto">
          <a:xfrm rot="10800000">
            <a:off x="3197225" y="3225800"/>
            <a:ext cx="195263" cy="1477963"/>
          </a:xfrm>
          <a:prstGeom prst="bentConnector2">
            <a:avLst/>
          </a:prstGeom>
          <a:noFill/>
          <a:ln w="9525">
            <a:solidFill>
              <a:srgbClr val="7F7F7F"/>
            </a:solidFill>
            <a:miter lim="800000"/>
            <a:headEnd/>
            <a:tailEnd type="triangle" w="med" len="med"/>
          </a:ln>
        </p:spPr>
      </p:cxnSp>
      <p:cxnSp>
        <p:nvCxnSpPr>
          <p:cNvPr id="84" name="AutoShape 1146"/>
          <p:cNvCxnSpPr>
            <a:cxnSpLocks noChangeShapeType="1"/>
            <a:stCxn id="158" idx="3"/>
            <a:endCxn id="159" idx="1"/>
          </p:cNvCxnSpPr>
          <p:nvPr/>
        </p:nvCxnSpPr>
        <p:spPr bwMode="auto">
          <a:xfrm flipH="1">
            <a:off x="2876550" y="3060700"/>
            <a:ext cx="4581525" cy="1588"/>
          </a:xfrm>
          <a:prstGeom prst="bentConnector5">
            <a:avLst>
              <a:gd name="adj1" fmla="val -4991"/>
              <a:gd name="adj2" fmla="val 25700009"/>
              <a:gd name="adj3" fmla="val 104991"/>
            </a:avLst>
          </a:prstGeom>
          <a:noFill/>
          <a:ln w="9525">
            <a:solidFill>
              <a:srgbClr val="7F7F7F"/>
            </a:solidFill>
            <a:round/>
            <a:headEnd type="triangle" w="med" len="med"/>
            <a:tailEnd/>
          </a:ln>
        </p:spPr>
      </p:cxnSp>
      <p:sp>
        <p:nvSpPr>
          <p:cNvPr id="85" name="Chevron 125"/>
          <p:cNvSpPr>
            <a:spLocks noChangeArrowheads="1"/>
          </p:cNvSpPr>
          <p:nvPr/>
        </p:nvSpPr>
        <p:spPr bwMode="auto">
          <a:xfrm>
            <a:off x="3232150" y="3230563"/>
            <a:ext cx="2095500" cy="633412"/>
          </a:xfrm>
          <a:prstGeom prst="chevron">
            <a:avLst>
              <a:gd name="adj" fmla="val 18150"/>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lnSpc>
                <a:spcPct val="90000"/>
              </a:lnSpc>
              <a:buClr>
                <a:schemeClr val="accent1"/>
              </a:buClr>
              <a:buSzPct val="80000"/>
              <a:buFontTx/>
              <a:buChar char="•"/>
            </a:pPr>
            <a:r>
              <a:rPr lang="en-US" sz="600" dirty="0">
                <a:solidFill>
                  <a:srgbClr val="404040"/>
                </a:solidFill>
              </a:rPr>
              <a:t>Internally initiated by direct debit </a:t>
            </a:r>
          </a:p>
          <a:p>
            <a:pPr marL="57150" indent="-57150">
              <a:buClr>
                <a:schemeClr val="accent1"/>
              </a:buClr>
              <a:buSzPct val="80000"/>
              <a:buFontTx/>
              <a:buChar char="•"/>
            </a:pPr>
            <a:r>
              <a:rPr lang="en-US" sz="600" dirty="0">
                <a:solidFill>
                  <a:srgbClr val="404040"/>
                </a:solidFill>
              </a:rPr>
              <a:t>Externally initiated payment by incoming check </a:t>
            </a:r>
          </a:p>
          <a:p>
            <a:pPr marL="57150" indent="-57150">
              <a:buClr>
                <a:schemeClr val="accent1"/>
              </a:buClr>
              <a:buSzPct val="80000"/>
              <a:buFontTx/>
              <a:buChar char="•"/>
            </a:pPr>
            <a:r>
              <a:rPr lang="en-US" sz="600" dirty="0">
                <a:solidFill>
                  <a:srgbClr val="404040"/>
                </a:solidFill>
              </a:rPr>
              <a:t>Externally initiated payment by incoming bank transfer</a:t>
            </a:r>
          </a:p>
          <a:p>
            <a:pPr marL="57150" indent="-57150">
              <a:buClr>
                <a:schemeClr val="accent1"/>
              </a:buClr>
              <a:buSzPct val="80000"/>
              <a:buFontTx/>
              <a:buChar char="•"/>
            </a:pPr>
            <a:r>
              <a:rPr lang="en-US" sz="600" dirty="0">
                <a:solidFill>
                  <a:srgbClr val="404040"/>
                </a:solidFill>
              </a:rPr>
              <a:t>Internally initiated by direct debit </a:t>
            </a:r>
          </a:p>
          <a:p>
            <a:pPr marL="57150" indent="-57150">
              <a:buClr>
                <a:schemeClr val="accent1"/>
              </a:buClr>
              <a:buSzPct val="80000"/>
              <a:buFontTx/>
              <a:buChar char="•"/>
            </a:pPr>
            <a:r>
              <a:rPr lang="en-US" sz="600" dirty="0">
                <a:solidFill>
                  <a:srgbClr val="404040"/>
                </a:solidFill>
              </a:rPr>
              <a:t>Account maintenance - Standard variant</a:t>
            </a:r>
          </a:p>
        </p:txBody>
      </p:sp>
      <p:cxnSp>
        <p:nvCxnSpPr>
          <p:cNvPr id="86" name="AutoShape 1146"/>
          <p:cNvCxnSpPr>
            <a:cxnSpLocks noChangeShapeType="1"/>
          </p:cNvCxnSpPr>
          <p:nvPr/>
        </p:nvCxnSpPr>
        <p:spPr bwMode="auto">
          <a:xfrm rot="10800000" flipV="1">
            <a:off x="3630613" y="2867025"/>
            <a:ext cx="677862" cy="1588"/>
          </a:xfrm>
          <a:prstGeom prst="bentConnector3">
            <a:avLst>
              <a:gd name="adj1" fmla="val 55505"/>
            </a:avLst>
          </a:prstGeom>
          <a:noFill/>
          <a:ln w="9525">
            <a:solidFill>
              <a:srgbClr val="7F7F7F"/>
            </a:solidFill>
            <a:round/>
            <a:headEnd type="triangle" w="med" len="med"/>
            <a:tailEnd/>
          </a:ln>
        </p:spPr>
      </p:cxnSp>
      <p:cxnSp>
        <p:nvCxnSpPr>
          <p:cNvPr id="87" name="AutoShape 1146"/>
          <p:cNvCxnSpPr>
            <a:cxnSpLocks noChangeShapeType="1"/>
            <a:stCxn id="153" idx="1"/>
            <a:endCxn id="149" idx="3"/>
          </p:cNvCxnSpPr>
          <p:nvPr/>
        </p:nvCxnSpPr>
        <p:spPr bwMode="auto">
          <a:xfrm rot="10800000" flipH="1" flipV="1">
            <a:off x="2876550" y="2641600"/>
            <a:ext cx="4581525" cy="1588"/>
          </a:xfrm>
          <a:prstGeom prst="bentConnector5">
            <a:avLst>
              <a:gd name="adj1" fmla="val -4991"/>
              <a:gd name="adj2" fmla="val -15100005"/>
              <a:gd name="adj3" fmla="val 104991"/>
            </a:avLst>
          </a:prstGeom>
          <a:noFill/>
          <a:ln w="9525">
            <a:solidFill>
              <a:srgbClr val="7F7F7F"/>
            </a:solidFill>
            <a:round/>
            <a:headEnd type="triangle" w="med" len="med"/>
            <a:tailEnd/>
          </a:ln>
        </p:spPr>
      </p:cxnSp>
      <p:sp>
        <p:nvSpPr>
          <p:cNvPr id="88" name="Rectangle 74"/>
          <p:cNvSpPr>
            <a:spLocks noChangeArrowheads="1"/>
          </p:cNvSpPr>
          <p:nvPr/>
        </p:nvSpPr>
        <p:spPr bwMode="auto">
          <a:xfrm>
            <a:off x="3578225" y="4002088"/>
            <a:ext cx="531813" cy="184150"/>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600">
                <a:solidFill>
                  <a:schemeClr val="accent2"/>
                </a:solidFill>
              </a:rPr>
              <a:t>Field Service and Repair</a:t>
            </a:r>
          </a:p>
        </p:txBody>
      </p:sp>
      <p:sp>
        <p:nvSpPr>
          <p:cNvPr id="89" name="Rectangle 74"/>
          <p:cNvSpPr>
            <a:spLocks noChangeArrowheads="1"/>
          </p:cNvSpPr>
          <p:nvPr/>
        </p:nvSpPr>
        <p:spPr bwMode="auto">
          <a:xfrm>
            <a:off x="3578225" y="4254500"/>
            <a:ext cx="2138363" cy="276225"/>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600" dirty="0">
                <a:solidFill>
                  <a:schemeClr val="accent2"/>
                </a:solidFill>
              </a:rPr>
              <a:t>Order-to-Cash Scenarios </a:t>
            </a:r>
            <a:br>
              <a:rPr lang="en-US" sz="600" dirty="0">
                <a:solidFill>
                  <a:schemeClr val="accent2"/>
                </a:solidFill>
              </a:rPr>
            </a:br>
            <a:r>
              <a:rPr lang="en-US" sz="600" dirty="0">
                <a:solidFill>
                  <a:schemeClr val="accent2"/>
                </a:solidFill>
              </a:rPr>
              <a:t>(Sell-from-Stock/Standardized Services/ </a:t>
            </a:r>
            <a:br>
              <a:rPr lang="en-US" sz="600" dirty="0">
                <a:solidFill>
                  <a:schemeClr val="accent2"/>
                </a:solidFill>
              </a:rPr>
            </a:br>
            <a:r>
              <a:rPr lang="en-US" sz="600" dirty="0">
                <a:solidFill>
                  <a:schemeClr val="accent2"/>
                </a:solidFill>
              </a:rPr>
              <a:t>Project-Based Services/Drop Shipment)</a:t>
            </a:r>
          </a:p>
        </p:txBody>
      </p:sp>
      <p:sp>
        <p:nvSpPr>
          <p:cNvPr id="96" name="Rectangle 74"/>
          <p:cNvSpPr>
            <a:spLocks noChangeArrowheads="1"/>
          </p:cNvSpPr>
          <p:nvPr/>
        </p:nvSpPr>
        <p:spPr bwMode="auto">
          <a:xfrm>
            <a:off x="3578225" y="4611688"/>
            <a:ext cx="642938" cy="184150"/>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600">
                <a:solidFill>
                  <a:schemeClr val="accent2"/>
                </a:solidFill>
              </a:rPr>
              <a:t>Customer </a:t>
            </a:r>
          </a:p>
          <a:p>
            <a:pPr>
              <a:buClr>
                <a:schemeClr val="accent1"/>
              </a:buClr>
              <a:buSzPct val="80000"/>
              <a:buFont typeface="Wingdings" pitchFamily="2" charset="2"/>
              <a:buNone/>
            </a:pPr>
            <a:r>
              <a:rPr lang="en-US" sz="600">
                <a:solidFill>
                  <a:schemeClr val="accent2"/>
                </a:solidFill>
              </a:rPr>
              <a:t>Returns </a:t>
            </a:r>
          </a:p>
        </p:txBody>
      </p:sp>
      <p:cxnSp>
        <p:nvCxnSpPr>
          <p:cNvPr id="118" name="AutoShape 482"/>
          <p:cNvCxnSpPr>
            <a:cxnSpLocks noChangeShapeType="1"/>
            <a:endCxn id="149" idx="0"/>
          </p:cNvCxnSpPr>
          <p:nvPr/>
        </p:nvCxnSpPr>
        <p:spPr bwMode="auto">
          <a:xfrm rot="5400000">
            <a:off x="4415631" y="2323307"/>
            <a:ext cx="347663" cy="0"/>
          </a:xfrm>
          <a:prstGeom prst="straightConnector1">
            <a:avLst/>
          </a:prstGeom>
          <a:noFill/>
          <a:ln w="9525">
            <a:solidFill>
              <a:srgbClr val="7D96A4"/>
            </a:solidFill>
            <a:prstDash val="sysDot"/>
            <a:round/>
            <a:headEnd/>
            <a:tailEnd/>
          </a:ln>
        </p:spPr>
      </p:cxnSp>
      <p:cxnSp>
        <p:nvCxnSpPr>
          <p:cNvPr id="124" name="AutoShape 482"/>
          <p:cNvCxnSpPr>
            <a:cxnSpLocks noChangeShapeType="1"/>
            <a:stCxn id="148" idx="0"/>
          </p:cNvCxnSpPr>
          <p:nvPr/>
        </p:nvCxnSpPr>
        <p:spPr bwMode="auto">
          <a:xfrm rot="-5400000">
            <a:off x="3188493" y="2158207"/>
            <a:ext cx="347663" cy="330200"/>
          </a:xfrm>
          <a:prstGeom prst="bentConnector3">
            <a:avLst>
              <a:gd name="adj1" fmla="val 49773"/>
            </a:avLst>
          </a:prstGeom>
          <a:noFill/>
          <a:ln w="9525">
            <a:solidFill>
              <a:srgbClr val="7D96A4"/>
            </a:solidFill>
            <a:prstDash val="sysDot"/>
            <a:round/>
            <a:headEnd/>
            <a:tailEnd/>
          </a:ln>
        </p:spPr>
      </p:cxnSp>
      <p:cxnSp>
        <p:nvCxnSpPr>
          <p:cNvPr id="125" name="AutoShape 482"/>
          <p:cNvCxnSpPr>
            <a:cxnSpLocks noChangeShapeType="1"/>
            <a:stCxn id="148" idx="0"/>
          </p:cNvCxnSpPr>
          <p:nvPr/>
        </p:nvCxnSpPr>
        <p:spPr bwMode="auto">
          <a:xfrm rot="5400000" flipH="1">
            <a:off x="2869406" y="2169319"/>
            <a:ext cx="347663" cy="307975"/>
          </a:xfrm>
          <a:prstGeom prst="bentConnector3">
            <a:avLst>
              <a:gd name="adj1" fmla="val 49773"/>
            </a:avLst>
          </a:prstGeom>
          <a:noFill/>
          <a:ln w="9525">
            <a:solidFill>
              <a:srgbClr val="7D96A4"/>
            </a:solidFill>
            <a:prstDash val="sysDot"/>
            <a:miter lim="800000"/>
            <a:headEnd/>
            <a:tailEnd/>
          </a:ln>
        </p:spPr>
      </p:cxnSp>
      <p:cxnSp>
        <p:nvCxnSpPr>
          <p:cNvPr id="133" name="AutoShape 482"/>
          <p:cNvCxnSpPr>
            <a:cxnSpLocks noChangeShapeType="1"/>
            <a:stCxn id="141" idx="0"/>
          </p:cNvCxnSpPr>
          <p:nvPr/>
        </p:nvCxnSpPr>
        <p:spPr bwMode="auto">
          <a:xfrm rot="5400000" flipH="1">
            <a:off x="6888956" y="2321719"/>
            <a:ext cx="347663" cy="3175"/>
          </a:xfrm>
          <a:prstGeom prst="bentConnector3">
            <a:avLst>
              <a:gd name="adj1" fmla="val 49773"/>
            </a:avLst>
          </a:prstGeom>
          <a:noFill/>
          <a:ln w="9525">
            <a:solidFill>
              <a:srgbClr val="7D96A4"/>
            </a:solidFill>
            <a:prstDash val="sysDot"/>
            <a:miter lim="800000"/>
            <a:headEnd/>
            <a:tailEnd/>
          </a:ln>
        </p:spPr>
      </p:cxnSp>
      <p:cxnSp>
        <p:nvCxnSpPr>
          <p:cNvPr id="140" name="AutoShape 1146"/>
          <p:cNvCxnSpPr>
            <a:cxnSpLocks noChangeShapeType="1"/>
            <a:stCxn id="153" idx="1"/>
            <a:endCxn id="149" idx="3"/>
          </p:cNvCxnSpPr>
          <p:nvPr/>
        </p:nvCxnSpPr>
        <p:spPr bwMode="auto">
          <a:xfrm flipH="1">
            <a:off x="6300788" y="2862263"/>
            <a:ext cx="482600" cy="0"/>
          </a:xfrm>
          <a:prstGeom prst="straightConnector1">
            <a:avLst/>
          </a:prstGeom>
          <a:noFill/>
          <a:ln w="9525">
            <a:solidFill>
              <a:srgbClr val="7F7F7F"/>
            </a:solidFill>
            <a:round/>
            <a:headEnd type="triangle" w="med" len="med"/>
            <a:tailEnd/>
          </a:ln>
        </p:spPr>
      </p:cxnSp>
      <p:sp>
        <p:nvSpPr>
          <p:cNvPr id="141" name="Chevron 1593"/>
          <p:cNvSpPr>
            <a:spLocks noChangeArrowheads="1"/>
          </p:cNvSpPr>
          <p:nvPr/>
        </p:nvSpPr>
        <p:spPr bwMode="auto">
          <a:xfrm>
            <a:off x="6707188" y="2497138"/>
            <a:ext cx="790575" cy="728662"/>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a:solidFill>
                  <a:srgbClr val="404040"/>
                </a:solidFill>
              </a:rPr>
              <a:t>Managing Cash</a:t>
            </a:r>
          </a:p>
        </p:txBody>
      </p:sp>
      <p:sp>
        <p:nvSpPr>
          <p:cNvPr id="148" name="Chevron 1593"/>
          <p:cNvSpPr>
            <a:spLocks noChangeArrowheads="1"/>
          </p:cNvSpPr>
          <p:nvPr/>
        </p:nvSpPr>
        <p:spPr bwMode="auto">
          <a:xfrm>
            <a:off x="2840038" y="2497138"/>
            <a:ext cx="790575" cy="728662"/>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 Receivables and  Payments</a:t>
            </a:r>
          </a:p>
        </p:txBody>
      </p:sp>
      <p:sp>
        <p:nvSpPr>
          <p:cNvPr id="149" name="Chevron 1593"/>
          <p:cNvSpPr>
            <a:spLocks noChangeArrowheads="1"/>
          </p:cNvSpPr>
          <p:nvPr/>
        </p:nvSpPr>
        <p:spPr bwMode="auto">
          <a:xfrm>
            <a:off x="4232275" y="2497138"/>
            <a:ext cx="790575" cy="728662"/>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a:solidFill>
                  <a:srgbClr val="404040"/>
                </a:solidFill>
              </a:rPr>
              <a:t>Dunning</a:t>
            </a:r>
          </a:p>
        </p:txBody>
      </p:sp>
      <p:cxnSp>
        <p:nvCxnSpPr>
          <p:cNvPr id="152" name="AutoShape 482"/>
          <p:cNvCxnSpPr>
            <a:cxnSpLocks noChangeShapeType="1"/>
            <a:endCxn id="153" idx="0"/>
          </p:cNvCxnSpPr>
          <p:nvPr/>
        </p:nvCxnSpPr>
        <p:spPr bwMode="auto">
          <a:xfrm rot="5400000">
            <a:off x="5695950" y="2320925"/>
            <a:ext cx="347663" cy="4763"/>
          </a:xfrm>
          <a:prstGeom prst="bentConnector3">
            <a:avLst>
              <a:gd name="adj1" fmla="val 49773"/>
            </a:avLst>
          </a:prstGeom>
          <a:noFill/>
          <a:ln w="9525">
            <a:solidFill>
              <a:srgbClr val="7D96A4"/>
            </a:solidFill>
            <a:prstDash val="sysDot"/>
            <a:miter lim="800000"/>
            <a:headEnd/>
            <a:tailEnd/>
          </a:ln>
        </p:spPr>
      </p:cxnSp>
      <p:sp>
        <p:nvSpPr>
          <p:cNvPr id="153" name="Chevron 1593"/>
          <p:cNvSpPr>
            <a:spLocks noChangeArrowheads="1"/>
          </p:cNvSpPr>
          <p:nvPr/>
        </p:nvSpPr>
        <p:spPr bwMode="auto">
          <a:xfrm>
            <a:off x="5510213" y="2497138"/>
            <a:ext cx="790575" cy="728662"/>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a:solidFill>
                  <a:srgbClr val="404040"/>
                </a:solidFill>
              </a:rPr>
              <a:t>Petty Cash</a:t>
            </a:r>
          </a:p>
        </p:txBody>
      </p:sp>
      <p:cxnSp>
        <p:nvCxnSpPr>
          <p:cNvPr id="154" name="AutoShape 1146"/>
          <p:cNvCxnSpPr>
            <a:cxnSpLocks noChangeShapeType="1"/>
            <a:stCxn id="153" idx="1"/>
            <a:endCxn id="149" idx="3"/>
          </p:cNvCxnSpPr>
          <p:nvPr/>
        </p:nvCxnSpPr>
        <p:spPr bwMode="auto">
          <a:xfrm flipH="1">
            <a:off x="5022850" y="2862263"/>
            <a:ext cx="563563" cy="0"/>
          </a:xfrm>
          <a:prstGeom prst="straightConnector1">
            <a:avLst/>
          </a:prstGeom>
          <a:noFill/>
          <a:ln w="9525">
            <a:solidFill>
              <a:srgbClr val="7F7F7F"/>
            </a:solidFill>
            <a:round/>
            <a:headEnd type="triangle" w="med" len="med"/>
            <a:tailEnd/>
          </a:ln>
        </p:spPr>
      </p:cxnSp>
      <p:sp>
        <p:nvSpPr>
          <p:cNvPr id="155" name="Rectangle 120"/>
          <p:cNvSpPr>
            <a:spLocks noChangeAspect="1" noChangeArrowheads="1"/>
          </p:cNvSpPr>
          <p:nvPr/>
        </p:nvSpPr>
        <p:spPr bwMode="auto">
          <a:xfrm>
            <a:off x="2914650" y="3114675"/>
            <a:ext cx="3175" cy="3175"/>
          </a:xfrm>
          <a:prstGeom prst="rect">
            <a:avLst/>
          </a:prstGeom>
          <a:noFill/>
          <a:ln w="9525">
            <a:noFill/>
            <a:miter lim="800000"/>
            <a:headEnd/>
            <a:tailEnd/>
          </a:ln>
        </p:spPr>
        <p:txBody>
          <a:bodyPr wrap="none" anchor="ctr"/>
          <a:lstStyle/>
          <a:p>
            <a:endParaRPr lang="en-US"/>
          </a:p>
        </p:txBody>
      </p:sp>
      <p:sp>
        <p:nvSpPr>
          <p:cNvPr id="156" name="Rectangle 121"/>
          <p:cNvSpPr>
            <a:spLocks noChangeAspect="1" noChangeArrowheads="1"/>
          </p:cNvSpPr>
          <p:nvPr/>
        </p:nvSpPr>
        <p:spPr bwMode="auto">
          <a:xfrm>
            <a:off x="7346950" y="2586038"/>
            <a:ext cx="111125" cy="111125"/>
          </a:xfrm>
          <a:prstGeom prst="rect">
            <a:avLst/>
          </a:prstGeom>
          <a:noFill/>
          <a:ln w="9525">
            <a:noFill/>
            <a:miter lim="800000"/>
            <a:headEnd/>
            <a:tailEnd/>
          </a:ln>
        </p:spPr>
        <p:txBody>
          <a:bodyPr wrap="none" anchor="ctr"/>
          <a:lstStyle/>
          <a:p>
            <a:endParaRPr lang="en-US"/>
          </a:p>
        </p:txBody>
      </p:sp>
      <p:sp>
        <p:nvSpPr>
          <p:cNvPr id="157" name="Rectangle 122"/>
          <p:cNvSpPr>
            <a:spLocks noChangeAspect="1" noChangeArrowheads="1"/>
          </p:cNvSpPr>
          <p:nvPr/>
        </p:nvSpPr>
        <p:spPr bwMode="auto">
          <a:xfrm>
            <a:off x="2876550" y="2586038"/>
            <a:ext cx="111125" cy="111125"/>
          </a:xfrm>
          <a:prstGeom prst="rect">
            <a:avLst/>
          </a:prstGeom>
          <a:noFill/>
          <a:ln w="9525">
            <a:noFill/>
            <a:miter lim="800000"/>
            <a:headEnd/>
            <a:tailEnd/>
          </a:ln>
        </p:spPr>
        <p:txBody>
          <a:bodyPr wrap="none" anchor="ctr"/>
          <a:lstStyle/>
          <a:p>
            <a:endParaRPr lang="en-US"/>
          </a:p>
        </p:txBody>
      </p:sp>
      <p:sp>
        <p:nvSpPr>
          <p:cNvPr id="158" name="Rectangle 123"/>
          <p:cNvSpPr>
            <a:spLocks noChangeAspect="1" noChangeArrowheads="1"/>
          </p:cNvSpPr>
          <p:nvPr/>
        </p:nvSpPr>
        <p:spPr bwMode="auto">
          <a:xfrm>
            <a:off x="7346950" y="3005138"/>
            <a:ext cx="111125" cy="111125"/>
          </a:xfrm>
          <a:prstGeom prst="rect">
            <a:avLst/>
          </a:prstGeom>
          <a:noFill/>
          <a:ln w="9525">
            <a:noFill/>
            <a:miter lim="800000"/>
            <a:headEnd/>
            <a:tailEnd/>
          </a:ln>
        </p:spPr>
        <p:txBody>
          <a:bodyPr wrap="none" anchor="ctr"/>
          <a:lstStyle/>
          <a:p>
            <a:endParaRPr lang="en-US"/>
          </a:p>
        </p:txBody>
      </p:sp>
      <p:sp>
        <p:nvSpPr>
          <p:cNvPr id="159" name="Rectangle 124"/>
          <p:cNvSpPr>
            <a:spLocks noChangeAspect="1" noChangeArrowheads="1"/>
          </p:cNvSpPr>
          <p:nvPr/>
        </p:nvSpPr>
        <p:spPr bwMode="auto">
          <a:xfrm>
            <a:off x="2876550" y="3005138"/>
            <a:ext cx="111125" cy="111125"/>
          </a:xfrm>
          <a:prstGeom prst="rect">
            <a:avLst/>
          </a:prstGeom>
          <a:noFill/>
          <a:ln w="9525">
            <a:noFill/>
            <a:miter lim="800000"/>
            <a:headEnd/>
            <a:tailEnd/>
          </a:ln>
        </p:spPr>
        <p:txBody>
          <a:bodyPr wrap="none" anchor="ctr"/>
          <a:lstStyle/>
          <a:p>
            <a:endParaRPr lang="en-US"/>
          </a:p>
        </p:txBody>
      </p:sp>
      <p:pic>
        <p:nvPicPr>
          <p:cNvPr id="166"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3363913" y="4035195"/>
            <a:ext cx="160337" cy="119523"/>
          </a:xfrm>
          <a:prstGeom prst="rect">
            <a:avLst/>
          </a:prstGeom>
          <a:noFill/>
          <a:ln w="9525">
            <a:noFill/>
            <a:miter lim="800000"/>
            <a:headEnd/>
            <a:tailEnd/>
          </a:ln>
        </p:spPr>
      </p:pic>
      <p:pic>
        <p:nvPicPr>
          <p:cNvPr id="167"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3363913" y="4339995"/>
            <a:ext cx="160337" cy="119523"/>
          </a:xfrm>
          <a:prstGeom prst="rect">
            <a:avLst/>
          </a:prstGeom>
          <a:noFill/>
          <a:ln w="9525">
            <a:noFill/>
            <a:miter lim="800000"/>
            <a:headEnd/>
            <a:tailEnd/>
          </a:ln>
        </p:spPr>
      </p:pic>
      <p:pic>
        <p:nvPicPr>
          <p:cNvPr id="168"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3363913" y="4644795"/>
            <a:ext cx="160337" cy="119523"/>
          </a:xfrm>
          <a:prstGeom prst="rect">
            <a:avLst/>
          </a:prstGeom>
          <a:noFill/>
          <a:ln w="9525">
            <a:noFill/>
            <a:miter lim="800000"/>
            <a:headEnd/>
            <a:tailEnd/>
          </a:ln>
        </p:spPr>
      </p:pic>
      <p:pic>
        <p:nvPicPr>
          <p:cNvPr id="173" name="Picture 17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49487" y="1742182"/>
            <a:ext cx="589295" cy="382737"/>
          </a:xfrm>
          <a:prstGeom prst="rect">
            <a:avLst/>
          </a:prstGeom>
        </p:spPr>
      </p:pic>
      <p:sp>
        <p:nvSpPr>
          <p:cNvPr id="174" name="Rectangle 74"/>
          <p:cNvSpPr>
            <a:spLocks noChangeArrowheads="1"/>
          </p:cNvSpPr>
          <p:nvPr/>
        </p:nvSpPr>
        <p:spPr bwMode="auto">
          <a:xfrm>
            <a:off x="3263831" y="1814924"/>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BentonSans Book" pitchFamily="2" charset="0"/>
              </a:rPr>
              <a:t>Payment</a:t>
            </a:r>
          </a:p>
          <a:p>
            <a:pPr algn="ctr"/>
            <a:r>
              <a:rPr lang="en-US" sz="700" dirty="0">
                <a:solidFill>
                  <a:schemeClr val="bg1"/>
                </a:solidFill>
                <a:latin typeface="BentonSans Book" pitchFamily="2" charset="0"/>
              </a:rPr>
              <a:t>Management</a:t>
            </a:r>
          </a:p>
        </p:txBody>
      </p:sp>
      <p:pic>
        <p:nvPicPr>
          <p:cNvPr id="175" name="Picture 17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83112" y="1723132"/>
            <a:ext cx="589295" cy="382737"/>
          </a:xfrm>
          <a:prstGeom prst="rect">
            <a:avLst/>
          </a:prstGeom>
        </p:spPr>
      </p:pic>
      <p:sp>
        <p:nvSpPr>
          <p:cNvPr id="176" name="Rectangle 74"/>
          <p:cNvSpPr>
            <a:spLocks noChangeArrowheads="1"/>
          </p:cNvSpPr>
          <p:nvPr/>
        </p:nvSpPr>
        <p:spPr bwMode="auto">
          <a:xfrm>
            <a:off x="5590421" y="1806778"/>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BentonSans Book" pitchFamily="2" charset="0"/>
              </a:rPr>
              <a:t>Payment</a:t>
            </a:r>
          </a:p>
          <a:p>
            <a:pPr algn="ctr"/>
            <a:r>
              <a:rPr lang="en-US" sz="700" dirty="0">
                <a:solidFill>
                  <a:schemeClr val="bg1"/>
                </a:solidFill>
                <a:latin typeface="BentonSans Book" pitchFamily="2" charset="0"/>
              </a:rPr>
              <a:t>Management</a:t>
            </a:r>
          </a:p>
        </p:txBody>
      </p:sp>
      <p:pic>
        <p:nvPicPr>
          <p:cNvPr id="177" name="Picture 17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01787" y="1742182"/>
            <a:ext cx="589295" cy="382737"/>
          </a:xfrm>
          <a:prstGeom prst="rect">
            <a:avLst/>
          </a:prstGeom>
        </p:spPr>
      </p:pic>
      <p:sp>
        <p:nvSpPr>
          <p:cNvPr id="178" name="Rectangle 74"/>
          <p:cNvSpPr>
            <a:spLocks noChangeArrowheads="1"/>
          </p:cNvSpPr>
          <p:nvPr/>
        </p:nvSpPr>
        <p:spPr bwMode="auto">
          <a:xfrm>
            <a:off x="2616131" y="1881082"/>
            <a:ext cx="574675" cy="107722"/>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BentonSans Book" pitchFamily="2" charset="0"/>
              </a:rPr>
              <a:t>Receivables</a:t>
            </a:r>
          </a:p>
        </p:txBody>
      </p:sp>
      <p:pic>
        <p:nvPicPr>
          <p:cNvPr id="182" name="Picture 18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16287" y="1742182"/>
            <a:ext cx="589295" cy="382737"/>
          </a:xfrm>
          <a:prstGeom prst="rect">
            <a:avLst/>
          </a:prstGeom>
        </p:spPr>
      </p:pic>
      <p:sp>
        <p:nvSpPr>
          <p:cNvPr id="183" name="Rectangle 74"/>
          <p:cNvSpPr>
            <a:spLocks noChangeArrowheads="1"/>
          </p:cNvSpPr>
          <p:nvPr/>
        </p:nvSpPr>
        <p:spPr bwMode="auto">
          <a:xfrm>
            <a:off x="4323596" y="1881082"/>
            <a:ext cx="574675" cy="107722"/>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BentonSans Book" pitchFamily="2" charset="0"/>
              </a:rPr>
              <a:t>Receivables</a:t>
            </a:r>
          </a:p>
        </p:txBody>
      </p:sp>
      <p:pic>
        <p:nvPicPr>
          <p:cNvPr id="184" name="Picture 18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64212" y="1742182"/>
            <a:ext cx="589295" cy="382737"/>
          </a:xfrm>
          <a:prstGeom prst="rect">
            <a:avLst/>
          </a:prstGeom>
        </p:spPr>
      </p:pic>
      <p:sp>
        <p:nvSpPr>
          <p:cNvPr id="185" name="Rectangle 74"/>
          <p:cNvSpPr>
            <a:spLocks noChangeArrowheads="1"/>
          </p:cNvSpPr>
          <p:nvPr/>
        </p:nvSpPr>
        <p:spPr bwMode="auto">
          <a:xfrm>
            <a:off x="6783388" y="1803293"/>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BentonSans Book" pitchFamily="2" charset="0"/>
              </a:rPr>
              <a:t>Cash </a:t>
            </a:r>
            <a:br>
              <a:rPr lang="en-US" sz="700" dirty="0">
                <a:solidFill>
                  <a:schemeClr val="bg1"/>
                </a:solidFill>
                <a:latin typeface="BentonSans Book" pitchFamily="2" charset="0"/>
              </a:rPr>
            </a:br>
            <a:r>
              <a:rPr lang="en-US" sz="700" dirty="0">
                <a:solidFill>
                  <a:schemeClr val="bg1"/>
                </a:solidFill>
                <a:latin typeface="BentonSans Book" pitchFamily="2" charset="0"/>
              </a:rPr>
              <a:t>and Liquidity</a:t>
            </a:r>
          </a:p>
        </p:txBody>
      </p:sp>
      <p:sp>
        <p:nvSpPr>
          <p:cNvPr id="91" name="Rectangle 90"/>
          <p:cNvSpPr/>
          <p:nvPr/>
        </p:nvSpPr>
        <p:spPr bwMode="auto">
          <a:xfrm>
            <a:off x="7400925" y="5862638"/>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marL="85725" indent="-85725">
              <a:spcBef>
                <a:spcPts val="300"/>
              </a:spcBef>
              <a:buFont typeface="Wingdings" pitchFamily="2" charset="2"/>
              <a:buChar char="§"/>
              <a:defRPr/>
            </a:pPr>
            <a:endParaRPr lang="en-US" sz="700" b="1" u="sng" dirty="0">
              <a:solidFill>
                <a:srgbClr val="2A6CA2"/>
              </a:solidFill>
            </a:endParaRPr>
          </a:p>
        </p:txBody>
      </p:sp>
      <p:sp>
        <p:nvSpPr>
          <p:cNvPr id="90" name="TextBox 89"/>
          <p:cNvSpPr txBox="1"/>
          <p:nvPr/>
        </p:nvSpPr>
        <p:spPr>
          <a:xfrm>
            <a:off x="327024" y="4790222"/>
            <a:ext cx="1630363" cy="330200"/>
          </a:xfrm>
          <a:prstGeom prst="rect">
            <a:avLst/>
          </a:prstGeom>
          <a:noFill/>
          <a:ln w="9525">
            <a:noFill/>
            <a:miter lim="800000"/>
            <a:headEnd/>
            <a:tailEnd/>
          </a:ln>
        </p:spPr>
        <p:txBody>
          <a:bodyPr lIns="0" rIns="36000" anchor="ctr"/>
          <a:lstStyle/>
          <a:p>
            <a:pPr marL="287338">
              <a:buClr>
                <a:schemeClr val="accent1"/>
              </a:buClr>
              <a:buSzPct val="80000"/>
              <a:defRPr/>
            </a:pPr>
            <a:r>
              <a:rPr lang="en-US" sz="900" dirty="0"/>
              <a:t>Scenario/Processes</a:t>
            </a:r>
          </a:p>
        </p:txBody>
      </p:sp>
      <p:sp>
        <p:nvSpPr>
          <p:cNvPr id="108" name="TextBox 61"/>
          <p:cNvSpPr txBox="1">
            <a:spLocks noChangeArrowheads="1"/>
          </p:cNvSpPr>
          <p:nvPr/>
        </p:nvSpPr>
        <p:spPr bwMode="auto">
          <a:xfrm>
            <a:off x="327025" y="5519892"/>
            <a:ext cx="1436688"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 Flow</a:t>
            </a:r>
          </a:p>
        </p:txBody>
      </p:sp>
      <p:pic>
        <p:nvPicPr>
          <p:cNvPr id="109" name="Picture 108" descr="scenario_60pxgrün.png"/>
          <p:cNvPicPr>
            <a:picLocks noChangeAspect="1"/>
          </p:cNvPicPr>
          <p:nvPr/>
        </p:nvPicPr>
        <p:blipFill>
          <a:blip r:embed="rId7" cstate="print"/>
          <a:stretch>
            <a:fillRect/>
          </a:stretch>
        </p:blipFill>
        <p:spPr>
          <a:xfrm>
            <a:off x="366739" y="4849352"/>
            <a:ext cx="180000" cy="180000"/>
          </a:xfrm>
          <a:prstGeom prst="rect">
            <a:avLst/>
          </a:prstGeom>
        </p:spPr>
      </p:pic>
      <p:pic>
        <p:nvPicPr>
          <p:cNvPr id="110" name="Picture 109" descr="Monitor_60px.png"/>
          <p:cNvPicPr>
            <a:picLocks noChangeAspect="1"/>
          </p:cNvPicPr>
          <p:nvPr/>
        </p:nvPicPr>
        <p:blipFill>
          <a:blip r:embed="rId8" cstate="print"/>
          <a:stretch>
            <a:fillRect/>
          </a:stretch>
        </p:blipFill>
        <p:spPr>
          <a:xfrm>
            <a:off x="366739" y="5583471"/>
            <a:ext cx="180000" cy="180000"/>
          </a:xfrm>
          <a:prstGeom prst="rect">
            <a:avLst/>
          </a:prstGeom>
        </p:spPr>
      </p:pic>
      <p:sp>
        <p:nvSpPr>
          <p:cNvPr id="111" name="Rectangle 57">
            <a:hlinkClick r:id="rId9" action="ppaction://hlinksldjump" tooltip="For more information, click here"/>
          </p:cNvPr>
          <p:cNvSpPr>
            <a:spLocks noChangeArrowheads="1"/>
          </p:cNvSpPr>
          <p:nvPr/>
        </p:nvSpPr>
        <p:spPr bwMode="auto">
          <a:xfrm>
            <a:off x="327025" y="552771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2" name="Rectangle 55">
            <a:hlinkClick r:id="rId10" action="ppaction://hlinksldjump"/>
          </p:cNvPr>
          <p:cNvSpPr>
            <a:spLocks noChangeArrowheads="1"/>
          </p:cNvSpPr>
          <p:nvPr/>
        </p:nvSpPr>
        <p:spPr bwMode="auto">
          <a:xfrm>
            <a:off x="305529"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3" name="TextBox 61"/>
          <p:cNvSpPr txBox="1">
            <a:spLocks noChangeArrowheads="1"/>
          </p:cNvSpPr>
          <p:nvPr/>
        </p:nvSpPr>
        <p:spPr bwMode="auto">
          <a:xfrm>
            <a:off x="327025" y="5519892"/>
            <a:ext cx="1436688"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 Flow</a:t>
            </a:r>
          </a:p>
        </p:txBody>
      </p:sp>
      <p:pic>
        <p:nvPicPr>
          <p:cNvPr id="114" name="Picture 113" descr="Monitor_60px.png"/>
          <p:cNvPicPr>
            <a:picLocks noChangeAspect="1"/>
          </p:cNvPicPr>
          <p:nvPr/>
        </p:nvPicPr>
        <p:blipFill>
          <a:blip r:embed="rId8" cstate="print"/>
          <a:stretch>
            <a:fillRect/>
          </a:stretch>
        </p:blipFill>
        <p:spPr>
          <a:xfrm>
            <a:off x="366739" y="5583471"/>
            <a:ext cx="180000" cy="180000"/>
          </a:xfrm>
          <a:prstGeom prst="rect">
            <a:avLst/>
          </a:prstGeom>
        </p:spPr>
      </p:pic>
      <p:sp>
        <p:nvSpPr>
          <p:cNvPr id="115" name="Rectangle 57"/>
          <p:cNvSpPr>
            <a:spLocks noChangeArrowheads="1"/>
          </p:cNvSpPr>
          <p:nvPr/>
        </p:nvSpPr>
        <p:spPr bwMode="auto">
          <a:xfrm>
            <a:off x="305529" y="552771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6" name="TextBox 72"/>
          <p:cNvSpPr txBox="1">
            <a:spLocks noChangeArrowheads="1"/>
          </p:cNvSpPr>
          <p:nvPr/>
        </p:nvSpPr>
        <p:spPr bwMode="auto">
          <a:xfrm>
            <a:off x="327025" y="5142026"/>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117" name="Picture 116" descr="Calculator_2_60px.png"/>
          <p:cNvPicPr>
            <a:picLocks noChangeAspect="1"/>
          </p:cNvPicPr>
          <p:nvPr/>
        </p:nvPicPr>
        <p:blipFill>
          <a:blip r:embed="rId11" cstate="print"/>
          <a:stretch>
            <a:fillRect/>
          </a:stretch>
        </p:blipFill>
        <p:spPr>
          <a:xfrm>
            <a:off x="366739" y="5200948"/>
            <a:ext cx="180000" cy="180000"/>
          </a:xfrm>
          <a:prstGeom prst="rect">
            <a:avLst/>
          </a:prstGeom>
        </p:spPr>
      </p:pic>
      <p:sp>
        <p:nvSpPr>
          <p:cNvPr id="119" name="Rectangle 57">
            <a:hlinkClick r:id="rId5" action="ppaction://hlinksldjump"/>
          </p:cNvPr>
          <p:cNvSpPr>
            <a:spLocks noChangeArrowheads="1"/>
          </p:cNvSpPr>
          <p:nvPr/>
        </p:nvSpPr>
        <p:spPr bwMode="auto">
          <a:xfrm>
            <a:off x="305529" y="5152058"/>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22" name="Rectangle 57">
            <a:hlinkClick r:id="rId1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4" name="Freeform 69"/>
          <p:cNvSpPr>
            <a:spLocks noChangeArrowheads="1"/>
          </p:cNvSpPr>
          <p:nvPr/>
        </p:nvSpPr>
        <p:spPr bwMode="auto">
          <a:xfrm>
            <a:off x="6094619" y="309403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5" name="Freeform 69"/>
          <p:cNvSpPr>
            <a:spLocks noChangeArrowheads="1"/>
          </p:cNvSpPr>
          <p:nvPr/>
        </p:nvSpPr>
        <p:spPr bwMode="auto">
          <a:xfrm>
            <a:off x="4821237" y="309403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7" name="Freeform 69"/>
          <p:cNvSpPr>
            <a:spLocks noChangeArrowheads="1"/>
          </p:cNvSpPr>
          <p:nvPr/>
        </p:nvSpPr>
        <p:spPr bwMode="auto">
          <a:xfrm>
            <a:off x="3422650" y="309403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8" name="Freeform 69"/>
          <p:cNvSpPr>
            <a:spLocks noChangeArrowheads="1"/>
          </p:cNvSpPr>
          <p:nvPr/>
        </p:nvSpPr>
        <p:spPr bwMode="auto">
          <a:xfrm>
            <a:off x="7299324" y="309244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sp>
        <p:nvSpPr>
          <p:cNvPr id="2" name="Title 1"/>
          <p:cNvSpPr>
            <a:spLocks noGrp="1"/>
          </p:cNvSpPr>
          <p:nvPr>
            <p:ph type="title"/>
          </p:nvPr>
        </p:nvSpPr>
        <p:spPr/>
        <p:txBody>
          <a:bodyPr/>
          <a:lstStyle/>
          <a:p>
            <a:r>
              <a:rPr lang="en-US" dirty="0"/>
              <a:t>Cash and Liquidity Management</a:t>
            </a:r>
            <a:br>
              <a:rPr lang="en-US"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3" name="TextBox 61"/>
          <p:cNvSpPr txBox="1">
            <a:spLocks noChangeArrowheads="1"/>
          </p:cNvSpPr>
          <p:nvPr/>
        </p:nvSpPr>
        <p:spPr bwMode="auto">
          <a:xfrm>
            <a:off x="327025" y="552150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48" name="Picture 47" descr="Monitor_60px.png"/>
          <p:cNvPicPr>
            <a:picLocks noChangeAspect="1"/>
          </p:cNvPicPr>
          <p:nvPr/>
        </p:nvPicPr>
        <p:blipFill>
          <a:blip r:embed="rId3" cstate="print"/>
          <a:stretch>
            <a:fillRect/>
          </a:stretch>
        </p:blipFill>
        <p:spPr>
          <a:xfrm>
            <a:off x="366739" y="5585087"/>
            <a:ext cx="180000" cy="180000"/>
          </a:xfrm>
          <a:prstGeom prst="rect">
            <a:avLst/>
          </a:prstGeom>
        </p:spPr>
      </p:pic>
      <p:sp>
        <p:nvSpPr>
          <p:cNvPr id="50" name="Rectangle 57">
            <a:hlinkClick r:id="rId4" action="ppaction://hlinksldjump"/>
          </p:cNvPr>
          <p:cNvSpPr>
            <a:spLocks noChangeArrowheads="1"/>
          </p:cNvSpPr>
          <p:nvPr/>
        </p:nvSpPr>
        <p:spPr bwMode="auto">
          <a:xfrm>
            <a:off x="327025" y="553262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5"/>
              </a:rPr>
              <a:t>click </a:t>
            </a:r>
            <a:r>
              <a:rPr lang="en-US" sz="900">
                <a:latin typeface="+mn-lt"/>
                <a:hlinkClick r:id="rId5"/>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6"/>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7"/>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8"/>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9"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11"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2"/>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54"/>
          <p:cNvSpPr txBox="1"/>
          <p:nvPr/>
        </p:nvSpPr>
        <p:spPr>
          <a:xfrm>
            <a:off x="327024" y="4790222"/>
            <a:ext cx="1630363" cy="330200"/>
          </a:xfrm>
          <a:prstGeom prst="rect">
            <a:avLst/>
          </a:prstGeom>
          <a:noFill/>
          <a:ln w="9525">
            <a:noFill/>
            <a:miter lim="800000"/>
            <a:headEnd/>
            <a:tailEnd/>
          </a:ln>
        </p:spPr>
        <p:txBody>
          <a:bodyPr lIns="0" rIns="36000" anchor="ctr"/>
          <a:lstStyle/>
          <a:p>
            <a:pPr marL="287338">
              <a:buClr>
                <a:schemeClr val="accent1"/>
              </a:buClr>
              <a:buSzPct val="80000"/>
              <a:defRPr/>
            </a:pPr>
            <a:r>
              <a:rPr lang="en-US" sz="900" dirty="0"/>
              <a:t>Scenario/Processes</a:t>
            </a:r>
          </a:p>
        </p:txBody>
      </p:sp>
      <p:pic>
        <p:nvPicPr>
          <p:cNvPr id="57" name="Picture 56" descr="scenario_60pxgrün.png"/>
          <p:cNvPicPr>
            <a:picLocks noChangeAspect="1"/>
          </p:cNvPicPr>
          <p:nvPr/>
        </p:nvPicPr>
        <p:blipFill>
          <a:blip r:embed="rId13" cstate="print"/>
          <a:stretch>
            <a:fillRect/>
          </a:stretch>
        </p:blipFill>
        <p:spPr>
          <a:xfrm>
            <a:off x="366739" y="4849352"/>
            <a:ext cx="180000" cy="180000"/>
          </a:xfrm>
          <a:prstGeom prst="rect">
            <a:avLst/>
          </a:prstGeom>
        </p:spPr>
      </p:pic>
      <p:sp>
        <p:nvSpPr>
          <p:cNvPr id="58" name="Rectangle 55">
            <a:hlinkClick r:id="rId14" action="ppaction://hlinksldjump"/>
          </p:cNvPr>
          <p:cNvSpPr>
            <a:spLocks noChangeArrowheads="1"/>
          </p:cNvSpPr>
          <p:nvPr/>
        </p:nvSpPr>
        <p:spPr bwMode="auto">
          <a:xfrm>
            <a:off x="305529"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9" name="TextBox 72"/>
          <p:cNvSpPr txBox="1">
            <a:spLocks noChangeArrowheads="1"/>
          </p:cNvSpPr>
          <p:nvPr/>
        </p:nvSpPr>
        <p:spPr bwMode="auto">
          <a:xfrm>
            <a:off x="327025" y="5142026"/>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60" name="Picture 59" descr="Calculator_2_60px.png"/>
          <p:cNvPicPr>
            <a:picLocks noChangeAspect="1"/>
          </p:cNvPicPr>
          <p:nvPr/>
        </p:nvPicPr>
        <p:blipFill>
          <a:blip r:embed="rId15" cstate="print"/>
          <a:stretch>
            <a:fillRect/>
          </a:stretch>
        </p:blipFill>
        <p:spPr>
          <a:xfrm>
            <a:off x="366739" y="5200948"/>
            <a:ext cx="180000" cy="180000"/>
          </a:xfrm>
          <a:prstGeom prst="rect">
            <a:avLst/>
          </a:prstGeom>
        </p:spPr>
      </p:pic>
      <p:sp>
        <p:nvSpPr>
          <p:cNvPr id="64" name="Rectangle 57">
            <a:hlinkClick r:id="rId16" action="ppaction://hlinksldjump"/>
          </p:cNvPr>
          <p:cNvSpPr>
            <a:spLocks noChangeArrowheads="1"/>
          </p:cNvSpPr>
          <p:nvPr/>
        </p:nvSpPr>
        <p:spPr bwMode="auto">
          <a:xfrm>
            <a:off x="305529" y="5152058"/>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2" name="Picture 61"/>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63" name="Picture 62"/>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Tree>
    <p:extLst>
      <p:ext uri="{BB962C8B-B14F-4D97-AF65-F5344CB8AC3E}">
        <p14:creationId xmlns:p14="http://schemas.microsoft.com/office/powerpoint/2010/main" val="317794634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1" name="Picture 80"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 name="Title 1"/>
          <p:cNvSpPr>
            <a:spLocks noGrp="1"/>
          </p:cNvSpPr>
          <p:nvPr>
            <p:ph type="title"/>
          </p:nvPr>
        </p:nvSpPr>
        <p:spPr>
          <a:xfrm>
            <a:off x="315054" y="162075"/>
            <a:ext cx="8496000" cy="756000"/>
          </a:xfrm>
        </p:spPr>
        <p:txBody>
          <a:bodyPr/>
          <a:lstStyle/>
          <a:p>
            <a:pPr lvl="0" fontAlgn="base">
              <a:spcAft>
                <a:spcPct val="0"/>
              </a:spcAft>
            </a:pPr>
            <a:r>
              <a:rPr lang="de-DE" dirty="0"/>
              <a:t>Cash </a:t>
            </a:r>
            <a:r>
              <a:rPr lang="de-DE" dirty="0" err="1"/>
              <a:t>and</a:t>
            </a:r>
            <a:r>
              <a:rPr lang="de-DE" dirty="0"/>
              <a:t> </a:t>
            </a:r>
            <a:r>
              <a:rPr lang="de-DE" dirty="0" err="1"/>
              <a:t>Liquidity</a:t>
            </a:r>
            <a:r>
              <a:rPr lang="de-DE" dirty="0"/>
              <a:t> Management</a:t>
            </a:r>
            <a:br>
              <a:rPr lang="de-DE" dirty="0">
                <a:solidFill>
                  <a:srgbClr val="44697D"/>
                </a:solidFill>
                <a:ea typeface="Arial Unicode MS" pitchFamily="34" charset="-128"/>
                <a:cs typeface="Arial Unicode MS" pitchFamily="34" charset="-128"/>
              </a:rPr>
            </a:br>
            <a:r>
              <a:rPr lang="de-DE" sz="2000" dirty="0"/>
              <a:t>Scenario </a:t>
            </a:r>
            <a:r>
              <a:rPr lang="de-DE" sz="2000" dirty="0" err="1"/>
              <a:t>Overview</a:t>
            </a:r>
            <a:endParaRPr lang="de-DE" sz="2200" dirty="0">
              <a:solidFill>
                <a:srgbClr val="44697D"/>
              </a:solidFill>
              <a:ea typeface="Arial Unicode MS" pitchFamily="34" charset="-128"/>
              <a:cs typeface="Arial Unicode MS" pitchFamily="34" charset="-128"/>
            </a:endParaRPr>
          </a:p>
        </p:txBody>
      </p:sp>
      <p:sp>
        <p:nvSpPr>
          <p:cNvPr id="21" name="Rectangle 122"/>
          <p:cNvSpPr>
            <a:spLocks noChangeArrowheads="1"/>
          </p:cNvSpPr>
          <p:nvPr/>
        </p:nvSpPr>
        <p:spPr bwMode="auto">
          <a:xfrm>
            <a:off x="1773149" y="4120445"/>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57299" y="4160927"/>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84999" y="4164102"/>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5" action="ppaction://hlinksldjump"/>
              </a:rPr>
              <a:t>Open Legend</a:t>
            </a:r>
            <a:endParaRPr lang="en-US" sz="900" dirty="0">
              <a:ea typeface="SimSun" pitchFamily="2" charset="-122"/>
            </a:endParaRPr>
          </a:p>
        </p:txBody>
      </p:sp>
      <p:sp>
        <p:nvSpPr>
          <p:cNvPr id="41" name="Chevron 79"/>
          <p:cNvSpPr>
            <a:spLocks noChangeArrowheads="1"/>
          </p:cNvSpPr>
          <p:nvPr/>
        </p:nvSpPr>
        <p:spPr bwMode="auto">
          <a:xfrm>
            <a:off x="2331949" y="6337389"/>
            <a:ext cx="639762" cy="414338"/>
          </a:xfrm>
          <a:prstGeom prst="chevron">
            <a:avLst>
              <a:gd name="adj" fmla="val 0"/>
            </a:avLst>
          </a:prstGeom>
          <a:noFill/>
          <a:ln w="19050" cap="rnd" algn="ctr">
            <a:noFill/>
            <a:bevel/>
            <a:headEnd/>
            <a:tailEnd/>
          </a:ln>
        </p:spPr>
        <p:txBody>
          <a:bodyPr lIns="0" tIns="0" rIns="0" bIns="0" anchor="b"/>
          <a:lstStyle/>
          <a:p>
            <a:pPr lvl="0" fontAlgn="base">
              <a:spcBef>
                <a:spcPct val="0"/>
              </a:spcBef>
              <a:spcAft>
                <a:spcPct val="0"/>
              </a:spcAft>
              <a:buClr>
                <a:srgbClr val="F0AB00"/>
              </a:buClr>
              <a:buSzPct val="80000"/>
            </a:pPr>
            <a:r>
              <a:rPr lang="en-US" sz="700" dirty="0">
                <a:solidFill>
                  <a:srgbClr val="404040"/>
                </a:solidFill>
                <a:latin typeface="Arial" charset="0"/>
                <a:ea typeface="Arial Unicode MS" pitchFamily="34" charset="-128"/>
                <a:cs typeface="Arial Unicode MS" pitchFamily="34" charset="-128"/>
              </a:rPr>
              <a:t>Accounts Payable Accountant</a:t>
            </a:r>
          </a:p>
        </p:txBody>
      </p:sp>
      <p:sp>
        <p:nvSpPr>
          <p:cNvPr id="47" name="TextBox 83"/>
          <p:cNvSpPr txBox="1">
            <a:spLocks noChangeArrowheads="1"/>
          </p:cNvSpPr>
          <p:nvPr/>
        </p:nvSpPr>
        <p:spPr bwMode="auto">
          <a:xfrm>
            <a:off x="1773149" y="4160927"/>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91076" y="6034422"/>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49" name="Chevron 79"/>
          <p:cNvSpPr>
            <a:spLocks noChangeArrowheads="1"/>
          </p:cNvSpPr>
          <p:nvPr/>
        </p:nvSpPr>
        <p:spPr bwMode="auto">
          <a:xfrm>
            <a:off x="3525749" y="6337389"/>
            <a:ext cx="639762" cy="414338"/>
          </a:xfrm>
          <a:prstGeom prst="chevron">
            <a:avLst>
              <a:gd name="adj" fmla="val 0"/>
            </a:avLst>
          </a:prstGeom>
          <a:noFill/>
          <a:ln w="19050" cap="rnd" algn="ctr">
            <a:noFill/>
            <a:bevel/>
            <a:headEnd/>
            <a:tailEnd/>
          </a:ln>
        </p:spPr>
        <p:txBody>
          <a:bodyPr lIns="0" tIns="0" rIns="0" bIns="0" anchor="b"/>
          <a:lstStyle/>
          <a:p>
            <a:pPr lvl="0" fontAlgn="base">
              <a:spcBef>
                <a:spcPct val="0"/>
              </a:spcBef>
              <a:spcAft>
                <a:spcPct val="0"/>
              </a:spcAft>
              <a:buClr>
                <a:srgbClr val="F0AB00"/>
              </a:buClr>
              <a:buSzPct val="80000"/>
            </a:pPr>
            <a:r>
              <a:rPr lang="en-US" sz="700" dirty="0">
                <a:solidFill>
                  <a:srgbClr val="404040"/>
                </a:solidFill>
                <a:latin typeface="Arial" charset="0"/>
                <a:ea typeface="Arial Unicode MS" pitchFamily="34" charset="-128"/>
                <a:cs typeface="Arial Unicode MS" pitchFamily="34" charset="-128"/>
              </a:rPr>
              <a:t>Accounts Receivable Accountant</a:t>
            </a:r>
          </a:p>
        </p:txBody>
      </p:sp>
      <p:sp>
        <p:nvSpPr>
          <p:cNvPr id="50" name="Chevron 79"/>
          <p:cNvSpPr>
            <a:spLocks noChangeArrowheads="1"/>
          </p:cNvSpPr>
          <p:nvPr/>
        </p:nvSpPr>
        <p:spPr bwMode="auto">
          <a:xfrm>
            <a:off x="4719549" y="6337389"/>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p:txBody>
      </p:sp>
      <p:sp>
        <p:nvSpPr>
          <p:cNvPr id="51" name="Chevron 79"/>
          <p:cNvSpPr>
            <a:spLocks noChangeArrowheads="1"/>
          </p:cNvSpPr>
          <p:nvPr/>
        </p:nvSpPr>
        <p:spPr bwMode="auto">
          <a:xfrm>
            <a:off x="5914936" y="6337389"/>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p:txBody>
      </p:sp>
      <p:sp>
        <p:nvSpPr>
          <p:cNvPr id="52" name="Chevron 79"/>
          <p:cNvSpPr>
            <a:spLocks noChangeArrowheads="1"/>
          </p:cNvSpPr>
          <p:nvPr/>
        </p:nvSpPr>
        <p:spPr bwMode="auto">
          <a:xfrm>
            <a:off x="7108736" y="6337389"/>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p:txBody>
      </p:sp>
      <p:sp>
        <p:nvSpPr>
          <p:cNvPr id="53" name="Chevron 79"/>
          <p:cNvSpPr>
            <a:spLocks noChangeArrowheads="1"/>
          </p:cNvSpPr>
          <p:nvPr/>
        </p:nvSpPr>
        <p:spPr bwMode="auto">
          <a:xfrm>
            <a:off x="8304124" y="6337389"/>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endParaRPr lang="en-US" sz="700" dirty="0">
              <a:solidFill>
                <a:srgbClr val="404040"/>
              </a:solidFill>
            </a:endParaRPr>
          </a:p>
        </p:txBody>
      </p:sp>
      <p:sp>
        <p:nvSpPr>
          <p:cNvPr id="54" name="TextBox 66"/>
          <p:cNvSpPr txBox="1">
            <a:spLocks noChangeArrowheads="1"/>
          </p:cNvSpPr>
          <p:nvPr/>
        </p:nvSpPr>
        <p:spPr bwMode="auto">
          <a:xfrm>
            <a:off x="1795762" y="4422180"/>
            <a:ext cx="7256462" cy="784830"/>
          </a:xfrm>
          <a:prstGeom prst="rect">
            <a:avLst/>
          </a:prstGeom>
          <a:noFill/>
          <a:ln w="9525">
            <a:noFill/>
            <a:miter lim="800000"/>
            <a:headEnd/>
            <a:tailEnd/>
          </a:ln>
        </p:spPr>
        <p:txBody>
          <a:bodyPr>
            <a:spAutoFit/>
          </a:bodyPr>
          <a:lstStyle/>
          <a:p>
            <a:pPr>
              <a:buClr>
                <a:schemeClr val="accent1"/>
              </a:buClr>
              <a:buSzPct val="80000"/>
            </a:pPr>
            <a:r>
              <a:rPr lang="en-US" sz="900" dirty="0">
                <a:solidFill>
                  <a:srgbClr val="000000"/>
                </a:solidFill>
              </a:rPr>
              <a:t>The </a:t>
            </a:r>
            <a:r>
              <a:rPr lang="en-US" sz="900" b="1" dirty="0">
                <a:solidFill>
                  <a:srgbClr val="000000"/>
                </a:solidFill>
              </a:rPr>
              <a:t>Cash and Liquidity Management </a:t>
            </a:r>
            <a:r>
              <a:rPr lang="en-US" sz="900" dirty="0">
                <a:solidFill>
                  <a:srgbClr val="000000"/>
                </a:solidFill>
              </a:rPr>
              <a:t>business scenario enables financial professionals at midsize companies to quickly and efficiently meet cash flow deadlines and achieve better transparency in managing the company's liquidity position. It comprises cash flow information from payables and receivables and tax, as well as payment and liquidity management, and streamlines your daily cash management cycle by automatically collecting and aggregating this information. This scenario covers the cash flow management cycle from the actual liquidity snapshot to forecasting, and analyzes steps through to optimized cash flow from money transfers or other cash flow impacting strategies. </a:t>
            </a:r>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0" name="TextBox 98"/>
          <p:cNvSpPr txBox="1">
            <a:spLocks noChangeArrowheads="1"/>
          </p:cNvSpPr>
          <p:nvPr/>
        </p:nvSpPr>
        <p:spPr bwMode="auto">
          <a:xfrm>
            <a:off x="7684999" y="4164102"/>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5" action="ppaction://hlinksldjump"/>
              </a:rPr>
              <a:t>Open Legend</a:t>
            </a:r>
            <a:endParaRPr lang="en-US" sz="900" dirty="0">
              <a:ea typeface="SimSun" pitchFamily="2" charset="-122"/>
            </a:endParaRPr>
          </a:p>
        </p:txBody>
      </p:sp>
      <p:sp>
        <p:nvSpPr>
          <p:cNvPr id="82" name="Chevron 79"/>
          <p:cNvSpPr>
            <a:spLocks noChangeArrowheads="1"/>
          </p:cNvSpPr>
          <p:nvPr/>
        </p:nvSpPr>
        <p:spPr bwMode="auto">
          <a:xfrm>
            <a:off x="7108736" y="6337389"/>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p:txBody>
      </p:sp>
      <p:sp>
        <p:nvSpPr>
          <p:cNvPr id="83" name="Chevron 79"/>
          <p:cNvSpPr>
            <a:spLocks noChangeArrowheads="1"/>
          </p:cNvSpPr>
          <p:nvPr/>
        </p:nvSpPr>
        <p:spPr bwMode="auto">
          <a:xfrm>
            <a:off x="8304124" y="6337389"/>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endParaRPr lang="en-US" sz="700" dirty="0">
              <a:solidFill>
                <a:srgbClr val="404040"/>
              </a:solidFill>
            </a:endParaRPr>
          </a:p>
        </p:txBody>
      </p:sp>
      <p:sp>
        <p:nvSpPr>
          <p:cNvPr id="87" name="Chevron 79"/>
          <p:cNvSpPr>
            <a:spLocks noChangeArrowheads="1"/>
          </p:cNvSpPr>
          <p:nvPr/>
        </p:nvSpPr>
        <p:spPr bwMode="auto">
          <a:xfrm>
            <a:off x="7108736" y="6337389"/>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p:txBody>
      </p:sp>
      <p:sp>
        <p:nvSpPr>
          <p:cNvPr id="92" name="Chevron 91"/>
          <p:cNvSpPr>
            <a:spLocks noChangeArrowheads="1"/>
          </p:cNvSpPr>
          <p:nvPr/>
        </p:nvSpPr>
        <p:spPr bwMode="auto">
          <a:xfrm>
            <a:off x="8304124" y="6337389"/>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endParaRPr lang="en-US" sz="700" dirty="0">
              <a:solidFill>
                <a:srgbClr val="404040"/>
              </a:solidFill>
            </a:endParaRPr>
          </a:p>
        </p:txBody>
      </p:sp>
      <p:sp>
        <p:nvSpPr>
          <p:cNvPr id="93" name="Chevron 79"/>
          <p:cNvSpPr>
            <a:spLocks noChangeArrowheads="1"/>
          </p:cNvSpPr>
          <p:nvPr/>
        </p:nvSpPr>
        <p:spPr bwMode="auto">
          <a:xfrm>
            <a:off x="7073900" y="637222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94" name="Picture 52" descr="richard_stone_active.png">
            <a:hlinkClick r:id="rId7" action="ppaction://hlinksldjump" tooltip="Click here for a detailed role description"/>
          </p:cNvPr>
          <p:cNvPicPr>
            <a:picLocks noChangeAspect="1"/>
          </p:cNvPicPr>
          <p:nvPr>
            <p:custDataLst>
              <p:tags r:id="rId1"/>
            </p:custDataLst>
          </p:nvPr>
        </p:nvPicPr>
        <p:blipFill>
          <a:blip r:embed="rId8" cstate="print"/>
          <a:srcRect/>
          <a:stretch>
            <a:fillRect/>
          </a:stretch>
        </p:blipFill>
        <p:spPr bwMode="auto">
          <a:xfrm>
            <a:off x="7813675" y="6375400"/>
            <a:ext cx="411163" cy="411163"/>
          </a:xfrm>
          <a:prstGeom prst="rect">
            <a:avLst/>
          </a:prstGeom>
          <a:noFill/>
          <a:ln w="9525">
            <a:noFill/>
            <a:miter lim="800000"/>
            <a:headEnd/>
            <a:tailEnd/>
          </a:ln>
        </p:spPr>
      </p:pic>
      <p:sp>
        <p:nvSpPr>
          <p:cNvPr id="95" name="Chevron 79"/>
          <p:cNvSpPr>
            <a:spLocks noChangeArrowheads="1"/>
          </p:cNvSpPr>
          <p:nvPr/>
        </p:nvSpPr>
        <p:spPr bwMode="auto">
          <a:xfrm>
            <a:off x="7073900" y="637222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96" name="Chevron 79"/>
          <p:cNvSpPr>
            <a:spLocks noChangeArrowheads="1"/>
          </p:cNvSpPr>
          <p:nvPr/>
        </p:nvSpPr>
        <p:spPr bwMode="auto">
          <a:xfrm>
            <a:off x="8269288" y="637222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101" name="Rectangle 72"/>
          <p:cNvSpPr>
            <a:spLocks noChangeArrowheads="1"/>
          </p:cNvSpPr>
          <p:nvPr/>
        </p:nvSpPr>
        <p:spPr bwMode="auto">
          <a:xfrm>
            <a:off x="6864453" y="4175213"/>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p>
        </p:txBody>
      </p:sp>
      <p:sp>
        <p:nvSpPr>
          <p:cNvPr id="103" name="Rectangle 73"/>
          <p:cNvSpPr>
            <a:spLocks noChangeArrowheads="1"/>
          </p:cNvSpPr>
          <p:nvPr/>
        </p:nvSpPr>
        <p:spPr bwMode="auto">
          <a:xfrm>
            <a:off x="6940550" y="424497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104" name="Rectangle 74"/>
          <p:cNvSpPr>
            <a:spLocks noChangeArrowheads="1"/>
          </p:cNvSpPr>
          <p:nvPr/>
        </p:nvSpPr>
        <p:spPr bwMode="auto">
          <a:xfrm>
            <a:off x="7131050" y="4686300"/>
            <a:ext cx="1908175" cy="1833563"/>
          </a:xfrm>
          <a:prstGeom prst="rect">
            <a:avLst/>
          </a:prstGeom>
          <a:noFill/>
          <a:ln w="9525">
            <a:noFill/>
            <a:miter lim="800000"/>
            <a:headEnd/>
            <a:tailEnd/>
          </a:ln>
        </p:spPr>
        <p:txBody>
          <a:bodyPr lIns="0" tIns="0" rIns="0" bIns="0">
            <a:spAutoFit/>
          </a:bodyPr>
          <a:lstStyle/>
          <a:p>
            <a:r>
              <a:rPr lang="en-US" sz="800" dirty="0">
                <a:solidFill>
                  <a:srgbClr val="000000"/>
                </a:solidFill>
              </a:rPr>
              <a:t>Process mainly driven by the user</a:t>
            </a:r>
          </a:p>
          <a:p>
            <a:endParaRPr lang="en-US" sz="800" dirty="0">
              <a:solidFill>
                <a:srgbClr val="000000"/>
              </a:solidFill>
            </a:endParaRPr>
          </a:p>
          <a:p>
            <a:r>
              <a:rPr lang="en-US" sz="800" dirty="0">
                <a:solidFill>
                  <a:srgbClr val="000000"/>
                </a:solidFill>
              </a:rPr>
              <a:t>Process mainly driven by the system</a:t>
            </a:r>
          </a:p>
          <a:p>
            <a:endParaRPr lang="en-US" sz="800" dirty="0">
              <a:solidFill>
                <a:srgbClr val="000000"/>
              </a:solidFill>
            </a:endParaRPr>
          </a:p>
          <a:p>
            <a:r>
              <a:rPr lang="en-US" sz="800" dirty="0">
                <a:solidFill>
                  <a:srgbClr val="000000"/>
                </a:solidFill>
              </a:rPr>
              <a:t>Manual process not supported by the system</a:t>
            </a:r>
          </a:p>
          <a:p>
            <a:endParaRPr lang="en-US" sz="800" dirty="0">
              <a:solidFill>
                <a:srgbClr val="000000"/>
              </a:solidFill>
            </a:endParaRPr>
          </a:p>
          <a:p>
            <a:r>
              <a:rPr lang="en-US" sz="800" dirty="0">
                <a:solidFill>
                  <a:srgbClr val="000000"/>
                </a:solidFill>
              </a:rPr>
              <a:t>Process that communicates with third-party software (mouse-over for details)</a:t>
            </a:r>
          </a:p>
          <a:p>
            <a:endParaRPr lang="en-US" sz="800" dirty="0">
              <a:solidFill>
                <a:srgbClr val="000000"/>
              </a:solidFill>
            </a:endParaRPr>
          </a:p>
          <a:p>
            <a:r>
              <a:rPr lang="en-US" sz="800" dirty="0">
                <a:solidFill>
                  <a:srgbClr val="000000"/>
                </a:solidFill>
              </a:rPr>
              <a:t>Process with relevance to Financials</a:t>
            </a:r>
          </a:p>
          <a:p>
            <a:endParaRPr lang="en-US" sz="800" dirty="0">
              <a:solidFill>
                <a:srgbClr val="000000"/>
              </a:solidFill>
            </a:endParaRPr>
          </a:p>
          <a:p>
            <a:r>
              <a:rPr lang="en-US" sz="800" dirty="0">
                <a:solidFill>
                  <a:srgbClr val="000000"/>
                </a:solidFill>
              </a:rPr>
              <a:t>Related scenario</a:t>
            </a:r>
          </a:p>
          <a:p>
            <a:endParaRPr lang="en-US" sz="800" dirty="0">
              <a:solidFill>
                <a:srgbClr val="000000"/>
              </a:solidFill>
            </a:endParaRPr>
          </a:p>
          <a:p>
            <a:r>
              <a:rPr lang="en-US" sz="800" dirty="0">
                <a:solidFill>
                  <a:srgbClr val="000000"/>
                </a:solidFill>
              </a:rPr>
              <a:t>Info button with more information</a:t>
            </a:r>
            <a:endParaRPr lang="en-US" sz="800" dirty="0"/>
          </a:p>
        </p:txBody>
      </p:sp>
      <p:pic>
        <p:nvPicPr>
          <p:cNvPr id="105" name="Picture 75"/>
          <p:cNvPicPr>
            <a:picLocks noChangeAspect="1" noChangeArrowheads="1"/>
          </p:cNvPicPr>
          <p:nvPr/>
        </p:nvPicPr>
        <p:blipFill>
          <a:blip r:embed="rId9" cstate="print">
            <a:extLst>
              <a:ext uri="{28A0092B-C50C-407E-A947-70E740481C1C}">
                <a14:useLocalDpi xmlns:a14="http://schemas.microsoft.com/office/drawing/2010/main" val="0"/>
              </a:ext>
            </a:extLst>
          </a:blip>
          <a:stretch>
            <a:fillRect/>
          </a:stretch>
        </p:blipFill>
        <p:spPr bwMode="auto">
          <a:xfrm>
            <a:off x="6934994" y="6153439"/>
            <a:ext cx="127000" cy="94672"/>
          </a:xfrm>
          <a:prstGeom prst="rect">
            <a:avLst/>
          </a:prstGeom>
          <a:noFill/>
          <a:ln w="9525">
            <a:noFill/>
            <a:miter lim="800000"/>
            <a:headEnd/>
            <a:tailEnd/>
          </a:ln>
        </p:spPr>
      </p:pic>
      <p:sp>
        <p:nvSpPr>
          <p:cNvPr id="109" name="Rectangle 76">
            <a:hlinkClick r:id="rId10" action="ppaction://hlinksldjump"/>
          </p:cNvPr>
          <p:cNvSpPr>
            <a:spLocks noChangeArrowheads="1"/>
          </p:cNvSpPr>
          <p:nvPr/>
        </p:nvSpPr>
        <p:spPr bwMode="auto">
          <a:xfrm>
            <a:off x="8435975" y="425132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10" action="ppaction://hlinksldjump"/>
              </a:rPr>
              <a:t>Close Legend</a:t>
            </a:r>
            <a:endParaRPr lang="en-US" sz="800" dirty="0">
              <a:solidFill>
                <a:srgbClr val="44697D"/>
              </a:solidFill>
            </a:endParaRPr>
          </a:p>
        </p:txBody>
      </p:sp>
      <p:sp>
        <p:nvSpPr>
          <p:cNvPr id="110" name="Freeform 70"/>
          <p:cNvSpPr>
            <a:spLocks noChangeAspect="1" noChangeArrowheads="1"/>
          </p:cNvSpPr>
          <p:nvPr/>
        </p:nvSpPr>
        <p:spPr bwMode="auto">
          <a:xfrm flipV="1">
            <a:off x="6934200" y="555148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111" name="Freeform 69"/>
          <p:cNvSpPr>
            <a:spLocks noChangeAspect="1" noChangeArrowheads="1"/>
          </p:cNvSpPr>
          <p:nvPr/>
        </p:nvSpPr>
        <p:spPr bwMode="auto">
          <a:xfrm>
            <a:off x="6931025" y="588645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2" name="Chevron 123"/>
          <p:cNvSpPr>
            <a:spLocks noChangeArrowheads="1"/>
          </p:cNvSpPr>
          <p:nvPr/>
        </p:nvSpPr>
        <p:spPr bwMode="auto">
          <a:xfrm>
            <a:off x="6934200" y="468630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113" name="Chevron 123"/>
          <p:cNvSpPr>
            <a:spLocks noChangeArrowheads="1"/>
          </p:cNvSpPr>
          <p:nvPr/>
        </p:nvSpPr>
        <p:spPr bwMode="auto">
          <a:xfrm>
            <a:off x="6934200" y="519906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114" name="Chevron 123"/>
          <p:cNvSpPr>
            <a:spLocks noChangeArrowheads="1"/>
          </p:cNvSpPr>
          <p:nvPr/>
        </p:nvSpPr>
        <p:spPr bwMode="auto">
          <a:xfrm>
            <a:off x="6934200" y="494188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116" name="Chevron 123">
            <a:hlinkClick r:id="rId11" action="ppaction://hlinksldjump"/>
          </p:cNvPr>
          <p:cNvSpPr>
            <a:spLocks noChangeArrowheads="1"/>
          </p:cNvSpPr>
          <p:nvPr/>
        </p:nvSpPr>
        <p:spPr bwMode="auto">
          <a:xfrm>
            <a:off x="327058" y="1980932"/>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 </a:t>
            </a:r>
          </a:p>
        </p:txBody>
      </p:sp>
      <p:sp>
        <p:nvSpPr>
          <p:cNvPr id="117" name="Chevron 123">
            <a:hlinkClick r:id="rId12" action="ppaction://hlinksldjump"/>
          </p:cNvPr>
          <p:cNvSpPr>
            <a:spLocks noChangeArrowheads="1"/>
          </p:cNvSpPr>
          <p:nvPr/>
        </p:nvSpPr>
        <p:spPr bwMode="auto">
          <a:xfrm>
            <a:off x="1173247" y="1980932"/>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Petty Cash</a:t>
            </a:r>
          </a:p>
        </p:txBody>
      </p:sp>
      <p:sp>
        <p:nvSpPr>
          <p:cNvPr id="118" name="Chevron 123">
            <a:hlinkClick r:id="rId13" action="ppaction://hlinksldjump"/>
          </p:cNvPr>
          <p:cNvSpPr>
            <a:spLocks noChangeArrowheads="1"/>
          </p:cNvSpPr>
          <p:nvPr/>
        </p:nvSpPr>
        <p:spPr bwMode="auto">
          <a:xfrm>
            <a:off x="2017914" y="1980932"/>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 </a:t>
            </a:r>
          </a:p>
        </p:txBody>
      </p:sp>
      <p:sp>
        <p:nvSpPr>
          <p:cNvPr id="119" name="Chevron 123">
            <a:hlinkClick r:id="rId14" action="ppaction://hlinksldjump"/>
          </p:cNvPr>
          <p:cNvSpPr>
            <a:spLocks noChangeArrowheads="1"/>
          </p:cNvSpPr>
          <p:nvPr/>
        </p:nvSpPr>
        <p:spPr bwMode="auto">
          <a:xfrm>
            <a:off x="2862580" y="1980932"/>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Dunning</a:t>
            </a:r>
          </a:p>
        </p:txBody>
      </p:sp>
      <p:sp>
        <p:nvSpPr>
          <p:cNvPr id="148" name="Chevron 123">
            <a:hlinkClick r:id="rId15" action="ppaction://hlinksldjump"/>
          </p:cNvPr>
          <p:cNvSpPr>
            <a:spLocks noChangeArrowheads="1"/>
          </p:cNvSpPr>
          <p:nvPr/>
        </p:nvSpPr>
        <p:spPr bwMode="auto">
          <a:xfrm>
            <a:off x="3707247" y="1980932"/>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Cash</a:t>
            </a:r>
          </a:p>
        </p:txBody>
      </p:sp>
      <p:sp>
        <p:nvSpPr>
          <p:cNvPr id="84" name="TextBox 83"/>
          <p:cNvSpPr txBox="1"/>
          <p:nvPr/>
        </p:nvSpPr>
        <p:spPr>
          <a:xfrm>
            <a:off x="221456" y="4045305"/>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85" name="Text Box 241"/>
          <p:cNvSpPr txBox="1">
            <a:spLocks noChangeArrowheads="1"/>
          </p:cNvSpPr>
          <p:nvPr/>
        </p:nvSpPr>
        <p:spPr bwMode="auto">
          <a:xfrm>
            <a:off x="523558" y="2912083"/>
            <a:ext cx="1141412" cy="193386"/>
          </a:xfrm>
          <a:prstGeom prst="rect">
            <a:avLst/>
          </a:prstGeom>
          <a:noFill/>
          <a:ln w="9525" algn="ctr">
            <a:noFill/>
            <a:miter lim="800000"/>
            <a:headEnd/>
            <a:tailEnd/>
          </a:ln>
        </p:spPr>
        <p:txBody>
          <a:bodyPr lIns="0" tIns="0" rIns="0" bIns="0">
            <a:spAutoFit/>
          </a:bodyPr>
          <a:lstStyle/>
          <a:p>
            <a:pPr>
              <a:buClr>
                <a:schemeClr val="accent1"/>
              </a:buClr>
              <a:buSzPct val="80000"/>
              <a:buFont typeface="Wingdings" pitchFamily="2" charset="2"/>
              <a:buNone/>
            </a:pPr>
            <a:r>
              <a:rPr lang="de-DE" sz="700" dirty="0" err="1">
                <a:solidFill>
                  <a:schemeClr val="accent2"/>
                </a:solidFill>
              </a:rPr>
              <a:t>Procure</a:t>
            </a:r>
            <a:r>
              <a:rPr lang="de-DE" sz="700" dirty="0">
                <a:solidFill>
                  <a:schemeClr val="accent2"/>
                </a:solidFill>
              </a:rPr>
              <a:t>-</a:t>
            </a:r>
            <a:r>
              <a:rPr lang="de-DE" sz="700" dirty="0" err="1">
                <a:solidFill>
                  <a:schemeClr val="accent2"/>
                </a:solidFill>
              </a:rPr>
              <a:t>to</a:t>
            </a:r>
            <a:r>
              <a:rPr lang="de-DE" sz="700" dirty="0">
                <a:solidFill>
                  <a:schemeClr val="accent2"/>
                </a:solidFill>
              </a:rPr>
              <a:t>-Pay Scenarios</a:t>
            </a:r>
            <a:br>
              <a:rPr lang="de-DE" sz="700" dirty="0">
                <a:solidFill>
                  <a:schemeClr val="accent2"/>
                </a:solidFill>
              </a:rPr>
            </a:br>
            <a:r>
              <a:rPr lang="de-DE" sz="700" dirty="0">
                <a:solidFill>
                  <a:schemeClr val="accent2"/>
                </a:solidFill>
              </a:rPr>
              <a:t>(Stock/Non-Stock/Services)</a:t>
            </a:r>
          </a:p>
        </p:txBody>
      </p:sp>
      <p:sp>
        <p:nvSpPr>
          <p:cNvPr id="86" name="Rectangle 74"/>
          <p:cNvSpPr>
            <a:spLocks noChangeArrowheads="1"/>
          </p:cNvSpPr>
          <p:nvPr/>
        </p:nvSpPr>
        <p:spPr bwMode="auto">
          <a:xfrm>
            <a:off x="532144" y="3160282"/>
            <a:ext cx="1311275" cy="212725"/>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Expense and Reimbursement Management</a:t>
            </a:r>
          </a:p>
        </p:txBody>
      </p:sp>
      <p:sp>
        <p:nvSpPr>
          <p:cNvPr id="88" name="Rectangle 74"/>
          <p:cNvSpPr>
            <a:spLocks noChangeArrowheads="1"/>
          </p:cNvSpPr>
          <p:nvPr/>
        </p:nvSpPr>
        <p:spPr bwMode="auto">
          <a:xfrm>
            <a:off x="551635" y="3461100"/>
            <a:ext cx="955675" cy="106363"/>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Financial Closing</a:t>
            </a:r>
          </a:p>
        </p:txBody>
      </p:sp>
      <p:sp>
        <p:nvSpPr>
          <p:cNvPr id="89" name="Rectangle 74"/>
          <p:cNvSpPr>
            <a:spLocks noChangeArrowheads="1"/>
          </p:cNvSpPr>
          <p:nvPr/>
        </p:nvSpPr>
        <p:spPr bwMode="auto">
          <a:xfrm>
            <a:off x="551635" y="3655728"/>
            <a:ext cx="933450" cy="106362"/>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Customer Returns </a:t>
            </a:r>
          </a:p>
        </p:txBody>
      </p:sp>
      <p:sp>
        <p:nvSpPr>
          <p:cNvPr id="90" name="Rectangle 74"/>
          <p:cNvSpPr>
            <a:spLocks noChangeArrowheads="1"/>
          </p:cNvSpPr>
          <p:nvPr/>
        </p:nvSpPr>
        <p:spPr bwMode="auto">
          <a:xfrm>
            <a:off x="2233479" y="2927836"/>
            <a:ext cx="1058996" cy="107722"/>
          </a:xfrm>
          <a:prstGeom prst="rect">
            <a:avLst/>
          </a:prstGeom>
          <a:noFill/>
          <a:ln w="9525">
            <a:noFill/>
            <a:miter lim="800000"/>
            <a:headEnd/>
            <a:tailEnd/>
          </a:ln>
        </p:spPr>
        <p:txBody>
          <a:bodyPr wrap="square" lIns="0" tIns="0" rIns="0" bIns="0">
            <a:spAutoFit/>
          </a:bodyPr>
          <a:lstStyle/>
          <a:p>
            <a:pPr>
              <a:buClr>
                <a:schemeClr val="accent1"/>
              </a:buClr>
              <a:buSzPct val="80000"/>
              <a:buFont typeface="Wingdings" pitchFamily="2" charset="2"/>
              <a:buNone/>
            </a:pPr>
            <a:r>
              <a:rPr lang="en-US" sz="700" dirty="0">
                <a:solidFill>
                  <a:schemeClr val="accent2"/>
                </a:solidFill>
              </a:rPr>
              <a:t>Field Service and Repair</a:t>
            </a:r>
          </a:p>
        </p:txBody>
      </p:sp>
      <p:sp>
        <p:nvSpPr>
          <p:cNvPr id="91" name="Rectangle 74"/>
          <p:cNvSpPr>
            <a:spLocks noChangeArrowheads="1"/>
          </p:cNvSpPr>
          <p:nvPr/>
        </p:nvSpPr>
        <p:spPr bwMode="auto">
          <a:xfrm>
            <a:off x="2233479" y="3180249"/>
            <a:ext cx="2466975" cy="215444"/>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Order-to-Cash Scenarios (Sell-from-Stock/Standardized Services/Project-Based Services)</a:t>
            </a:r>
          </a:p>
        </p:txBody>
      </p:sp>
      <p:sp>
        <p:nvSpPr>
          <p:cNvPr id="97" name="Rectangle 74"/>
          <p:cNvSpPr>
            <a:spLocks noChangeArrowheads="1"/>
          </p:cNvSpPr>
          <p:nvPr/>
        </p:nvSpPr>
        <p:spPr bwMode="auto">
          <a:xfrm>
            <a:off x="2233478" y="3537436"/>
            <a:ext cx="1058997" cy="107722"/>
          </a:xfrm>
          <a:prstGeom prst="rect">
            <a:avLst/>
          </a:prstGeom>
          <a:noFill/>
          <a:ln w="9525">
            <a:noFill/>
            <a:miter lim="800000"/>
            <a:headEnd/>
            <a:tailEnd/>
          </a:ln>
        </p:spPr>
        <p:txBody>
          <a:bodyPr wrap="square" lIns="0" tIns="0" rIns="0" bIns="0">
            <a:spAutoFit/>
          </a:bodyPr>
          <a:lstStyle/>
          <a:p>
            <a:pPr>
              <a:buClr>
                <a:schemeClr val="accent1"/>
              </a:buClr>
              <a:buSzPct val="80000"/>
              <a:buFont typeface="Wingdings" pitchFamily="2" charset="2"/>
              <a:buNone/>
            </a:pPr>
            <a:r>
              <a:rPr lang="en-US" sz="700" dirty="0">
                <a:solidFill>
                  <a:schemeClr val="accent2"/>
                </a:solidFill>
              </a:rPr>
              <a:t>Customer  Returns </a:t>
            </a:r>
          </a:p>
        </p:txBody>
      </p:sp>
      <p:pic>
        <p:nvPicPr>
          <p:cNvPr id="98" name="Picture 80"/>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36550" y="2919629"/>
            <a:ext cx="123339" cy="91943"/>
          </a:xfrm>
          <a:prstGeom prst="rect">
            <a:avLst/>
          </a:prstGeom>
        </p:spPr>
      </p:pic>
      <p:pic>
        <p:nvPicPr>
          <p:cNvPr id="99" name="Picture 83"/>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31789" y="3179185"/>
            <a:ext cx="123339" cy="91943"/>
          </a:xfrm>
          <a:prstGeom prst="rect">
            <a:avLst/>
          </a:prstGeom>
        </p:spPr>
      </p:pic>
      <p:pic>
        <p:nvPicPr>
          <p:cNvPr id="100" name="Picture 85"/>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31788" y="3450647"/>
            <a:ext cx="123339" cy="91943"/>
          </a:xfrm>
          <a:prstGeom prst="rect">
            <a:avLst/>
          </a:prstGeom>
        </p:spPr>
      </p:pic>
      <p:pic>
        <p:nvPicPr>
          <p:cNvPr id="102" name="Picture 87"/>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36551" y="3662579"/>
            <a:ext cx="123339" cy="91943"/>
          </a:xfrm>
          <a:prstGeom prst="rect">
            <a:avLst/>
          </a:prstGeom>
        </p:spPr>
      </p:pic>
      <p:pic>
        <p:nvPicPr>
          <p:cNvPr id="106" name="Picture 8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032000" y="2938679"/>
            <a:ext cx="123339" cy="91943"/>
          </a:xfrm>
          <a:prstGeom prst="rect">
            <a:avLst/>
          </a:prstGeom>
        </p:spPr>
      </p:pic>
      <p:pic>
        <p:nvPicPr>
          <p:cNvPr id="107" name="Picture 89"/>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041525" y="3557804"/>
            <a:ext cx="123339" cy="91943"/>
          </a:xfrm>
          <a:prstGeom prst="rect">
            <a:avLst/>
          </a:prstGeom>
        </p:spPr>
      </p:pic>
      <p:pic>
        <p:nvPicPr>
          <p:cNvPr id="108" name="Picture 90"/>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041525" y="3214904"/>
            <a:ext cx="123339" cy="91943"/>
          </a:xfrm>
          <a:prstGeom prst="rect">
            <a:avLst/>
          </a:prstGeom>
        </p:spPr>
      </p:pic>
      <p:sp>
        <p:nvSpPr>
          <p:cNvPr id="121" name="TextBox 120"/>
          <p:cNvSpPr txBox="1"/>
          <p:nvPr/>
        </p:nvSpPr>
        <p:spPr>
          <a:xfrm>
            <a:off x="365124" y="4780697"/>
            <a:ext cx="1471779"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128" name="Rectangle 55"/>
          <p:cNvSpPr>
            <a:spLocks noChangeArrowheads="1"/>
          </p:cNvSpPr>
          <p:nvPr/>
        </p:nvSpPr>
        <p:spPr bwMode="auto">
          <a:xfrm>
            <a:off x="305529" y="4780866"/>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47" name="TextBox 72"/>
          <p:cNvSpPr txBox="1">
            <a:spLocks noChangeArrowheads="1"/>
          </p:cNvSpPr>
          <p:nvPr/>
        </p:nvSpPr>
        <p:spPr bwMode="auto">
          <a:xfrm>
            <a:off x="327025" y="5142026"/>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50" name="TextBox 61"/>
          <p:cNvSpPr txBox="1">
            <a:spLocks noChangeArrowheads="1"/>
          </p:cNvSpPr>
          <p:nvPr/>
        </p:nvSpPr>
        <p:spPr bwMode="auto">
          <a:xfrm>
            <a:off x="327025" y="5496039"/>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51" name="Picture 150" descr="Calculator_2_60px.png"/>
          <p:cNvPicPr>
            <a:picLocks noChangeAspect="1"/>
          </p:cNvPicPr>
          <p:nvPr/>
        </p:nvPicPr>
        <p:blipFill>
          <a:blip r:embed="rId17" cstate="print"/>
          <a:stretch>
            <a:fillRect/>
          </a:stretch>
        </p:blipFill>
        <p:spPr>
          <a:xfrm>
            <a:off x="366739" y="5200948"/>
            <a:ext cx="180000" cy="180000"/>
          </a:xfrm>
          <a:prstGeom prst="rect">
            <a:avLst/>
          </a:prstGeom>
        </p:spPr>
      </p:pic>
      <p:pic>
        <p:nvPicPr>
          <p:cNvPr id="152" name="Picture 151" descr="Monitor_60px.png"/>
          <p:cNvPicPr>
            <a:picLocks noChangeAspect="1"/>
          </p:cNvPicPr>
          <p:nvPr/>
        </p:nvPicPr>
        <p:blipFill>
          <a:blip r:embed="rId18" cstate="print"/>
          <a:stretch>
            <a:fillRect/>
          </a:stretch>
        </p:blipFill>
        <p:spPr>
          <a:xfrm>
            <a:off x="366739" y="5559618"/>
            <a:ext cx="180000" cy="180000"/>
          </a:xfrm>
          <a:prstGeom prst="rect">
            <a:avLst/>
          </a:prstGeom>
        </p:spPr>
      </p:pic>
      <p:sp>
        <p:nvSpPr>
          <p:cNvPr id="153" name="Rectangle 57">
            <a:hlinkClick r:id="rId19" action="ppaction://hlinksldjump"/>
          </p:cNvPr>
          <p:cNvSpPr>
            <a:spLocks noChangeArrowheads="1"/>
          </p:cNvSpPr>
          <p:nvPr/>
        </p:nvSpPr>
        <p:spPr bwMode="auto">
          <a:xfrm>
            <a:off x="305529" y="5503859"/>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54" name="Rectangle 57">
            <a:hlinkClick r:id="rId7" action="ppaction://hlinksldjump"/>
          </p:cNvPr>
          <p:cNvSpPr>
            <a:spLocks noChangeArrowheads="1"/>
          </p:cNvSpPr>
          <p:nvPr/>
        </p:nvSpPr>
        <p:spPr bwMode="auto">
          <a:xfrm>
            <a:off x="305529" y="5152058"/>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5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59"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20" name="Picture 119"/>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72261"/>
            <a:ext cx="180000" cy="134181"/>
          </a:xfrm>
          <a:prstGeom prst="rect">
            <a:avLst/>
          </a:prstGeom>
        </p:spPr>
      </p:pic>
      <p:sp>
        <p:nvSpPr>
          <p:cNvPr id="122" name="Freeform 69"/>
          <p:cNvSpPr>
            <a:spLocks noChangeArrowheads="1"/>
          </p:cNvSpPr>
          <p:nvPr/>
        </p:nvSpPr>
        <p:spPr bwMode="auto">
          <a:xfrm>
            <a:off x="983991" y="273056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4" name="Freeform 69"/>
          <p:cNvSpPr>
            <a:spLocks noChangeArrowheads="1"/>
          </p:cNvSpPr>
          <p:nvPr/>
        </p:nvSpPr>
        <p:spPr bwMode="auto">
          <a:xfrm>
            <a:off x="1831253" y="273056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5" name="Freeform 69"/>
          <p:cNvSpPr>
            <a:spLocks noChangeArrowheads="1"/>
          </p:cNvSpPr>
          <p:nvPr/>
        </p:nvSpPr>
        <p:spPr bwMode="auto">
          <a:xfrm>
            <a:off x="4370128" y="273056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6" name="Freeform 69"/>
          <p:cNvSpPr>
            <a:spLocks noChangeArrowheads="1"/>
          </p:cNvSpPr>
          <p:nvPr/>
        </p:nvSpPr>
        <p:spPr bwMode="auto">
          <a:xfrm>
            <a:off x="3525749" y="273056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7" name="Freeform 69"/>
          <p:cNvSpPr>
            <a:spLocks noChangeArrowheads="1"/>
          </p:cNvSpPr>
          <p:nvPr/>
        </p:nvSpPr>
        <p:spPr bwMode="auto">
          <a:xfrm>
            <a:off x="2682807" y="273056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34" name="Picture 98"/>
          <p:cNvPicPr>
            <a:picLocks noChangeAspect="1" noChangeArrowheads="1"/>
          </p:cNvPicPr>
          <p:nvPr/>
        </p:nvPicPr>
        <p:blipFill>
          <a:blip r:embed="rId22" cstate="print">
            <a:extLst>
              <a:ext uri="{28A0092B-C50C-407E-A947-70E740481C1C}">
                <a14:useLocalDpi xmlns:a14="http://schemas.microsoft.com/office/drawing/2010/main" val="0"/>
              </a:ext>
            </a:extLst>
          </a:blip>
          <a:stretch>
            <a:fillRect/>
          </a:stretch>
        </p:blipFill>
        <p:spPr bwMode="auto">
          <a:xfrm>
            <a:off x="1890753" y="6413589"/>
            <a:ext cx="383916" cy="376238"/>
          </a:xfrm>
          <a:prstGeom prst="rect">
            <a:avLst/>
          </a:prstGeom>
          <a:noFill/>
          <a:ln w="9525">
            <a:noFill/>
            <a:miter lim="800000"/>
            <a:headEnd/>
            <a:tailEnd/>
          </a:ln>
        </p:spPr>
      </p:pic>
      <p:grpSp>
        <p:nvGrpSpPr>
          <p:cNvPr id="3" name="Group 2"/>
          <p:cNvGrpSpPr/>
          <p:nvPr/>
        </p:nvGrpSpPr>
        <p:grpSpPr>
          <a:xfrm>
            <a:off x="3044736" y="6388189"/>
            <a:ext cx="407988" cy="407988"/>
            <a:chOff x="3044736" y="6388189"/>
            <a:chExt cx="407988" cy="407988"/>
          </a:xfrm>
        </p:grpSpPr>
        <p:pic>
          <p:nvPicPr>
            <p:cNvPr id="135" name="Picture 102" descr="47"/>
            <p:cNvPicPr>
              <a:picLocks noChangeAspect="1" noChangeArrowheads="1"/>
            </p:cNvPicPr>
            <p:nvPr/>
          </p:nvPicPr>
          <p:blipFill>
            <a:blip r:embed="rId23" cstate="print"/>
            <a:srcRect/>
            <a:stretch>
              <a:fillRect/>
            </a:stretch>
          </p:blipFill>
          <p:spPr bwMode="auto">
            <a:xfrm>
              <a:off x="3060611" y="6404064"/>
              <a:ext cx="384175" cy="384175"/>
            </a:xfrm>
            <a:prstGeom prst="rect">
              <a:avLst/>
            </a:prstGeom>
            <a:noFill/>
            <a:ln w="9525">
              <a:noFill/>
              <a:miter lim="800000"/>
              <a:headEnd/>
              <a:tailEnd/>
            </a:ln>
          </p:spPr>
        </p:pic>
        <p:sp>
          <p:nvSpPr>
            <p:cNvPr id="136" name="AutoShape 103"/>
            <p:cNvSpPr>
              <a:spLocks noChangeArrowheads="1"/>
            </p:cNvSpPr>
            <p:nvPr/>
          </p:nvSpPr>
          <p:spPr bwMode="auto">
            <a:xfrm>
              <a:off x="3044736" y="6388189"/>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137" name="Picture 136" descr="i_button_black.psd"/>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6927886" y="6391044"/>
            <a:ext cx="138040" cy="138040"/>
          </a:xfrm>
          <a:prstGeom prst="rect">
            <a:avLst/>
          </a:prstGeom>
        </p:spPr>
      </p:pic>
    </p:spTree>
    <p:extLst>
      <p:ext uri="{BB962C8B-B14F-4D97-AF65-F5344CB8AC3E}">
        <p14:creationId xmlns:p14="http://schemas.microsoft.com/office/powerpoint/2010/main" val="1329466466"/>
      </p:ext>
    </p:extLst>
  </p:cSld>
  <p:clrMapOvr>
    <a:overrideClrMapping bg1="lt1" tx1="dk1" bg2="lt2" tx2="dk2" accent1="accent1" accent2="accent2" accent3="accent3" accent4="accent4" accent5="accent5" accent6="accent6" hlink="hlink" folHlink="folHlink"/>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Picture 69" descr="i_button_bla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6" name="Rectangle 122"/>
          <p:cNvSpPr>
            <a:spLocks noChangeArrowheads="1"/>
          </p:cNvSpPr>
          <p:nvPr/>
        </p:nvSpPr>
        <p:spPr bwMode="auto">
          <a:xfrm>
            <a:off x="1773238" y="4132263"/>
            <a:ext cx="7380287" cy="2725737"/>
          </a:xfrm>
          <a:prstGeom prst="rect">
            <a:avLst/>
          </a:prstGeom>
          <a:solidFill>
            <a:srgbClr val="EAEAEA"/>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pPr lvl="0" fontAlgn="base">
              <a:spcAft>
                <a:spcPct val="0"/>
              </a:spcAft>
            </a:pPr>
            <a:r>
              <a:rPr lang="en-US" dirty="0"/>
              <a:t>Cash</a:t>
            </a:r>
            <a:r>
              <a:rPr lang="en-US" dirty="0">
                <a:solidFill>
                  <a:srgbClr val="44697D"/>
                </a:solidFill>
                <a:ea typeface="Arial Unicode MS" pitchFamily="34" charset="-128"/>
                <a:cs typeface="Arial Unicode MS" pitchFamily="34" charset="-128"/>
              </a:rPr>
              <a:t> </a:t>
            </a:r>
            <a:r>
              <a:rPr lang="en-US" dirty="0"/>
              <a:t>and</a:t>
            </a:r>
            <a:r>
              <a:rPr lang="en-US" dirty="0">
                <a:solidFill>
                  <a:srgbClr val="44697D"/>
                </a:solidFill>
                <a:ea typeface="Arial Unicode MS" pitchFamily="34" charset="-128"/>
                <a:cs typeface="Arial Unicode MS" pitchFamily="34" charset="-128"/>
              </a:rPr>
              <a:t> </a:t>
            </a:r>
            <a:r>
              <a:rPr lang="de-DE" dirty="0" err="1"/>
              <a:t>Liquidity</a:t>
            </a:r>
            <a:r>
              <a:rPr lang="de-DE" dirty="0">
                <a:solidFill>
                  <a:srgbClr val="44697D"/>
                </a:solidFill>
                <a:ea typeface="Arial Unicode MS" pitchFamily="34" charset="-128"/>
                <a:cs typeface="Arial Unicode MS" pitchFamily="34" charset="-128"/>
              </a:rPr>
              <a:t> </a:t>
            </a:r>
            <a:r>
              <a:rPr lang="de-DE" dirty="0"/>
              <a:t>Management</a:t>
            </a:r>
            <a:br>
              <a:rPr lang="de-DE" sz="2200" dirty="0">
                <a:solidFill>
                  <a:srgbClr val="44697D"/>
                </a:solidFill>
                <a:ea typeface="Arial Unicode MS" pitchFamily="34" charset="-128"/>
                <a:cs typeface="Arial Unicode MS" pitchFamily="34" charset="-128"/>
              </a:rPr>
            </a:br>
            <a:r>
              <a:rPr lang="en-US" sz="2000" dirty="0"/>
              <a:t>Process</a:t>
            </a:r>
            <a:r>
              <a:rPr lang="en-US" sz="2200" dirty="0">
                <a:solidFill>
                  <a:srgbClr val="44697D"/>
                </a:solidFill>
                <a:ea typeface="Arial Unicode MS" pitchFamily="34" charset="-128"/>
                <a:cs typeface="Arial Unicode MS" pitchFamily="34" charset="-128"/>
              </a:rPr>
              <a:t> </a:t>
            </a:r>
            <a:r>
              <a:rPr lang="en-US" sz="2000" dirty="0"/>
              <a:t>Details</a:t>
            </a:r>
            <a:r>
              <a:rPr lang="en-US" sz="2200" dirty="0">
                <a:solidFill>
                  <a:srgbClr val="44697D"/>
                </a:solidFill>
                <a:ea typeface="Arial Unicode MS" pitchFamily="34" charset="-128"/>
                <a:cs typeface="Arial Unicode MS" pitchFamily="34" charset="-128"/>
              </a:rPr>
              <a:t>: </a:t>
            </a:r>
            <a:r>
              <a:rPr lang="en-US" sz="2000" dirty="0"/>
              <a:t>Processing</a:t>
            </a:r>
            <a:r>
              <a:rPr lang="en-US" sz="2200" dirty="0">
                <a:solidFill>
                  <a:srgbClr val="44697D"/>
                </a:solidFill>
                <a:ea typeface="Arial Unicode MS" pitchFamily="34" charset="-128"/>
                <a:cs typeface="Arial Unicode MS" pitchFamily="34" charset="-128"/>
              </a:rPr>
              <a:t> </a:t>
            </a:r>
            <a:r>
              <a:rPr lang="en-US" sz="2000" dirty="0"/>
              <a:t>Payables</a:t>
            </a:r>
            <a:r>
              <a:rPr lang="en-US" sz="2200" dirty="0">
                <a:solidFill>
                  <a:srgbClr val="44697D"/>
                </a:solidFill>
                <a:ea typeface="Arial Unicode MS" pitchFamily="34" charset="-128"/>
                <a:cs typeface="Arial Unicode MS" pitchFamily="34" charset="-128"/>
              </a:rPr>
              <a:t> </a:t>
            </a:r>
            <a:r>
              <a:rPr lang="en-US" sz="2000" dirty="0"/>
              <a:t>and</a:t>
            </a:r>
            <a:r>
              <a:rPr lang="en-US" sz="2200" dirty="0">
                <a:solidFill>
                  <a:srgbClr val="44697D"/>
                </a:solidFill>
                <a:ea typeface="Arial Unicode MS" pitchFamily="34" charset="-128"/>
                <a:cs typeface="Arial Unicode MS" pitchFamily="34" charset="-128"/>
              </a:rPr>
              <a:t> </a:t>
            </a:r>
            <a:r>
              <a:rPr lang="en-US" sz="2000" dirty="0"/>
              <a:t>Payments</a:t>
            </a:r>
            <a:r>
              <a:rPr lang="en-US" sz="2200" dirty="0">
                <a:solidFill>
                  <a:srgbClr val="44697D"/>
                </a:solidFill>
                <a:ea typeface="Arial Unicode MS" pitchFamily="34" charset="-128"/>
                <a:cs typeface="Arial Unicode MS" pitchFamily="34" charset="-128"/>
              </a:rPr>
              <a:t>	</a:t>
            </a:r>
          </a:p>
        </p:txBody>
      </p:sp>
      <p:sp>
        <p:nvSpPr>
          <p:cNvPr id="85" name="Rectangle 55">
            <a:hlinkClick r:id="rId8" action="ppaction://hlinksldjump"/>
          </p:cNvPr>
          <p:cNvSpPr>
            <a:spLocks noChangeArrowheads="1"/>
          </p:cNvSpPr>
          <p:nvPr/>
        </p:nvSpPr>
        <p:spPr bwMode="auto">
          <a:xfrm>
            <a:off x="283609" y="4743382"/>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Chevron 123"/>
          <p:cNvSpPr>
            <a:spLocks noChangeArrowheads="1"/>
          </p:cNvSpPr>
          <p:nvPr/>
        </p:nvSpPr>
        <p:spPr bwMode="auto">
          <a:xfrm>
            <a:off x="454696" y="2016532"/>
            <a:ext cx="884237" cy="879809"/>
          </a:xfrm>
          <a:prstGeom prst="chevron">
            <a:avLst>
              <a:gd name="adj" fmla="val 10374"/>
            </a:avLst>
          </a:prstGeom>
          <a:solidFill>
            <a:srgbClr val="F0AB00"/>
          </a:solidFill>
          <a:ln w="9525" cap="rnd" algn="ctr">
            <a:solidFill>
              <a:srgbClr val="EFA200"/>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Center chevron for main processes</a:t>
            </a:r>
          </a:p>
        </p:txBody>
      </p:sp>
      <p:sp>
        <p:nvSpPr>
          <p:cNvPr id="100" name="Freeform 70">
            <a:hlinkClick r:id="rId8" action="ppaction://hlinksldjump"/>
          </p:cNvPr>
          <p:cNvSpPr>
            <a:spLocks noChangeArrowheads="1"/>
          </p:cNvSpPr>
          <p:nvPr/>
        </p:nvSpPr>
        <p:spPr bwMode="auto">
          <a:xfrm flipV="1">
            <a:off x="1129586" y="2020544"/>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2"/>
          </a:solidFill>
          <a:ln w="9525" algn="ctr">
            <a:noFill/>
            <a:round/>
            <a:headEnd/>
            <a:tailEnd/>
          </a:ln>
        </p:spPr>
        <p:txBody>
          <a:bodyPr rot="10800000" wrap="none" lIns="54000" tIns="0" rIns="54000" bIns="0" anchor="ctr"/>
          <a:lstStyle/>
          <a:p>
            <a:endParaRPr lang="de-DE"/>
          </a:p>
        </p:txBody>
      </p:sp>
      <p:sp>
        <p:nvSpPr>
          <p:cNvPr id="101" name="Freeform 69">
            <a:hlinkClick r:id="rId8" action="ppaction://hlinksldjump"/>
          </p:cNvPr>
          <p:cNvSpPr>
            <a:spLocks noChangeArrowheads="1"/>
          </p:cNvSpPr>
          <p:nvPr/>
        </p:nvSpPr>
        <p:spPr bwMode="auto">
          <a:xfrm>
            <a:off x="1112334" y="278980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grpSp>
        <p:nvGrpSpPr>
          <p:cNvPr id="102" name="Group 101"/>
          <p:cNvGrpSpPr/>
          <p:nvPr/>
        </p:nvGrpSpPr>
        <p:grpSpPr>
          <a:xfrm>
            <a:off x="7709046" y="1152671"/>
            <a:ext cx="1174410" cy="309466"/>
            <a:chOff x="7269479" y="1173773"/>
            <a:chExt cx="1174410" cy="309466"/>
          </a:xfrm>
        </p:grpSpPr>
        <p:pic>
          <p:nvPicPr>
            <p:cNvPr id="103"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10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105" name="Chevron 68"/>
          <p:cNvSpPr>
            <a:spLocks noChangeArrowheads="1"/>
          </p:cNvSpPr>
          <p:nvPr>
            <p:custDataLst>
              <p:tags r:id="rId1"/>
            </p:custDataLst>
          </p:nvPr>
        </p:nvSpPr>
        <p:spPr bwMode="auto">
          <a:xfrm>
            <a:off x="295275" y="1721284"/>
            <a:ext cx="3041650" cy="1412875"/>
          </a:xfrm>
          <a:prstGeom prst="chevron">
            <a:avLst>
              <a:gd name="adj" fmla="val 9668"/>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Payments </a:t>
            </a:r>
          </a:p>
        </p:txBody>
      </p:sp>
      <p:sp>
        <p:nvSpPr>
          <p:cNvPr id="106" name="Chevron 70"/>
          <p:cNvSpPr>
            <a:spLocks noChangeArrowheads="1"/>
          </p:cNvSpPr>
          <p:nvPr>
            <p:custDataLst>
              <p:tags r:id="rId2"/>
            </p:custDataLst>
          </p:nvPr>
        </p:nvSpPr>
        <p:spPr bwMode="auto">
          <a:xfrm>
            <a:off x="417513" y="1991596"/>
            <a:ext cx="922337" cy="889002"/>
          </a:xfrm>
          <a:prstGeom prst="chevron">
            <a:avLst>
              <a:gd name="adj" fmla="val 9081"/>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Process</a:t>
            </a:r>
            <a:r>
              <a:rPr lang="de-DE" sz="800" dirty="0">
                <a:solidFill>
                  <a:srgbClr val="404040"/>
                </a:solidFill>
              </a:rPr>
              <a:t> </a:t>
            </a:r>
            <a:r>
              <a:rPr lang="en-US" sz="800" dirty="0">
                <a:solidFill>
                  <a:srgbClr val="404040"/>
                </a:solidFill>
              </a:rPr>
              <a:t>a bank statement </a:t>
            </a:r>
          </a:p>
        </p:txBody>
      </p:sp>
      <p:sp>
        <p:nvSpPr>
          <p:cNvPr id="107" name="Chevron 81"/>
          <p:cNvSpPr>
            <a:spLocks noChangeArrowheads="1"/>
          </p:cNvSpPr>
          <p:nvPr>
            <p:custDataLst>
              <p:tags r:id="rId3"/>
            </p:custDataLst>
          </p:nvPr>
        </p:nvSpPr>
        <p:spPr bwMode="auto">
          <a:xfrm>
            <a:off x="1316038" y="1986834"/>
            <a:ext cx="922337" cy="889001"/>
          </a:xfrm>
          <a:prstGeom prst="chevron">
            <a:avLst>
              <a:gd name="adj" fmla="val 9081"/>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108" name="Chevron 82"/>
          <p:cNvSpPr>
            <a:spLocks noChangeArrowheads="1"/>
          </p:cNvSpPr>
          <p:nvPr>
            <p:custDataLst>
              <p:tags r:id="rId4"/>
            </p:custDataLst>
          </p:nvPr>
        </p:nvSpPr>
        <p:spPr bwMode="auto">
          <a:xfrm>
            <a:off x="2211388" y="1986834"/>
            <a:ext cx="922337" cy="889001"/>
          </a:xfrm>
          <a:prstGeom prst="chevron">
            <a:avLst>
              <a:gd name="adj" fmla="val 9081"/>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sp>
        <p:nvSpPr>
          <p:cNvPr id="109" name="Rectangle 77">
            <a:hlinkClick r:id="rId10" action="ppaction://hlinksldjump"/>
          </p:cNvPr>
          <p:cNvSpPr>
            <a:spLocks noChangeArrowheads="1"/>
          </p:cNvSpPr>
          <p:nvPr/>
        </p:nvSpPr>
        <p:spPr bwMode="auto">
          <a:xfrm>
            <a:off x="303213" y="2897832"/>
            <a:ext cx="2070100" cy="228600"/>
          </a:xfrm>
          <a:prstGeom prst="rect">
            <a:avLst/>
          </a:prstGeom>
          <a:noFill/>
          <a:ln w="9525">
            <a:noFill/>
            <a:miter lim="800000"/>
            <a:headEnd/>
            <a:tailEnd/>
          </a:ln>
        </p:spPr>
        <p:txBody>
          <a:bodyPr wrap="none">
            <a:spAutoFit/>
          </a:bodyPr>
          <a:lstStyle/>
          <a:p>
            <a:pPr>
              <a:buClr>
                <a:schemeClr val="accent1"/>
              </a:buClr>
              <a:buSzPct val="80000"/>
            </a:pPr>
            <a:r>
              <a:rPr lang="en-US" sz="900" dirty="0">
                <a:solidFill>
                  <a:schemeClr val="bg1"/>
                </a:solidFill>
                <a:hlinkClick r:id="rId10" action="ppaction://hlinksldjump"/>
              </a:rPr>
              <a:t>Click here</a:t>
            </a:r>
            <a:r>
              <a:rPr lang="en-US" sz="900" dirty="0">
                <a:solidFill>
                  <a:schemeClr val="bg1"/>
                </a:solidFill>
              </a:rPr>
              <a:t> to display process variants</a:t>
            </a:r>
          </a:p>
        </p:txBody>
      </p:sp>
      <p:sp>
        <p:nvSpPr>
          <p:cNvPr id="125" name="TextBox 59">
            <a:hlinkClick r:id="rId8" action="ppaction://hlinksldjump"/>
          </p:cNvPr>
          <p:cNvSpPr txBox="1">
            <a:spLocks noChangeArrowheads="1"/>
          </p:cNvSpPr>
          <p:nvPr/>
        </p:nvSpPr>
        <p:spPr bwMode="auto">
          <a:xfrm>
            <a:off x="2984467" y="1679431"/>
            <a:ext cx="284052" cy="276999"/>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BentonSans Light" pitchFamily="2" charset="0"/>
                <a:cs typeface="BrowalliaUPC" pitchFamily="34" charset="-34"/>
              </a:rPr>
              <a:t>X</a:t>
            </a:r>
          </a:p>
        </p:txBody>
      </p:sp>
      <p:sp>
        <p:nvSpPr>
          <p:cNvPr id="140" name="TextBox 139"/>
          <p:cNvSpPr txBox="1"/>
          <p:nvPr/>
        </p:nvSpPr>
        <p:spPr>
          <a:xfrm>
            <a:off x="212725" y="4072235"/>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171" name="Rectangle 78">
            <a:hlinkClick r:id="rId10" action="ppaction://hlinksldjump"/>
          </p:cNvPr>
          <p:cNvSpPr>
            <a:spLocks noChangeArrowheads="1"/>
          </p:cNvSpPr>
          <p:nvPr/>
        </p:nvSpPr>
        <p:spPr bwMode="auto">
          <a:xfrm>
            <a:off x="1860550"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cxnSp>
        <p:nvCxnSpPr>
          <p:cNvPr id="172" name="Straight Connector 139"/>
          <p:cNvCxnSpPr>
            <a:cxnSpLocks noChangeShapeType="1"/>
          </p:cNvCxnSpPr>
          <p:nvPr/>
        </p:nvCxnSpPr>
        <p:spPr bwMode="auto">
          <a:xfrm rot="5400000">
            <a:off x="5528469" y="5463382"/>
            <a:ext cx="2536825" cy="1587"/>
          </a:xfrm>
          <a:prstGeom prst="line">
            <a:avLst/>
          </a:prstGeom>
          <a:noFill/>
          <a:ln w="12700" algn="ctr">
            <a:solidFill>
              <a:schemeClr val="bg1"/>
            </a:solidFill>
            <a:round/>
            <a:headEnd/>
            <a:tailEnd/>
          </a:ln>
        </p:spPr>
      </p:cxnSp>
      <p:sp>
        <p:nvSpPr>
          <p:cNvPr id="59" name="Oval 58">
            <a:hlinkClick r:id="rId11" action="ppaction://hlinksldjump" tooltip="The accountant processes the bank statements regularly in the system to keep the cash information up-to-date. The accountant performs this process manually or electronically by uploading the bank statement file. "/>
          </p:cNvPr>
          <p:cNvSpPr>
            <a:spLocks noChangeAspect="1"/>
          </p:cNvSpPr>
          <p:nvPr/>
        </p:nvSpPr>
        <p:spPr bwMode="gray">
          <a:xfrm>
            <a:off x="1108436" y="2695328"/>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60" name="Oval 59">
            <a:hlinkClick r:id="rId11" action="ppaction://hlinksldjump" tooltip="The system matches payment information from bank statements, lockboxes, or bank advices with the payments created in the system and sends this information to the correct area (e.g. receivables) or to an accountant for manual exception handling."/>
          </p:cNvPr>
          <p:cNvSpPr>
            <a:spLocks noChangeAspect="1"/>
          </p:cNvSpPr>
          <p:nvPr/>
        </p:nvSpPr>
        <p:spPr bwMode="gray">
          <a:xfrm>
            <a:off x="1999023" y="269622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1" name="Oval 60">
            <a:hlinkClick r:id="rId11" action="ppaction://hlinksldjump" tooltip="The system clears the payment if the items were selected previously. Otherwise, the system generates a task for the accountant to clear."/>
          </p:cNvPr>
          <p:cNvSpPr>
            <a:spLocks noChangeAspect="1"/>
          </p:cNvSpPr>
          <p:nvPr/>
        </p:nvSpPr>
        <p:spPr bwMode="gray">
          <a:xfrm>
            <a:off x="2889611" y="269622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pic>
        <p:nvPicPr>
          <p:cNvPr id="56" name="Picture 2"/>
          <p:cNvPicPr>
            <a:picLocks noChangeAspect="1" noChangeArrowheads="1"/>
          </p:cNvPicPr>
          <p:nvPr/>
        </p:nvPicPr>
        <p:blipFill>
          <a:blip r:embed="rId12">
            <a:extLst>
              <a:ext uri="{28A0092B-C50C-407E-A947-70E740481C1C}">
                <a14:useLocalDpi xmlns:a14="http://schemas.microsoft.com/office/drawing/2010/main" val="0"/>
              </a:ext>
            </a:extLst>
          </a:blip>
          <a:stretch>
            <a:fillRect/>
          </a:stretch>
        </p:blipFill>
        <p:spPr bwMode="auto">
          <a:xfrm>
            <a:off x="6893993" y="5129475"/>
            <a:ext cx="634912" cy="444439"/>
          </a:xfrm>
          <a:prstGeom prst="rect">
            <a:avLst/>
          </a:prstGeom>
          <a:noFill/>
          <a:ln w="9525">
            <a:noFill/>
            <a:miter lim="800000"/>
            <a:headEnd/>
            <a:tailEnd/>
          </a:ln>
        </p:spPr>
      </p:pic>
      <p:sp>
        <p:nvSpPr>
          <p:cNvPr id="73" name="TextBox 72"/>
          <p:cNvSpPr txBox="1"/>
          <p:nvPr/>
        </p:nvSpPr>
        <p:spPr>
          <a:xfrm>
            <a:off x="365124" y="4780697"/>
            <a:ext cx="1471779"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5" name="Rectangle 55"/>
          <p:cNvSpPr>
            <a:spLocks noChangeArrowheads="1"/>
          </p:cNvSpPr>
          <p:nvPr/>
        </p:nvSpPr>
        <p:spPr bwMode="auto">
          <a:xfrm>
            <a:off x="305529" y="4780866"/>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TextBox 72"/>
          <p:cNvSpPr txBox="1">
            <a:spLocks noChangeArrowheads="1"/>
          </p:cNvSpPr>
          <p:nvPr/>
        </p:nvSpPr>
        <p:spPr bwMode="auto">
          <a:xfrm>
            <a:off x="327025" y="5142026"/>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7" name="TextBox 61"/>
          <p:cNvSpPr txBox="1">
            <a:spLocks noChangeArrowheads="1"/>
          </p:cNvSpPr>
          <p:nvPr/>
        </p:nvSpPr>
        <p:spPr bwMode="auto">
          <a:xfrm>
            <a:off x="327025" y="5496039"/>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8" name="Picture 77" descr="Calculator_2_60px.png"/>
          <p:cNvPicPr>
            <a:picLocks noChangeAspect="1"/>
          </p:cNvPicPr>
          <p:nvPr/>
        </p:nvPicPr>
        <p:blipFill>
          <a:blip r:embed="rId13" cstate="print"/>
          <a:stretch>
            <a:fillRect/>
          </a:stretch>
        </p:blipFill>
        <p:spPr>
          <a:xfrm>
            <a:off x="366739" y="5200948"/>
            <a:ext cx="180000" cy="180000"/>
          </a:xfrm>
          <a:prstGeom prst="rect">
            <a:avLst/>
          </a:prstGeom>
        </p:spPr>
      </p:pic>
      <p:pic>
        <p:nvPicPr>
          <p:cNvPr id="79" name="Picture 78" descr="Monitor_60px.png"/>
          <p:cNvPicPr>
            <a:picLocks noChangeAspect="1"/>
          </p:cNvPicPr>
          <p:nvPr/>
        </p:nvPicPr>
        <p:blipFill>
          <a:blip r:embed="rId14" cstate="print"/>
          <a:stretch>
            <a:fillRect/>
          </a:stretch>
        </p:blipFill>
        <p:spPr>
          <a:xfrm>
            <a:off x="366739" y="5559618"/>
            <a:ext cx="180000" cy="180000"/>
          </a:xfrm>
          <a:prstGeom prst="rect">
            <a:avLst/>
          </a:prstGeom>
        </p:spPr>
      </p:pic>
      <p:sp>
        <p:nvSpPr>
          <p:cNvPr id="80" name="Rectangle 57">
            <a:hlinkClick r:id="rId15" action="ppaction://hlinksldjump"/>
          </p:cNvPr>
          <p:cNvSpPr>
            <a:spLocks noChangeArrowheads="1"/>
          </p:cNvSpPr>
          <p:nvPr/>
        </p:nvSpPr>
        <p:spPr bwMode="auto">
          <a:xfrm>
            <a:off x="305529" y="5503859"/>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Rectangle 57">
            <a:hlinkClick r:id="rId16" action="ppaction://hlinksldjump"/>
          </p:cNvPr>
          <p:cNvSpPr>
            <a:spLocks noChangeArrowheads="1"/>
          </p:cNvSpPr>
          <p:nvPr/>
        </p:nvSpPr>
        <p:spPr bwMode="auto">
          <a:xfrm>
            <a:off x="305529" y="5152058"/>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4" name="Rectangle 57">
            <a:hlinkClick r:id="rId1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7" name="TextBox 86"/>
          <p:cNvSpPr txBox="1"/>
          <p:nvPr/>
        </p:nvSpPr>
        <p:spPr bwMode="auto">
          <a:xfrm>
            <a:off x="186531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89" name="TextBox 83"/>
          <p:cNvSpPr txBox="1">
            <a:spLocks noChangeArrowheads="1"/>
          </p:cNvSpPr>
          <p:nvPr/>
        </p:nvSpPr>
        <p:spPr bwMode="auto">
          <a:xfrm>
            <a:off x="1747838" y="4133850"/>
            <a:ext cx="2159000" cy="261938"/>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Process Description</a:t>
            </a:r>
            <a:endParaRPr lang="en-US" sz="900" dirty="0">
              <a:solidFill>
                <a:srgbClr val="666666"/>
              </a:solidFill>
              <a:latin typeface="BentonSans Light" pitchFamily="2" charset="0"/>
            </a:endParaRPr>
          </a:p>
        </p:txBody>
      </p:sp>
      <p:sp>
        <p:nvSpPr>
          <p:cNvPr id="90" name="TextBox 93"/>
          <p:cNvSpPr txBox="1">
            <a:spLocks noChangeArrowheads="1"/>
          </p:cNvSpPr>
          <p:nvPr/>
        </p:nvSpPr>
        <p:spPr bwMode="auto">
          <a:xfrm>
            <a:off x="1754188" y="4398963"/>
            <a:ext cx="4746625" cy="1970087"/>
          </a:xfrm>
          <a:prstGeom prst="rect">
            <a:avLst/>
          </a:prstGeom>
          <a:noFill/>
          <a:ln w="9525">
            <a:noFill/>
            <a:miter lim="800000"/>
            <a:headEnd/>
            <a:tailEnd/>
          </a:ln>
        </p:spPr>
        <p:txBody>
          <a:bodyPr>
            <a:spAutoFit/>
          </a:bodyPr>
          <a:lstStyle/>
          <a:p>
            <a:pPr>
              <a:spcBef>
                <a:spcPts val="600"/>
              </a:spcBef>
            </a:pPr>
            <a:r>
              <a:rPr lang="en-US" sz="900" dirty="0"/>
              <a:t>The </a:t>
            </a:r>
            <a:r>
              <a:rPr lang="en-US" sz="900" b="1" dirty="0"/>
              <a:t>Processing Payables and Payments</a:t>
            </a:r>
            <a:r>
              <a:rPr lang="en-US" sz="900" dirty="0"/>
              <a:t> business process enables the processing of outgoing payments initiated either internally by your company or externally by your suppliers. </a:t>
            </a:r>
          </a:p>
          <a:p>
            <a:pPr>
              <a:spcBef>
                <a:spcPts val="600"/>
              </a:spcBef>
            </a:pPr>
            <a:r>
              <a:rPr lang="en-US" sz="900" dirty="0"/>
              <a:t>Payments</a:t>
            </a:r>
            <a:r>
              <a:rPr lang="en-US" sz="900" dirty="0">
                <a:solidFill>
                  <a:srgbClr val="FF0000"/>
                </a:solidFill>
              </a:rPr>
              <a:t> </a:t>
            </a:r>
            <a:r>
              <a:rPr lang="en-US" sz="900" dirty="0"/>
              <a:t>can</a:t>
            </a:r>
            <a:r>
              <a:rPr lang="en-US" sz="900" dirty="0">
                <a:solidFill>
                  <a:srgbClr val="FF0000"/>
                </a:solidFill>
              </a:rPr>
              <a:t> </a:t>
            </a:r>
            <a:r>
              <a:rPr lang="en-US" sz="900" dirty="0"/>
              <a:t>be</a:t>
            </a:r>
            <a:r>
              <a:rPr lang="en-US" sz="900" dirty="0">
                <a:solidFill>
                  <a:srgbClr val="FF0000"/>
                </a:solidFill>
              </a:rPr>
              <a:t> </a:t>
            </a:r>
            <a:r>
              <a:rPr lang="en-US" sz="900" dirty="0"/>
              <a:t>made</a:t>
            </a:r>
            <a:r>
              <a:rPr lang="en-US" sz="900" dirty="0">
                <a:solidFill>
                  <a:srgbClr val="FF0000"/>
                </a:solidFill>
              </a:rPr>
              <a:t> </a:t>
            </a:r>
            <a:r>
              <a:rPr lang="en-US" sz="900" dirty="0"/>
              <a:t>manually</a:t>
            </a:r>
            <a:r>
              <a:rPr lang="en-US" sz="900" dirty="0">
                <a:solidFill>
                  <a:srgbClr val="FF0000"/>
                </a:solidFill>
              </a:rPr>
              <a:t> </a:t>
            </a:r>
            <a:r>
              <a:rPr lang="en-US" sz="900" dirty="0"/>
              <a:t>or automatically via a payment run in which the system proposes the open items for payment. You then release the payments and the system posts them to accounting. You create the payment medium, either manually or as part of an automatic run. The standard work center provides checks, outgoing bank transfers, credit memos, as well as other country-specific payment methods. Once the payments have been debited from the bank account, the bank statement is entered in the system, in which it is uploaded electronically or entered manually, before being confirmed. If payments are initiated externally, the bank statement provides the notification that a payment has been made. The payments are matched in the system to the open invoices before being cleared.</a:t>
            </a:r>
          </a:p>
        </p:txBody>
      </p:sp>
      <p:sp>
        <p:nvSpPr>
          <p:cNvPr id="57" name="Chevron 123">
            <a:hlinkClick r:id="rId18" action="ppaction://hlinksldjump"/>
          </p:cNvPr>
          <p:cNvSpPr>
            <a:spLocks noChangeArrowheads="1"/>
          </p:cNvSpPr>
          <p:nvPr/>
        </p:nvSpPr>
        <p:spPr bwMode="auto">
          <a:xfrm>
            <a:off x="3287797" y="1980932"/>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lvl="0" fontAlgn="base">
              <a:lnSpc>
                <a:spcPct val="90000"/>
              </a:lnSpc>
              <a:spcBef>
                <a:spcPct val="0"/>
              </a:spcBef>
              <a:spcAft>
                <a:spcPct val="0"/>
              </a:spcAft>
              <a:buClr>
                <a:schemeClr val="accent1"/>
              </a:buClr>
              <a:buSzPct val="80000"/>
            </a:pPr>
            <a:r>
              <a:rPr lang="en-US" sz="800" dirty="0">
                <a:solidFill>
                  <a:srgbClr val="404040"/>
                </a:solidFill>
              </a:rPr>
              <a:t>Managing Petty Cash</a:t>
            </a:r>
          </a:p>
        </p:txBody>
      </p:sp>
      <p:sp>
        <p:nvSpPr>
          <p:cNvPr id="58" name="Chevron 123">
            <a:hlinkClick r:id="rId19" action="ppaction://hlinksldjump"/>
          </p:cNvPr>
          <p:cNvSpPr>
            <a:spLocks noChangeArrowheads="1"/>
          </p:cNvSpPr>
          <p:nvPr/>
        </p:nvSpPr>
        <p:spPr bwMode="auto">
          <a:xfrm>
            <a:off x="4132464" y="1980932"/>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 </a:t>
            </a:r>
          </a:p>
        </p:txBody>
      </p:sp>
      <p:sp>
        <p:nvSpPr>
          <p:cNvPr id="62" name="Chevron 123">
            <a:hlinkClick r:id="rId20" action="ppaction://hlinksldjump"/>
          </p:cNvPr>
          <p:cNvSpPr>
            <a:spLocks noChangeArrowheads="1"/>
          </p:cNvSpPr>
          <p:nvPr/>
        </p:nvSpPr>
        <p:spPr bwMode="auto">
          <a:xfrm>
            <a:off x="4977130" y="1980932"/>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Dunning</a:t>
            </a:r>
          </a:p>
        </p:txBody>
      </p:sp>
      <p:sp>
        <p:nvSpPr>
          <p:cNvPr id="66" name="Chevron 123">
            <a:hlinkClick r:id="rId21" action="ppaction://hlinksldjump"/>
          </p:cNvPr>
          <p:cNvSpPr>
            <a:spLocks noChangeArrowheads="1"/>
          </p:cNvSpPr>
          <p:nvPr/>
        </p:nvSpPr>
        <p:spPr bwMode="auto">
          <a:xfrm>
            <a:off x="5821797" y="1980932"/>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Cash</a:t>
            </a:r>
          </a:p>
        </p:txBody>
      </p:sp>
      <p:sp>
        <p:nvSpPr>
          <p:cNvPr id="68" name="Chevron 101"/>
          <p:cNvSpPr>
            <a:spLocks noChangeArrowheads="1"/>
          </p:cNvSpPr>
          <p:nvPr/>
        </p:nvSpPr>
        <p:spPr bwMode="auto">
          <a:xfrm>
            <a:off x="7580313" y="4605270"/>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a:t>
            </a:r>
            <a:r>
              <a:rPr lang="de-DE" sz="800" dirty="0" err="1">
                <a:solidFill>
                  <a:srgbClr val="404040"/>
                </a:solidFill>
              </a:rPr>
              <a:t>Payable</a:t>
            </a:r>
            <a:r>
              <a:rPr lang="de-DE" sz="800" dirty="0">
                <a:solidFill>
                  <a:srgbClr val="404040"/>
                </a:solidFill>
              </a:rPr>
              <a:t> </a:t>
            </a:r>
            <a:r>
              <a:rPr lang="de-DE" sz="800" dirty="0" err="1">
                <a:solidFill>
                  <a:srgbClr val="404040"/>
                </a:solidFill>
              </a:rPr>
              <a:t>Accountant</a:t>
            </a:r>
            <a:endParaRPr lang="en-US" sz="800" dirty="0">
              <a:solidFill>
                <a:srgbClr val="404040"/>
              </a:solidFill>
            </a:endParaRPr>
          </a:p>
        </p:txBody>
      </p:sp>
      <p:sp>
        <p:nvSpPr>
          <p:cNvPr id="69" name="Chevron 102"/>
          <p:cNvSpPr>
            <a:spLocks noChangeArrowheads="1"/>
          </p:cNvSpPr>
          <p:nvPr/>
        </p:nvSpPr>
        <p:spPr bwMode="auto">
          <a:xfrm>
            <a:off x="7561263" y="5064983"/>
            <a:ext cx="1516062" cy="572149"/>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Payables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a:t>
            </a:r>
          </a:p>
        </p:txBody>
      </p:sp>
      <p:sp>
        <p:nvSpPr>
          <p:cNvPr id="91" name="TextBox 98"/>
          <p:cNvSpPr txBox="1">
            <a:spLocks noChangeArrowheads="1"/>
          </p:cNvSpPr>
          <p:nvPr/>
        </p:nvSpPr>
        <p:spPr bwMode="auto">
          <a:xfrm>
            <a:off x="6751638" y="4141788"/>
            <a:ext cx="1433406" cy="261610"/>
          </a:xfrm>
          <a:prstGeom prst="rect">
            <a:avLst/>
          </a:prstGeom>
        </p:spPr>
        <p:txBody>
          <a:bodyPr wrap="none">
            <a:spAutoFit/>
          </a:bodyPr>
          <a:lstStyle>
            <a:defPPr>
              <a:defRPr lang="de-DE"/>
            </a:defPPr>
            <a:lvl1pPr>
              <a:defRPr sz="1100" b="1">
                <a:solidFill>
                  <a:srgbClr val="666666"/>
                </a:solidFill>
                <a:latin typeface="BentonSans Bold" pitchFamily="2" charset="0"/>
              </a:defRPr>
            </a:lvl1pPr>
          </a:lstStyle>
          <a:p>
            <a:r>
              <a:rPr lang="en-US" b="0" dirty="0">
                <a:latin typeface="BentonSans Light" pitchFamily="2" charset="0"/>
              </a:rPr>
              <a:t>Further Information</a:t>
            </a:r>
          </a:p>
        </p:txBody>
      </p:sp>
      <p:pic>
        <p:nvPicPr>
          <p:cNvPr id="93" name="Picture 98"/>
          <p:cNvPicPr>
            <a:picLocks noChangeAspect="1" noChangeArrowheads="1"/>
          </p:cNvPicPr>
          <p:nvPr/>
        </p:nvPicPr>
        <p:blipFill>
          <a:blip r:embed="rId22" cstate="print">
            <a:extLst>
              <a:ext uri="{28A0092B-C50C-407E-A947-70E740481C1C}">
                <a14:useLocalDpi xmlns:a14="http://schemas.microsoft.com/office/drawing/2010/main" val="0"/>
              </a:ext>
            </a:extLst>
          </a:blip>
          <a:stretch>
            <a:fillRect/>
          </a:stretch>
        </p:blipFill>
        <p:spPr bwMode="auto">
          <a:xfrm>
            <a:off x="6883529" y="4546600"/>
            <a:ext cx="383916" cy="376238"/>
          </a:xfrm>
          <a:prstGeom prst="rect">
            <a:avLst/>
          </a:prstGeom>
          <a:noFill/>
          <a:ln w="9525">
            <a:noFill/>
            <a:miter lim="800000"/>
            <a:headEnd/>
            <a:tailEnd/>
          </a:ln>
        </p:spPr>
      </p:pic>
      <p:sp>
        <p:nvSpPr>
          <p:cNvPr id="95" name="Chevron 102"/>
          <p:cNvSpPr>
            <a:spLocks noChangeArrowheads="1"/>
          </p:cNvSpPr>
          <p:nvPr/>
        </p:nvSpPr>
        <p:spPr bwMode="auto">
          <a:xfrm>
            <a:off x="7607686" y="586479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endParaRPr lang="en-US" sz="800" dirty="0">
              <a:solidFill>
                <a:srgbClr val="404040"/>
              </a:solidFill>
            </a:endParaRPr>
          </a:p>
        </p:txBody>
      </p:sp>
      <p:pic>
        <p:nvPicPr>
          <p:cNvPr id="71" name="Picture 70"/>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72261"/>
            <a:ext cx="180000" cy="134181"/>
          </a:xfrm>
          <a:prstGeom prst="rect">
            <a:avLst/>
          </a:prstGeom>
        </p:spPr>
      </p:pic>
      <p:sp>
        <p:nvSpPr>
          <p:cNvPr id="96" name="Freeform 69"/>
          <p:cNvSpPr>
            <a:spLocks noChangeArrowheads="1"/>
          </p:cNvSpPr>
          <p:nvPr/>
        </p:nvSpPr>
        <p:spPr bwMode="auto">
          <a:xfrm>
            <a:off x="3071812" y="300398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7" name="Freeform 69"/>
          <p:cNvSpPr>
            <a:spLocks noChangeArrowheads="1"/>
          </p:cNvSpPr>
          <p:nvPr/>
        </p:nvSpPr>
        <p:spPr bwMode="auto">
          <a:xfrm>
            <a:off x="3953369" y="273367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8" name="Freeform 69"/>
          <p:cNvSpPr>
            <a:spLocks noChangeArrowheads="1"/>
          </p:cNvSpPr>
          <p:nvPr/>
        </p:nvSpPr>
        <p:spPr bwMode="auto">
          <a:xfrm>
            <a:off x="6487481" y="273367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9" name="Freeform 69"/>
          <p:cNvSpPr>
            <a:spLocks noChangeArrowheads="1"/>
          </p:cNvSpPr>
          <p:nvPr/>
        </p:nvSpPr>
        <p:spPr bwMode="auto">
          <a:xfrm>
            <a:off x="5643102" y="273367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0" name="Freeform 69"/>
          <p:cNvSpPr>
            <a:spLocks noChangeArrowheads="1"/>
          </p:cNvSpPr>
          <p:nvPr/>
        </p:nvSpPr>
        <p:spPr bwMode="auto">
          <a:xfrm>
            <a:off x="4800160" y="273367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icture 64" descr="i_button_black.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19" name="Rectangle 122"/>
          <p:cNvSpPr>
            <a:spLocks noChangeArrowheads="1"/>
          </p:cNvSpPr>
          <p:nvPr/>
        </p:nvSpPr>
        <p:spPr bwMode="auto">
          <a:xfrm>
            <a:off x="1773238" y="4132263"/>
            <a:ext cx="7380287" cy="2725737"/>
          </a:xfrm>
          <a:prstGeom prst="rect">
            <a:avLst/>
          </a:prstGeom>
          <a:solidFill>
            <a:srgbClr val="EAEAEA"/>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pPr lvl="0" fontAlgn="base">
              <a:spcAft>
                <a:spcPct val="0"/>
              </a:spcAft>
            </a:pPr>
            <a:r>
              <a:rPr lang="en-US" dirty="0"/>
              <a:t>Cash</a:t>
            </a:r>
            <a:r>
              <a:rPr lang="en-US" dirty="0">
                <a:solidFill>
                  <a:srgbClr val="44697D"/>
                </a:solidFill>
                <a:ea typeface="Arial Unicode MS" pitchFamily="34" charset="-128"/>
                <a:cs typeface="Arial Unicode MS" pitchFamily="34" charset="-128"/>
              </a:rPr>
              <a:t> </a:t>
            </a:r>
            <a:r>
              <a:rPr lang="en-US" dirty="0"/>
              <a:t>and</a:t>
            </a:r>
            <a:r>
              <a:rPr lang="en-US" dirty="0">
                <a:solidFill>
                  <a:srgbClr val="44697D"/>
                </a:solidFill>
                <a:ea typeface="Arial Unicode MS" pitchFamily="34" charset="-128"/>
                <a:cs typeface="Arial Unicode MS" pitchFamily="34" charset="-128"/>
              </a:rPr>
              <a:t> </a:t>
            </a:r>
            <a:r>
              <a:rPr lang="de-DE" dirty="0" err="1"/>
              <a:t>Liquidity</a:t>
            </a:r>
            <a:r>
              <a:rPr lang="de-DE" dirty="0">
                <a:solidFill>
                  <a:srgbClr val="44697D"/>
                </a:solidFill>
                <a:ea typeface="Arial Unicode MS" pitchFamily="34" charset="-128"/>
                <a:cs typeface="Arial Unicode MS" pitchFamily="34" charset="-128"/>
              </a:rPr>
              <a:t> </a:t>
            </a:r>
            <a:r>
              <a:rPr lang="de-DE" dirty="0"/>
              <a:t>Management</a:t>
            </a:r>
            <a:br>
              <a:rPr lang="de-DE" sz="2200" dirty="0">
                <a:solidFill>
                  <a:srgbClr val="44697D"/>
                </a:solidFill>
                <a:ea typeface="Arial Unicode MS" pitchFamily="34" charset="-128"/>
                <a:cs typeface="Arial Unicode MS" pitchFamily="34" charset="-128"/>
              </a:rPr>
            </a:br>
            <a:r>
              <a:rPr lang="en-US" sz="2000" dirty="0"/>
              <a:t>Process</a:t>
            </a:r>
            <a:r>
              <a:rPr lang="en-US" sz="2200" dirty="0">
                <a:solidFill>
                  <a:srgbClr val="44697D"/>
                </a:solidFill>
                <a:ea typeface="Arial Unicode MS" pitchFamily="34" charset="-128"/>
                <a:cs typeface="Arial Unicode MS" pitchFamily="34" charset="-128"/>
              </a:rPr>
              <a:t> </a:t>
            </a:r>
            <a:r>
              <a:rPr lang="en-US" sz="2000" dirty="0"/>
              <a:t>Details</a:t>
            </a:r>
            <a:r>
              <a:rPr lang="en-US" sz="2200" dirty="0">
                <a:solidFill>
                  <a:srgbClr val="44697D"/>
                </a:solidFill>
                <a:ea typeface="Arial Unicode MS" pitchFamily="34" charset="-128"/>
                <a:cs typeface="Arial Unicode MS" pitchFamily="34" charset="-128"/>
              </a:rPr>
              <a:t>: </a:t>
            </a:r>
            <a:r>
              <a:rPr lang="en-US" sz="2000" dirty="0"/>
              <a:t>Processing</a:t>
            </a:r>
            <a:r>
              <a:rPr lang="en-US" sz="2200" dirty="0">
                <a:solidFill>
                  <a:srgbClr val="44697D"/>
                </a:solidFill>
                <a:ea typeface="Arial Unicode MS" pitchFamily="34" charset="-128"/>
                <a:cs typeface="Arial Unicode MS" pitchFamily="34" charset="-128"/>
              </a:rPr>
              <a:t> </a:t>
            </a:r>
            <a:r>
              <a:rPr lang="en-US" sz="2000" dirty="0"/>
              <a:t>Payables</a:t>
            </a:r>
            <a:r>
              <a:rPr lang="en-US" sz="2200" dirty="0">
                <a:solidFill>
                  <a:srgbClr val="44697D"/>
                </a:solidFill>
                <a:ea typeface="Arial Unicode MS" pitchFamily="34" charset="-128"/>
                <a:cs typeface="Arial Unicode MS" pitchFamily="34" charset="-128"/>
              </a:rPr>
              <a:t> </a:t>
            </a:r>
            <a:r>
              <a:rPr lang="en-US" sz="2000" dirty="0"/>
              <a:t>and</a:t>
            </a:r>
            <a:r>
              <a:rPr lang="en-US" sz="2200" dirty="0">
                <a:solidFill>
                  <a:srgbClr val="44697D"/>
                </a:solidFill>
                <a:ea typeface="Arial Unicode MS" pitchFamily="34" charset="-128"/>
                <a:cs typeface="Arial Unicode MS" pitchFamily="34" charset="-128"/>
              </a:rPr>
              <a:t> </a:t>
            </a:r>
            <a:r>
              <a:rPr lang="en-US" sz="2000" dirty="0"/>
              <a:t>Payments</a:t>
            </a:r>
            <a:endParaRPr lang="en-US" sz="2200" dirty="0">
              <a:solidFill>
                <a:srgbClr val="44697D"/>
              </a:solidFill>
              <a:ea typeface="Arial Unicode MS" pitchFamily="34" charset="-128"/>
              <a:cs typeface="Arial Unicode MS" pitchFamily="34" charset="-128"/>
            </a:endParaRPr>
          </a:p>
        </p:txBody>
      </p:sp>
      <p:grpSp>
        <p:nvGrpSpPr>
          <p:cNvPr id="102" name="Group 101"/>
          <p:cNvGrpSpPr/>
          <p:nvPr/>
        </p:nvGrpSpPr>
        <p:grpSpPr>
          <a:xfrm>
            <a:off x="7709046" y="1152671"/>
            <a:ext cx="1174410" cy="309466"/>
            <a:chOff x="7269479" y="1173773"/>
            <a:chExt cx="1174410" cy="309466"/>
          </a:xfrm>
        </p:grpSpPr>
        <p:pic>
          <p:nvPicPr>
            <p:cNvPr id="103" name="Picture 2" descr="\\dwdfkps\KPS\100_Public\Graphics\Pictogram-Library\2011-Visual-Style\60X60-PNGs\SelfService_60px.png"/>
            <p:cNvPicPr>
              <a:picLocks noChangeAspect="1" noChangeArrowheads="1"/>
            </p:cNvPicPr>
            <p:nvPr/>
          </p:nvPicPr>
          <p:blipFill>
            <a:blip r:embed="rId11" cstate="print"/>
            <a:srcRect/>
            <a:stretch>
              <a:fillRect/>
            </a:stretch>
          </p:blipFill>
          <p:spPr bwMode="auto">
            <a:xfrm>
              <a:off x="7269479" y="1173773"/>
              <a:ext cx="282233" cy="282233"/>
            </a:xfrm>
            <a:prstGeom prst="rect">
              <a:avLst/>
            </a:prstGeom>
            <a:noFill/>
          </p:spPr>
        </p:pic>
        <p:sp>
          <p:nvSpPr>
            <p:cNvPr id="10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171" name="Rectangle 78">
            <a:hlinkClick r:id="rId12" action="ppaction://hlinksldjump"/>
          </p:cNvPr>
          <p:cNvSpPr>
            <a:spLocks noChangeArrowheads="1"/>
          </p:cNvSpPr>
          <p:nvPr/>
        </p:nvSpPr>
        <p:spPr bwMode="auto">
          <a:xfrm>
            <a:off x="1860550"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cxnSp>
        <p:nvCxnSpPr>
          <p:cNvPr id="172" name="Straight Connector 139"/>
          <p:cNvCxnSpPr>
            <a:cxnSpLocks noChangeShapeType="1"/>
          </p:cNvCxnSpPr>
          <p:nvPr/>
        </p:nvCxnSpPr>
        <p:spPr bwMode="auto">
          <a:xfrm rot="5400000">
            <a:off x="5528469" y="5463382"/>
            <a:ext cx="2536825" cy="1587"/>
          </a:xfrm>
          <a:prstGeom prst="line">
            <a:avLst/>
          </a:prstGeom>
          <a:noFill/>
          <a:ln w="12700" algn="ctr">
            <a:solidFill>
              <a:schemeClr val="bg1"/>
            </a:solidFill>
            <a:round/>
            <a:headEnd/>
            <a:tailEnd/>
          </a:ln>
        </p:spPr>
      </p:cxnSp>
      <p:pic>
        <p:nvPicPr>
          <p:cNvPr id="56" name="Picture 76" descr="sceanriosgrey.gif"/>
          <p:cNvPicPr>
            <a:picLocks noChangeAspect="1"/>
          </p:cNvPicPr>
          <p:nvPr>
            <p:custDataLst>
              <p:tags r:id="rId1"/>
            </p:custDataLst>
          </p:nvPr>
        </p:nvPicPr>
        <p:blipFill>
          <a:blip r:embed="rId13" cstate="print"/>
          <a:srcRect/>
          <a:stretch>
            <a:fillRect/>
          </a:stretch>
        </p:blipFill>
        <p:spPr bwMode="auto">
          <a:xfrm>
            <a:off x="416824" y="3274070"/>
            <a:ext cx="185738" cy="185737"/>
          </a:xfrm>
          <a:prstGeom prst="rect">
            <a:avLst/>
          </a:prstGeom>
          <a:noFill/>
          <a:ln w="9525">
            <a:noFill/>
            <a:miter lim="800000"/>
            <a:headEnd/>
            <a:tailEnd/>
          </a:ln>
        </p:spPr>
      </p:pic>
      <p:pic>
        <p:nvPicPr>
          <p:cNvPr id="57" name="Picture 69" descr="sceanrios48.gif"/>
          <p:cNvPicPr>
            <a:picLocks noChangeAspect="1"/>
          </p:cNvPicPr>
          <p:nvPr>
            <p:custDataLst>
              <p:tags r:id="rId2"/>
            </p:custDataLst>
          </p:nvPr>
        </p:nvPicPr>
        <p:blipFill>
          <a:blip r:embed="rId14" cstate="print"/>
          <a:srcRect/>
          <a:stretch>
            <a:fillRect/>
          </a:stretch>
        </p:blipFill>
        <p:spPr bwMode="auto">
          <a:xfrm>
            <a:off x="416824" y="3272482"/>
            <a:ext cx="184150" cy="184150"/>
          </a:xfrm>
          <a:prstGeom prst="rect">
            <a:avLst/>
          </a:prstGeom>
          <a:noFill/>
          <a:ln w="9525">
            <a:noFill/>
            <a:miter lim="800000"/>
            <a:headEnd/>
            <a:tailEnd/>
          </a:ln>
        </p:spPr>
      </p:pic>
      <p:pic>
        <p:nvPicPr>
          <p:cNvPr id="59" name="Picture 74" descr="tangerine_grey.gif"/>
          <p:cNvPicPr>
            <a:picLocks noChangeAspect="1"/>
          </p:cNvPicPr>
          <p:nvPr>
            <p:custDataLst>
              <p:tags r:id="rId3"/>
            </p:custDataLst>
          </p:nvPr>
        </p:nvPicPr>
        <p:blipFill>
          <a:blip r:embed="rId15" cstate="print"/>
          <a:srcRect/>
          <a:stretch>
            <a:fillRect/>
          </a:stretch>
        </p:blipFill>
        <p:spPr bwMode="auto">
          <a:xfrm>
            <a:off x="416824" y="3621943"/>
            <a:ext cx="185738" cy="187325"/>
          </a:xfrm>
          <a:prstGeom prst="rect">
            <a:avLst/>
          </a:prstGeom>
          <a:noFill/>
          <a:ln w="9525">
            <a:noFill/>
            <a:miter lim="800000"/>
            <a:headEnd/>
            <a:tailEnd/>
          </a:ln>
        </p:spPr>
      </p:pic>
      <p:sp>
        <p:nvSpPr>
          <p:cNvPr id="62" name="Chevron 55">
            <a:hlinkClick r:id="rId12" action="ppaction://hlinksldjump"/>
          </p:cNvPr>
          <p:cNvSpPr>
            <a:spLocks noChangeArrowheads="1"/>
          </p:cNvSpPr>
          <p:nvPr/>
        </p:nvSpPr>
        <p:spPr bwMode="auto">
          <a:xfrm>
            <a:off x="298450" y="3134159"/>
            <a:ext cx="2912272" cy="771525"/>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r>
              <a:rPr lang="en-US" sz="800" dirty="0"/>
              <a:t>Processing Payments Automatically </a:t>
            </a:r>
          </a:p>
          <a:p>
            <a:pPr marL="142875" indent="142875">
              <a:spcBef>
                <a:spcPts val="300"/>
              </a:spcBef>
            </a:pPr>
            <a:r>
              <a:rPr lang="en-US" sz="800" dirty="0"/>
              <a:t>Processing Payments Manually with Bills of Exchange </a:t>
            </a:r>
          </a:p>
          <a:p>
            <a:pPr marL="142875" indent="142875">
              <a:spcBef>
                <a:spcPts val="300"/>
              </a:spcBef>
            </a:pPr>
            <a:r>
              <a:rPr lang="en-US" sz="800" dirty="0"/>
              <a:t>Processing Payments Manually with Open Item Clearing </a:t>
            </a:r>
          </a:p>
          <a:p>
            <a:pPr marL="142875" indent="142875">
              <a:spcBef>
                <a:spcPts val="300"/>
              </a:spcBef>
            </a:pPr>
            <a:r>
              <a:rPr lang="en-US" sz="800" dirty="0"/>
              <a:t>Processing Payments with Petty Cash </a:t>
            </a:r>
            <a:endParaRPr lang="de-DE" sz="800" dirty="0"/>
          </a:p>
        </p:txBody>
      </p:sp>
      <p:sp>
        <p:nvSpPr>
          <p:cNvPr id="77" name="Oval 76">
            <a:hlinkClick r:id="rId12" action="ppaction://hlinksldjump" tooltip="The Processing Payments Automatically process variant enables you to make automatic payments by bank transfer and check."/>
          </p:cNvPr>
          <p:cNvSpPr>
            <a:spLocks noChangeAspect="1"/>
          </p:cNvSpPr>
          <p:nvPr/>
        </p:nvSpPr>
        <p:spPr bwMode="gray">
          <a:xfrm>
            <a:off x="430363" y="314659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8" name="Oval 77">
            <a:hlinkClick r:id="rId12" action="ppaction://hlinksldjump" tooltip="The Processing Payments Manually with Bills of Exchange process variant enables you to make payments using different bills of exchange. You can print the sole bill payable, and bills of exchange receivable either with or without acceptance. "/>
          </p:cNvPr>
          <p:cNvSpPr>
            <a:spLocks noChangeAspect="1"/>
          </p:cNvSpPr>
          <p:nvPr/>
        </p:nvSpPr>
        <p:spPr bwMode="gray">
          <a:xfrm>
            <a:off x="431262" y="330079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9" name="Oval 78">
            <a:hlinkClick r:id="rId12" action="ppaction://hlinksldjump" tooltip="The Processing Payments Manually with Open Item Clearing process variant enables you to make payments manually by outgoing bank transfers and check. "/>
          </p:cNvPr>
          <p:cNvSpPr>
            <a:spLocks noChangeAspect="1"/>
          </p:cNvSpPr>
          <p:nvPr/>
        </p:nvSpPr>
        <p:spPr bwMode="gray">
          <a:xfrm>
            <a:off x="431262" y="346272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0" name="Oval 79">
            <a:hlinkClick r:id="rId12" action="ppaction://hlinksldjump" tooltip="The Processing Payments with Petty Cash process variant allows you to make cash payments using petty cash. "/>
          </p:cNvPr>
          <p:cNvSpPr>
            <a:spLocks noChangeAspect="1"/>
          </p:cNvSpPr>
          <p:nvPr/>
        </p:nvSpPr>
        <p:spPr bwMode="gray">
          <a:xfrm>
            <a:off x="431262" y="363417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5" name="TextBox 139"/>
          <p:cNvSpPr txBox="1"/>
          <p:nvPr/>
        </p:nvSpPr>
        <p:spPr>
          <a:xfrm>
            <a:off x="212725" y="4072235"/>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70" name="TextBox 69"/>
          <p:cNvSpPr txBox="1"/>
          <p:nvPr/>
        </p:nvSpPr>
        <p:spPr>
          <a:xfrm>
            <a:off x="365124" y="4780697"/>
            <a:ext cx="1471779"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2" name="Rectangle 55"/>
          <p:cNvSpPr>
            <a:spLocks noChangeArrowheads="1"/>
          </p:cNvSpPr>
          <p:nvPr/>
        </p:nvSpPr>
        <p:spPr bwMode="auto">
          <a:xfrm>
            <a:off x="305529" y="4780866"/>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4" name="TextBox 72"/>
          <p:cNvSpPr txBox="1">
            <a:spLocks noChangeArrowheads="1"/>
          </p:cNvSpPr>
          <p:nvPr/>
        </p:nvSpPr>
        <p:spPr bwMode="auto">
          <a:xfrm>
            <a:off x="327025" y="5142026"/>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1" name="TextBox 61"/>
          <p:cNvSpPr txBox="1">
            <a:spLocks noChangeArrowheads="1"/>
          </p:cNvSpPr>
          <p:nvPr/>
        </p:nvSpPr>
        <p:spPr bwMode="auto">
          <a:xfrm>
            <a:off x="327025" y="5496039"/>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5" name="Picture 84" descr="Calculator_2_60px.png"/>
          <p:cNvPicPr>
            <a:picLocks noChangeAspect="1"/>
          </p:cNvPicPr>
          <p:nvPr/>
        </p:nvPicPr>
        <p:blipFill>
          <a:blip r:embed="rId16" cstate="print"/>
          <a:stretch>
            <a:fillRect/>
          </a:stretch>
        </p:blipFill>
        <p:spPr>
          <a:xfrm>
            <a:off x="366739" y="5200948"/>
            <a:ext cx="180000" cy="180000"/>
          </a:xfrm>
          <a:prstGeom prst="rect">
            <a:avLst/>
          </a:prstGeom>
        </p:spPr>
      </p:pic>
      <p:pic>
        <p:nvPicPr>
          <p:cNvPr id="89" name="Picture 88" descr="Monitor_60px.png"/>
          <p:cNvPicPr>
            <a:picLocks noChangeAspect="1"/>
          </p:cNvPicPr>
          <p:nvPr/>
        </p:nvPicPr>
        <p:blipFill>
          <a:blip r:embed="rId17" cstate="print"/>
          <a:stretch>
            <a:fillRect/>
          </a:stretch>
        </p:blipFill>
        <p:spPr>
          <a:xfrm>
            <a:off x="366739" y="5559618"/>
            <a:ext cx="180000" cy="180000"/>
          </a:xfrm>
          <a:prstGeom prst="rect">
            <a:avLst/>
          </a:prstGeom>
        </p:spPr>
      </p:pic>
      <p:sp>
        <p:nvSpPr>
          <p:cNvPr id="114" name="Rectangle 57">
            <a:hlinkClick r:id="rId18" action="ppaction://hlinksldjump"/>
          </p:cNvPr>
          <p:cNvSpPr>
            <a:spLocks noChangeArrowheads="1"/>
          </p:cNvSpPr>
          <p:nvPr/>
        </p:nvSpPr>
        <p:spPr bwMode="auto">
          <a:xfrm>
            <a:off x="305529" y="5503859"/>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5" name="Rectangle 57">
            <a:hlinkClick r:id="rId19" action="ppaction://hlinksldjump"/>
          </p:cNvPr>
          <p:cNvSpPr>
            <a:spLocks noChangeArrowheads="1"/>
          </p:cNvSpPr>
          <p:nvPr/>
        </p:nvSpPr>
        <p:spPr bwMode="auto">
          <a:xfrm>
            <a:off x="305529" y="5152058"/>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8"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1" name="TextBox 120"/>
          <p:cNvSpPr txBox="1"/>
          <p:nvPr/>
        </p:nvSpPr>
        <p:spPr bwMode="auto">
          <a:xfrm>
            <a:off x="186531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122" name="TextBox 93"/>
          <p:cNvSpPr txBox="1">
            <a:spLocks noChangeArrowheads="1"/>
          </p:cNvSpPr>
          <p:nvPr/>
        </p:nvSpPr>
        <p:spPr bwMode="auto">
          <a:xfrm>
            <a:off x="1754188" y="4398963"/>
            <a:ext cx="4746625" cy="1970087"/>
          </a:xfrm>
          <a:prstGeom prst="rect">
            <a:avLst/>
          </a:prstGeom>
          <a:noFill/>
          <a:ln w="9525">
            <a:noFill/>
            <a:miter lim="800000"/>
            <a:headEnd/>
            <a:tailEnd/>
          </a:ln>
        </p:spPr>
        <p:txBody>
          <a:bodyPr>
            <a:spAutoFit/>
          </a:bodyPr>
          <a:lstStyle/>
          <a:p>
            <a:pPr>
              <a:spcBef>
                <a:spcPts val="600"/>
              </a:spcBef>
            </a:pPr>
            <a:r>
              <a:rPr lang="en-US" sz="900" dirty="0"/>
              <a:t>The </a:t>
            </a:r>
            <a:r>
              <a:rPr lang="en-US" sz="900" b="1" dirty="0"/>
              <a:t>Processing Payables and Payments</a:t>
            </a:r>
            <a:r>
              <a:rPr lang="en-US" sz="900" dirty="0"/>
              <a:t> business process enables the processing of outgoing payments initiated either internally by your company or externally by your suppliers. </a:t>
            </a:r>
          </a:p>
          <a:p>
            <a:pPr>
              <a:spcBef>
                <a:spcPts val="600"/>
              </a:spcBef>
            </a:pPr>
            <a:r>
              <a:rPr lang="en-US" sz="900" dirty="0"/>
              <a:t>Payments</a:t>
            </a:r>
            <a:r>
              <a:rPr lang="en-US" sz="900" dirty="0">
                <a:solidFill>
                  <a:srgbClr val="FF0000"/>
                </a:solidFill>
              </a:rPr>
              <a:t> </a:t>
            </a:r>
            <a:r>
              <a:rPr lang="en-US" sz="900" dirty="0"/>
              <a:t>can</a:t>
            </a:r>
            <a:r>
              <a:rPr lang="en-US" sz="900" dirty="0">
                <a:solidFill>
                  <a:srgbClr val="FF0000"/>
                </a:solidFill>
              </a:rPr>
              <a:t> </a:t>
            </a:r>
            <a:r>
              <a:rPr lang="en-US" sz="900" dirty="0"/>
              <a:t>be</a:t>
            </a:r>
            <a:r>
              <a:rPr lang="en-US" sz="900" dirty="0">
                <a:solidFill>
                  <a:srgbClr val="FF0000"/>
                </a:solidFill>
              </a:rPr>
              <a:t> </a:t>
            </a:r>
            <a:r>
              <a:rPr lang="en-US" sz="900" dirty="0"/>
              <a:t>made</a:t>
            </a:r>
            <a:r>
              <a:rPr lang="en-US" sz="900" dirty="0">
                <a:solidFill>
                  <a:srgbClr val="FF0000"/>
                </a:solidFill>
              </a:rPr>
              <a:t> </a:t>
            </a:r>
            <a:r>
              <a:rPr lang="en-US" sz="900" dirty="0"/>
              <a:t>manually</a:t>
            </a:r>
            <a:r>
              <a:rPr lang="en-US" sz="900" dirty="0">
                <a:solidFill>
                  <a:srgbClr val="FF0000"/>
                </a:solidFill>
              </a:rPr>
              <a:t> </a:t>
            </a:r>
            <a:r>
              <a:rPr lang="en-US" sz="900" dirty="0"/>
              <a:t>or automatically via a payment run in which the system proposes the open items for payment. You then release the payments and the system posts them to accounting. You create the payment medium, either manually or as part of an automatic run. The standard work center provides checks, outgoing bank transfers, credit memos, as well as other country-specific payment methods. Once the payments have been debited from the bank account, the bank statement is entered in the system, in which it is uploaded electronically or entered manually, before being confirmed. If payments are initiated externally, the bank statement provides the notification that a payment has been made. The payments are matched in the system to the open invoices before being cleared.</a:t>
            </a:r>
          </a:p>
        </p:txBody>
      </p:sp>
      <p:sp>
        <p:nvSpPr>
          <p:cNvPr id="123" name="TextBox 122"/>
          <p:cNvSpPr txBox="1">
            <a:spLocks noChangeArrowheads="1"/>
          </p:cNvSpPr>
          <p:nvPr/>
        </p:nvSpPr>
        <p:spPr bwMode="auto">
          <a:xfrm>
            <a:off x="1747838" y="4133850"/>
            <a:ext cx="2159000" cy="261938"/>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Process Description</a:t>
            </a:r>
            <a:endParaRPr lang="en-US" sz="900" dirty="0">
              <a:solidFill>
                <a:srgbClr val="666666"/>
              </a:solidFill>
              <a:latin typeface="BentonSans Light" pitchFamily="2" charset="0"/>
            </a:endParaRPr>
          </a:p>
        </p:txBody>
      </p:sp>
      <p:sp>
        <p:nvSpPr>
          <p:cNvPr id="63" name="Chevron 123"/>
          <p:cNvSpPr>
            <a:spLocks noChangeArrowheads="1"/>
          </p:cNvSpPr>
          <p:nvPr/>
        </p:nvSpPr>
        <p:spPr bwMode="auto">
          <a:xfrm>
            <a:off x="454696" y="2016532"/>
            <a:ext cx="884237" cy="879809"/>
          </a:xfrm>
          <a:prstGeom prst="chevron">
            <a:avLst>
              <a:gd name="adj" fmla="val 10374"/>
            </a:avLst>
          </a:prstGeom>
          <a:solidFill>
            <a:srgbClr val="F0AB00"/>
          </a:solidFill>
          <a:ln w="9525" cap="rnd" algn="ctr">
            <a:solidFill>
              <a:srgbClr val="EFA200"/>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Center chevron for main processes</a:t>
            </a:r>
          </a:p>
        </p:txBody>
      </p:sp>
      <p:sp>
        <p:nvSpPr>
          <p:cNvPr id="88" name="Freeform 70">
            <a:hlinkClick r:id="rId21" action="ppaction://hlinksldjump"/>
          </p:cNvPr>
          <p:cNvSpPr>
            <a:spLocks noChangeArrowheads="1"/>
          </p:cNvSpPr>
          <p:nvPr/>
        </p:nvSpPr>
        <p:spPr bwMode="auto">
          <a:xfrm flipV="1">
            <a:off x="1129586" y="2020544"/>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2"/>
          </a:solidFill>
          <a:ln w="9525" algn="ctr">
            <a:noFill/>
            <a:round/>
            <a:headEnd/>
            <a:tailEnd/>
          </a:ln>
        </p:spPr>
        <p:txBody>
          <a:bodyPr rot="10800000" wrap="none" lIns="54000" tIns="0" rIns="54000" bIns="0" anchor="ctr"/>
          <a:lstStyle/>
          <a:p>
            <a:endParaRPr lang="de-DE"/>
          </a:p>
        </p:txBody>
      </p:sp>
      <p:sp>
        <p:nvSpPr>
          <p:cNvPr id="92" name="Freeform 69">
            <a:hlinkClick r:id="rId21" action="ppaction://hlinksldjump"/>
          </p:cNvPr>
          <p:cNvSpPr>
            <a:spLocks noChangeArrowheads="1"/>
          </p:cNvSpPr>
          <p:nvPr/>
        </p:nvSpPr>
        <p:spPr bwMode="auto">
          <a:xfrm>
            <a:off x="1112334" y="278980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93" name="Chevron 68"/>
          <p:cNvSpPr>
            <a:spLocks noChangeArrowheads="1"/>
          </p:cNvSpPr>
          <p:nvPr>
            <p:custDataLst>
              <p:tags r:id="rId4"/>
            </p:custDataLst>
          </p:nvPr>
        </p:nvSpPr>
        <p:spPr bwMode="auto">
          <a:xfrm>
            <a:off x="295275" y="1721284"/>
            <a:ext cx="3041650" cy="1412875"/>
          </a:xfrm>
          <a:prstGeom prst="chevron">
            <a:avLst>
              <a:gd name="adj" fmla="val 9668"/>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Payments </a:t>
            </a:r>
          </a:p>
        </p:txBody>
      </p:sp>
      <p:sp>
        <p:nvSpPr>
          <p:cNvPr id="94" name="Chevron 70"/>
          <p:cNvSpPr>
            <a:spLocks noChangeArrowheads="1"/>
          </p:cNvSpPr>
          <p:nvPr>
            <p:custDataLst>
              <p:tags r:id="rId5"/>
            </p:custDataLst>
          </p:nvPr>
        </p:nvSpPr>
        <p:spPr bwMode="auto">
          <a:xfrm>
            <a:off x="417513" y="1991596"/>
            <a:ext cx="922337" cy="889002"/>
          </a:xfrm>
          <a:prstGeom prst="chevron">
            <a:avLst>
              <a:gd name="adj" fmla="val 9081"/>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Process</a:t>
            </a:r>
            <a:r>
              <a:rPr lang="de-DE" sz="800" dirty="0">
                <a:solidFill>
                  <a:srgbClr val="404040"/>
                </a:solidFill>
              </a:rPr>
              <a:t> </a:t>
            </a:r>
            <a:r>
              <a:rPr lang="en-US" sz="800" dirty="0">
                <a:solidFill>
                  <a:srgbClr val="404040"/>
                </a:solidFill>
              </a:rPr>
              <a:t>a bank statement </a:t>
            </a:r>
          </a:p>
        </p:txBody>
      </p:sp>
      <p:sp>
        <p:nvSpPr>
          <p:cNvPr id="95" name="Chevron 81"/>
          <p:cNvSpPr>
            <a:spLocks noChangeArrowheads="1"/>
          </p:cNvSpPr>
          <p:nvPr>
            <p:custDataLst>
              <p:tags r:id="rId6"/>
            </p:custDataLst>
          </p:nvPr>
        </p:nvSpPr>
        <p:spPr bwMode="auto">
          <a:xfrm>
            <a:off x="1316038" y="1986834"/>
            <a:ext cx="922337" cy="889001"/>
          </a:xfrm>
          <a:prstGeom prst="chevron">
            <a:avLst>
              <a:gd name="adj" fmla="val 9081"/>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96" name="Chevron 82"/>
          <p:cNvSpPr>
            <a:spLocks noChangeArrowheads="1"/>
          </p:cNvSpPr>
          <p:nvPr>
            <p:custDataLst>
              <p:tags r:id="rId7"/>
            </p:custDataLst>
          </p:nvPr>
        </p:nvSpPr>
        <p:spPr bwMode="auto">
          <a:xfrm>
            <a:off x="2211388" y="1986834"/>
            <a:ext cx="922337" cy="889001"/>
          </a:xfrm>
          <a:prstGeom prst="chevron">
            <a:avLst>
              <a:gd name="adj" fmla="val 9081"/>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sp>
        <p:nvSpPr>
          <p:cNvPr id="97" name="Rectangle 77">
            <a:hlinkClick r:id="rId12" action="ppaction://hlinksldjump"/>
          </p:cNvPr>
          <p:cNvSpPr>
            <a:spLocks noChangeArrowheads="1"/>
          </p:cNvSpPr>
          <p:nvPr/>
        </p:nvSpPr>
        <p:spPr bwMode="auto">
          <a:xfrm>
            <a:off x="303213" y="2897832"/>
            <a:ext cx="1947969"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chemeClr val="bg1"/>
                </a:solidFill>
                <a:hlinkClick r:id="rId22" action="ppaction://hlinksldjump"/>
              </a:rPr>
              <a:t>Click here </a:t>
            </a:r>
            <a:r>
              <a:rPr lang="en-US" sz="900" dirty="0">
                <a:solidFill>
                  <a:schemeClr val="bg1"/>
                </a:solidFill>
              </a:rPr>
              <a:t>to hide process variants</a:t>
            </a:r>
          </a:p>
        </p:txBody>
      </p:sp>
      <p:sp>
        <p:nvSpPr>
          <p:cNvPr id="100" name="Oval 99">
            <a:hlinkClick r:id="rId22" action="ppaction://hlinksldjump" tooltip="The accountant processes the bank statements regularly in the system to keep the cash information up-to-date. The accountant performs this process manually or electronically by uploading the bank statement file. "/>
          </p:cNvPr>
          <p:cNvSpPr>
            <a:spLocks noChangeAspect="1"/>
          </p:cNvSpPr>
          <p:nvPr/>
        </p:nvSpPr>
        <p:spPr bwMode="gray">
          <a:xfrm>
            <a:off x="1108436" y="269532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1" name="Oval 100">
            <a:hlinkClick r:id="rId22" action="ppaction://hlinksldjump" tooltip="The system matches payment information from bank statements, lockboxes, or bank advices with the payments created in the system and sends this information to the correct area (e.g. receivables) or to an accountant for manual exception handling."/>
          </p:cNvPr>
          <p:cNvSpPr>
            <a:spLocks noChangeAspect="1"/>
          </p:cNvSpPr>
          <p:nvPr/>
        </p:nvSpPr>
        <p:spPr bwMode="gray">
          <a:xfrm>
            <a:off x="1999023" y="269622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5" name="Oval 104">
            <a:hlinkClick r:id="rId22" action="ppaction://hlinksldjump" tooltip="The system clears the payment if the items were selected previously. Otherwise, the system generates a task for the accountant to clear."/>
          </p:cNvPr>
          <p:cNvSpPr>
            <a:spLocks noChangeAspect="1"/>
          </p:cNvSpPr>
          <p:nvPr/>
        </p:nvSpPr>
        <p:spPr bwMode="gray">
          <a:xfrm>
            <a:off x="2889611" y="269622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4" name="Chevron 123">
            <a:hlinkClick r:id="rId23" action="ppaction://hlinksldjump"/>
          </p:cNvPr>
          <p:cNvSpPr>
            <a:spLocks noChangeArrowheads="1"/>
          </p:cNvSpPr>
          <p:nvPr/>
        </p:nvSpPr>
        <p:spPr bwMode="auto">
          <a:xfrm>
            <a:off x="3287797" y="1980932"/>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lvl="0" fontAlgn="base">
              <a:lnSpc>
                <a:spcPct val="90000"/>
              </a:lnSpc>
              <a:spcBef>
                <a:spcPct val="0"/>
              </a:spcBef>
              <a:spcAft>
                <a:spcPct val="0"/>
              </a:spcAft>
              <a:buClr>
                <a:schemeClr val="accent1"/>
              </a:buClr>
              <a:buSzPct val="80000"/>
            </a:pPr>
            <a:r>
              <a:rPr lang="en-US" sz="800" dirty="0">
                <a:solidFill>
                  <a:srgbClr val="404040"/>
                </a:solidFill>
              </a:rPr>
              <a:t>Managing Petty Cash</a:t>
            </a:r>
          </a:p>
        </p:txBody>
      </p:sp>
      <p:sp>
        <p:nvSpPr>
          <p:cNvPr id="125" name="Chevron 123">
            <a:hlinkClick r:id="rId24" action="ppaction://hlinksldjump"/>
          </p:cNvPr>
          <p:cNvSpPr>
            <a:spLocks noChangeArrowheads="1"/>
          </p:cNvSpPr>
          <p:nvPr/>
        </p:nvSpPr>
        <p:spPr bwMode="auto">
          <a:xfrm>
            <a:off x="4132464" y="1980932"/>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 </a:t>
            </a:r>
          </a:p>
        </p:txBody>
      </p:sp>
      <p:sp>
        <p:nvSpPr>
          <p:cNvPr id="126" name="Chevron 123">
            <a:hlinkClick r:id="rId25" action="ppaction://hlinksldjump"/>
          </p:cNvPr>
          <p:cNvSpPr>
            <a:spLocks noChangeArrowheads="1"/>
          </p:cNvSpPr>
          <p:nvPr/>
        </p:nvSpPr>
        <p:spPr bwMode="auto">
          <a:xfrm>
            <a:off x="4977130" y="1980932"/>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Dunning</a:t>
            </a:r>
          </a:p>
        </p:txBody>
      </p:sp>
      <p:sp>
        <p:nvSpPr>
          <p:cNvPr id="130" name="Chevron 123">
            <a:hlinkClick r:id="rId26" action="ppaction://hlinksldjump"/>
          </p:cNvPr>
          <p:cNvSpPr>
            <a:spLocks noChangeArrowheads="1"/>
          </p:cNvSpPr>
          <p:nvPr/>
        </p:nvSpPr>
        <p:spPr bwMode="auto">
          <a:xfrm>
            <a:off x="5821797" y="1980932"/>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Cash</a:t>
            </a:r>
          </a:p>
        </p:txBody>
      </p:sp>
      <p:sp>
        <p:nvSpPr>
          <p:cNvPr id="132" name="Chevron 101"/>
          <p:cNvSpPr>
            <a:spLocks noChangeArrowheads="1"/>
          </p:cNvSpPr>
          <p:nvPr/>
        </p:nvSpPr>
        <p:spPr bwMode="auto">
          <a:xfrm>
            <a:off x="7580313" y="4605270"/>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a:t>
            </a:r>
            <a:r>
              <a:rPr lang="de-DE" sz="800" dirty="0" err="1">
                <a:solidFill>
                  <a:srgbClr val="404040"/>
                </a:solidFill>
              </a:rPr>
              <a:t>Payable</a:t>
            </a:r>
            <a:r>
              <a:rPr lang="de-DE" sz="800" dirty="0">
                <a:solidFill>
                  <a:srgbClr val="404040"/>
                </a:solidFill>
              </a:rPr>
              <a:t> </a:t>
            </a:r>
            <a:r>
              <a:rPr lang="de-DE" sz="800" dirty="0" err="1">
                <a:solidFill>
                  <a:srgbClr val="404040"/>
                </a:solidFill>
              </a:rPr>
              <a:t>Accountant</a:t>
            </a:r>
            <a:endParaRPr lang="en-US" sz="800" dirty="0">
              <a:solidFill>
                <a:srgbClr val="404040"/>
              </a:solidFill>
            </a:endParaRPr>
          </a:p>
        </p:txBody>
      </p:sp>
      <p:sp>
        <p:nvSpPr>
          <p:cNvPr id="133" name="Chevron 102"/>
          <p:cNvSpPr>
            <a:spLocks noChangeArrowheads="1"/>
          </p:cNvSpPr>
          <p:nvPr/>
        </p:nvSpPr>
        <p:spPr bwMode="auto">
          <a:xfrm>
            <a:off x="7561263" y="5064983"/>
            <a:ext cx="1516062" cy="572149"/>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Payables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a:t>
            </a:r>
          </a:p>
        </p:txBody>
      </p:sp>
      <p:sp>
        <p:nvSpPr>
          <p:cNvPr id="134" name="Chevron 102"/>
          <p:cNvSpPr>
            <a:spLocks noChangeArrowheads="1"/>
          </p:cNvSpPr>
          <p:nvPr/>
        </p:nvSpPr>
        <p:spPr bwMode="auto">
          <a:xfrm>
            <a:off x="7607686" y="586479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endParaRPr lang="en-US" sz="800" dirty="0">
              <a:solidFill>
                <a:srgbClr val="404040"/>
              </a:solidFill>
            </a:endParaRPr>
          </a:p>
        </p:txBody>
      </p:sp>
      <p:sp>
        <p:nvSpPr>
          <p:cNvPr id="139" name="TextBox 98"/>
          <p:cNvSpPr txBox="1">
            <a:spLocks noChangeArrowheads="1"/>
          </p:cNvSpPr>
          <p:nvPr/>
        </p:nvSpPr>
        <p:spPr bwMode="auto">
          <a:xfrm>
            <a:off x="6751638" y="4141788"/>
            <a:ext cx="1433406" cy="261610"/>
          </a:xfrm>
          <a:prstGeom prst="rect">
            <a:avLst/>
          </a:prstGeom>
        </p:spPr>
        <p:txBody>
          <a:bodyPr wrap="none">
            <a:spAutoFit/>
          </a:bodyPr>
          <a:lstStyle>
            <a:defPPr>
              <a:defRPr lang="de-DE"/>
            </a:defPPr>
            <a:lvl1pPr>
              <a:defRPr sz="1100" b="1">
                <a:solidFill>
                  <a:srgbClr val="666666"/>
                </a:solidFill>
                <a:latin typeface="BentonSans Bold" pitchFamily="2" charset="0"/>
              </a:defRPr>
            </a:lvl1pPr>
          </a:lstStyle>
          <a:p>
            <a:r>
              <a:rPr lang="en-US" b="0" dirty="0">
                <a:latin typeface="BentonSans Light" pitchFamily="2" charset="0"/>
              </a:rPr>
              <a:t>Further Information</a:t>
            </a:r>
          </a:p>
        </p:txBody>
      </p:sp>
      <p:pic>
        <p:nvPicPr>
          <p:cNvPr id="66" name="Picture 65"/>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366739" y="4872261"/>
            <a:ext cx="180000" cy="134181"/>
          </a:xfrm>
          <a:prstGeom prst="rect">
            <a:avLst/>
          </a:prstGeom>
        </p:spPr>
      </p:pic>
      <p:sp>
        <p:nvSpPr>
          <p:cNvPr id="83" name="Freeform 69"/>
          <p:cNvSpPr>
            <a:spLocks noChangeArrowheads="1"/>
          </p:cNvSpPr>
          <p:nvPr/>
        </p:nvSpPr>
        <p:spPr bwMode="auto">
          <a:xfrm>
            <a:off x="3071812" y="300398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4" name="Freeform 69"/>
          <p:cNvSpPr>
            <a:spLocks noChangeArrowheads="1"/>
          </p:cNvSpPr>
          <p:nvPr/>
        </p:nvSpPr>
        <p:spPr bwMode="auto">
          <a:xfrm>
            <a:off x="3953369" y="273367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6" name="Freeform 69"/>
          <p:cNvSpPr>
            <a:spLocks noChangeArrowheads="1"/>
          </p:cNvSpPr>
          <p:nvPr/>
        </p:nvSpPr>
        <p:spPr bwMode="auto">
          <a:xfrm>
            <a:off x="6487481" y="273367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7" name="Freeform 69"/>
          <p:cNvSpPr>
            <a:spLocks noChangeArrowheads="1"/>
          </p:cNvSpPr>
          <p:nvPr/>
        </p:nvSpPr>
        <p:spPr bwMode="auto">
          <a:xfrm>
            <a:off x="5643102" y="273367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0" name="Freeform 69"/>
          <p:cNvSpPr>
            <a:spLocks noChangeArrowheads="1"/>
          </p:cNvSpPr>
          <p:nvPr/>
        </p:nvSpPr>
        <p:spPr bwMode="auto">
          <a:xfrm>
            <a:off x="4800160" y="273367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91" name="Picture 98"/>
          <p:cNvPicPr>
            <a:picLocks noChangeAspect="1" noChangeArrowheads="1"/>
          </p:cNvPicPr>
          <p:nvPr/>
        </p:nvPicPr>
        <p:blipFill>
          <a:blip r:embed="rId28" cstate="print">
            <a:extLst>
              <a:ext uri="{28A0092B-C50C-407E-A947-70E740481C1C}">
                <a14:useLocalDpi xmlns:a14="http://schemas.microsoft.com/office/drawing/2010/main" val="0"/>
              </a:ext>
            </a:extLst>
          </a:blip>
          <a:stretch>
            <a:fillRect/>
          </a:stretch>
        </p:blipFill>
        <p:spPr bwMode="auto">
          <a:xfrm>
            <a:off x="6883529" y="4546600"/>
            <a:ext cx="383916" cy="376238"/>
          </a:xfrm>
          <a:prstGeom prst="rect">
            <a:avLst/>
          </a:prstGeom>
          <a:noFill/>
          <a:ln w="9525">
            <a:noFill/>
            <a:miter lim="800000"/>
            <a:headEnd/>
            <a:tailEnd/>
          </a:ln>
        </p:spPr>
      </p:pic>
      <p:pic>
        <p:nvPicPr>
          <p:cNvPr id="106" name="Picture 2"/>
          <p:cNvPicPr>
            <a:picLocks noChangeAspect="1" noChangeArrowheads="1"/>
          </p:cNvPicPr>
          <p:nvPr/>
        </p:nvPicPr>
        <p:blipFill>
          <a:blip r:embed="rId29">
            <a:extLst>
              <a:ext uri="{28A0092B-C50C-407E-A947-70E740481C1C}">
                <a14:useLocalDpi xmlns:a14="http://schemas.microsoft.com/office/drawing/2010/main" val="0"/>
              </a:ext>
            </a:extLst>
          </a:blip>
          <a:stretch>
            <a:fillRect/>
          </a:stretch>
        </p:blipFill>
        <p:spPr bwMode="auto">
          <a:xfrm>
            <a:off x="6893993" y="5129475"/>
            <a:ext cx="634912" cy="444439"/>
          </a:xfrm>
          <a:prstGeom prst="rect">
            <a:avLst/>
          </a:prstGeom>
          <a:noFill/>
          <a:ln w="9525">
            <a:noFill/>
            <a:miter lim="800000"/>
            <a:headEnd/>
            <a:tailEnd/>
          </a:ln>
        </p:spPr>
      </p:pic>
      <p:sp>
        <p:nvSpPr>
          <p:cNvPr id="107" name="TextBox 59">
            <a:hlinkClick r:id="rId21" action="ppaction://hlinksldjump"/>
          </p:cNvPr>
          <p:cNvSpPr txBox="1">
            <a:spLocks noChangeArrowheads="1"/>
          </p:cNvSpPr>
          <p:nvPr/>
        </p:nvSpPr>
        <p:spPr bwMode="auto">
          <a:xfrm>
            <a:off x="2984467" y="1679431"/>
            <a:ext cx="284052" cy="276999"/>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BentonSans Light" pitchFamily="2" charset="0"/>
                <a:cs typeface="BrowalliaUPC" pitchFamily="34" charset="-34"/>
              </a:rPr>
              <a:t>X</a:t>
            </a:r>
          </a:p>
        </p:txBody>
      </p:sp>
    </p:spTree>
    <p:extLst>
      <p:ext uri="{BB962C8B-B14F-4D97-AF65-F5344CB8AC3E}">
        <p14:creationId xmlns:p14="http://schemas.microsoft.com/office/powerpoint/2010/main" val="285081316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46"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5" name="Rectangle 122"/>
          <p:cNvSpPr>
            <a:spLocks noChangeArrowheads="1"/>
          </p:cNvSpPr>
          <p:nvPr/>
        </p:nvSpPr>
        <p:spPr bwMode="auto">
          <a:xfrm>
            <a:off x="1763713" y="4132263"/>
            <a:ext cx="7380287" cy="2725737"/>
          </a:xfrm>
          <a:prstGeom prst="rect">
            <a:avLst/>
          </a:prstGeom>
          <a:solidFill>
            <a:srgbClr val="EAEAEA"/>
          </a:solidFill>
          <a:ln w="9525" algn="ctr">
            <a:noFill/>
            <a:round/>
            <a:headEnd/>
            <a:tailEnd/>
          </a:ln>
        </p:spPr>
        <p:txBody>
          <a:bodyPr wrap="none" lIns="90000" tIns="46800" rIns="90000" bIns="46800" anchor="ctr"/>
          <a:lstStyle/>
          <a:p>
            <a:pPr marL="244475" marR="0" lvl="0" indent="-244475" algn="ctr"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 name="Title 1"/>
          <p:cNvSpPr>
            <a:spLocks noGrp="1"/>
          </p:cNvSpPr>
          <p:nvPr>
            <p:ph type="title"/>
          </p:nvPr>
        </p:nvSpPr>
        <p:spPr/>
        <p:txBody>
          <a:bodyPr/>
          <a:lstStyle/>
          <a:p>
            <a:pPr lvl="0" fontAlgn="base">
              <a:spcAft>
                <a:spcPct val="0"/>
              </a:spcAft>
            </a:pPr>
            <a:r>
              <a:rPr lang="en-US" dirty="0"/>
              <a:t>Cash</a:t>
            </a:r>
            <a:r>
              <a:rPr lang="en-US" dirty="0">
                <a:solidFill>
                  <a:srgbClr val="44697D"/>
                </a:solidFill>
                <a:ea typeface="Arial Unicode MS" pitchFamily="34" charset="-128"/>
                <a:cs typeface="Arial Unicode MS" pitchFamily="34" charset="-128"/>
              </a:rPr>
              <a:t> </a:t>
            </a:r>
            <a:r>
              <a:rPr lang="en-US" dirty="0"/>
              <a:t>and</a:t>
            </a:r>
            <a:r>
              <a:rPr lang="en-US" dirty="0">
                <a:solidFill>
                  <a:srgbClr val="44697D"/>
                </a:solidFill>
                <a:ea typeface="Arial Unicode MS" pitchFamily="34" charset="-128"/>
                <a:cs typeface="Arial Unicode MS" pitchFamily="34" charset="-128"/>
              </a:rPr>
              <a:t> </a:t>
            </a:r>
            <a:r>
              <a:rPr lang="de-DE" dirty="0" err="1"/>
              <a:t>Liquidity</a:t>
            </a:r>
            <a:r>
              <a:rPr lang="de-DE" dirty="0">
                <a:solidFill>
                  <a:srgbClr val="44697D"/>
                </a:solidFill>
                <a:ea typeface="Arial Unicode MS" pitchFamily="34" charset="-128"/>
                <a:cs typeface="Arial Unicode MS" pitchFamily="34" charset="-128"/>
              </a:rPr>
              <a:t> </a:t>
            </a:r>
            <a:r>
              <a:rPr lang="de-DE" dirty="0"/>
              <a:t>Management</a:t>
            </a:r>
            <a:br>
              <a:rPr lang="de-DE" sz="2200" dirty="0">
                <a:solidFill>
                  <a:srgbClr val="44697D"/>
                </a:solidFill>
                <a:ea typeface="Arial Unicode MS" pitchFamily="34" charset="-128"/>
                <a:cs typeface="Arial Unicode MS" pitchFamily="34" charset="-128"/>
              </a:rPr>
            </a:br>
            <a:r>
              <a:rPr lang="en-US" sz="2000" dirty="0"/>
              <a:t>Process</a:t>
            </a:r>
            <a:r>
              <a:rPr lang="en-US" sz="2200" dirty="0">
                <a:solidFill>
                  <a:srgbClr val="44697D"/>
                </a:solidFill>
                <a:ea typeface="Arial Unicode MS" pitchFamily="34" charset="-128"/>
                <a:cs typeface="Arial Unicode MS" pitchFamily="34" charset="-128"/>
              </a:rPr>
              <a:t> </a:t>
            </a:r>
            <a:r>
              <a:rPr lang="en-US" sz="2000" dirty="0"/>
              <a:t>Details</a:t>
            </a:r>
            <a:r>
              <a:rPr lang="en-US" sz="2200" dirty="0">
                <a:solidFill>
                  <a:srgbClr val="44697D"/>
                </a:solidFill>
                <a:ea typeface="Arial Unicode MS" pitchFamily="34" charset="-128"/>
                <a:cs typeface="Arial Unicode MS" pitchFamily="34" charset="-128"/>
              </a:rPr>
              <a:t>: </a:t>
            </a:r>
            <a:r>
              <a:rPr lang="en-US" sz="2000" dirty="0"/>
              <a:t>Managing</a:t>
            </a:r>
            <a:r>
              <a:rPr lang="en-US" sz="2200" dirty="0">
                <a:solidFill>
                  <a:srgbClr val="44697D"/>
                </a:solidFill>
                <a:ea typeface="Arial Unicode MS" pitchFamily="34" charset="-128"/>
                <a:cs typeface="Arial Unicode MS" pitchFamily="34" charset="-128"/>
              </a:rPr>
              <a:t> </a:t>
            </a:r>
            <a:r>
              <a:rPr lang="en-US" sz="2000" dirty="0"/>
              <a:t>Petty</a:t>
            </a:r>
            <a:r>
              <a:rPr lang="en-US" sz="2200" dirty="0">
                <a:solidFill>
                  <a:srgbClr val="44697D"/>
                </a:solidFill>
                <a:ea typeface="Arial Unicode MS" pitchFamily="34" charset="-128"/>
                <a:cs typeface="Arial Unicode MS" pitchFamily="34" charset="-128"/>
              </a:rPr>
              <a:t> </a:t>
            </a:r>
            <a:r>
              <a:rPr lang="en-US" sz="2000" dirty="0"/>
              <a:t>Cash</a:t>
            </a:r>
            <a:endParaRPr lang="en-US" sz="2200" dirty="0">
              <a:solidFill>
                <a:srgbClr val="44697D"/>
              </a:solidFill>
              <a:ea typeface="Arial Unicode MS" pitchFamily="34" charset="-128"/>
              <a:cs typeface="Arial Unicode MS" pitchFamily="34" charset="-128"/>
            </a:endParaRPr>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3" name="Chevron 68"/>
          <p:cNvSpPr>
            <a:spLocks noChangeArrowheads="1"/>
          </p:cNvSpPr>
          <p:nvPr>
            <p:custDataLst>
              <p:tags r:id="rId1"/>
            </p:custDataLst>
          </p:nvPr>
        </p:nvSpPr>
        <p:spPr bwMode="auto">
          <a:xfrm>
            <a:off x="1114425" y="1710178"/>
            <a:ext cx="1503363" cy="1430770"/>
          </a:xfrm>
          <a:prstGeom prst="chevron">
            <a:avLst>
              <a:gd name="adj" fmla="val 10335"/>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Managing Petty </a:t>
            </a:r>
            <a:br>
              <a:rPr lang="en-US" sz="900" dirty="0">
                <a:solidFill>
                  <a:schemeClr val="bg1"/>
                </a:solidFill>
                <a:latin typeface="BentonSans Regular"/>
                <a:cs typeface="BentonSans Regular"/>
              </a:rPr>
            </a:br>
            <a:r>
              <a:rPr lang="en-US" sz="900" dirty="0">
                <a:solidFill>
                  <a:schemeClr val="bg1"/>
                </a:solidFill>
                <a:latin typeface="BentonSans Regular"/>
                <a:cs typeface="BentonSans Regular"/>
              </a:rPr>
              <a:t>Cash</a:t>
            </a:r>
          </a:p>
        </p:txBody>
      </p:sp>
      <p:sp>
        <p:nvSpPr>
          <p:cNvPr id="64" name="TextBox 59">
            <a:hlinkClick r:id="rId7" action="ppaction://hlinksldjump"/>
          </p:cNvPr>
          <p:cNvSpPr txBox="1">
            <a:spLocks noChangeArrowheads="1"/>
          </p:cNvSpPr>
          <p:nvPr/>
        </p:nvSpPr>
        <p:spPr bwMode="auto">
          <a:xfrm>
            <a:off x="2267816" y="1666017"/>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65" name="Chevron 82"/>
          <p:cNvSpPr>
            <a:spLocks noChangeArrowheads="1"/>
          </p:cNvSpPr>
          <p:nvPr>
            <p:custDataLst>
              <p:tags r:id="rId2"/>
            </p:custDataLst>
          </p:nvPr>
        </p:nvSpPr>
        <p:spPr bwMode="auto">
          <a:xfrm>
            <a:off x="1362237" y="1986835"/>
            <a:ext cx="1019175" cy="880190"/>
          </a:xfrm>
          <a:prstGeom prst="chevron">
            <a:avLst>
              <a:gd name="adj" fmla="val 908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cash receipt or disbursement </a:t>
            </a:r>
          </a:p>
        </p:txBody>
      </p:sp>
      <p:sp>
        <p:nvSpPr>
          <p:cNvPr id="74" name="Rectangle 78">
            <a:hlinkClick r:id="rId8"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marR="0" lvl="0" indent="-244475" algn="ctr"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endParaRPr kumimoji="0" lang="en-US" sz="1800" b="0" i="0" u="none" strike="noStrike" kern="0" cap="none" spc="0" normalizeH="0" baseline="0" noProof="0">
              <a:ln>
                <a:noFill/>
              </a:ln>
              <a:solidFill>
                <a:sysClr val="windowText" lastClr="000000"/>
              </a:solidFill>
              <a:effectLst/>
              <a:uLnTx/>
              <a:uFillTx/>
            </a:endParaRPr>
          </a:p>
        </p:txBody>
      </p:sp>
      <p:cxnSp>
        <p:nvCxnSpPr>
          <p:cNvPr id="77" name="Straight Connector 139"/>
          <p:cNvCxnSpPr>
            <a:cxnSpLocks noChangeShapeType="1"/>
          </p:cNvCxnSpPr>
          <p:nvPr/>
        </p:nvCxnSpPr>
        <p:spPr bwMode="auto">
          <a:xfrm rot="5400000">
            <a:off x="5518944" y="5463382"/>
            <a:ext cx="2536825" cy="1587"/>
          </a:xfrm>
          <a:prstGeom prst="line">
            <a:avLst/>
          </a:prstGeom>
          <a:noFill/>
          <a:ln w="12700" algn="ctr">
            <a:solidFill>
              <a:srgbClr val="FFFFFF"/>
            </a:solidFill>
            <a:round/>
            <a:headEnd/>
            <a:tailEnd/>
          </a:ln>
        </p:spPr>
      </p:cxnSp>
      <p:sp>
        <p:nvSpPr>
          <p:cNvPr id="54" name="Oval 53">
            <a:hlinkClick r:id="rId9" action="ppaction://hlinksldjump" tooltip="The accountant uses petty cash for smaller incoming and outgoing cash payments that do not need to refer to customer or supplier invoices. "/>
          </p:cNvPr>
          <p:cNvSpPr>
            <a:spLocks noChangeAspect="1"/>
          </p:cNvSpPr>
          <p:nvPr/>
        </p:nvSpPr>
        <p:spPr bwMode="gray">
          <a:xfrm>
            <a:off x="2156124" y="269554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2" name="TextBox 81"/>
          <p:cNvSpPr txBox="1"/>
          <p:nvPr/>
        </p:nvSpPr>
        <p:spPr>
          <a:xfrm>
            <a:off x="365124" y="4780697"/>
            <a:ext cx="1471779"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84" name="Rectangle 55"/>
          <p:cNvSpPr>
            <a:spLocks noChangeArrowheads="1"/>
          </p:cNvSpPr>
          <p:nvPr/>
        </p:nvSpPr>
        <p:spPr bwMode="auto">
          <a:xfrm>
            <a:off x="305529" y="4780866"/>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TextBox 72"/>
          <p:cNvSpPr txBox="1">
            <a:spLocks noChangeArrowheads="1"/>
          </p:cNvSpPr>
          <p:nvPr/>
        </p:nvSpPr>
        <p:spPr bwMode="auto">
          <a:xfrm>
            <a:off x="327025" y="5142026"/>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9" name="TextBox 61"/>
          <p:cNvSpPr txBox="1">
            <a:spLocks noChangeArrowheads="1"/>
          </p:cNvSpPr>
          <p:nvPr/>
        </p:nvSpPr>
        <p:spPr bwMode="auto">
          <a:xfrm>
            <a:off x="327025" y="5496039"/>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0" name="Picture 89" descr="Calculator_2_60px.png"/>
          <p:cNvPicPr>
            <a:picLocks noChangeAspect="1"/>
          </p:cNvPicPr>
          <p:nvPr/>
        </p:nvPicPr>
        <p:blipFill>
          <a:blip r:embed="rId10" cstate="print"/>
          <a:stretch>
            <a:fillRect/>
          </a:stretch>
        </p:blipFill>
        <p:spPr>
          <a:xfrm>
            <a:off x="366739" y="5200948"/>
            <a:ext cx="180000" cy="180000"/>
          </a:xfrm>
          <a:prstGeom prst="rect">
            <a:avLst/>
          </a:prstGeom>
        </p:spPr>
      </p:pic>
      <p:pic>
        <p:nvPicPr>
          <p:cNvPr id="91" name="Picture 90" descr="Monitor_60px.png"/>
          <p:cNvPicPr>
            <a:picLocks noChangeAspect="1"/>
          </p:cNvPicPr>
          <p:nvPr/>
        </p:nvPicPr>
        <p:blipFill>
          <a:blip r:embed="rId11" cstate="print"/>
          <a:stretch>
            <a:fillRect/>
          </a:stretch>
        </p:blipFill>
        <p:spPr>
          <a:xfrm>
            <a:off x="366739" y="5559618"/>
            <a:ext cx="180000" cy="180000"/>
          </a:xfrm>
          <a:prstGeom prst="rect">
            <a:avLst/>
          </a:prstGeom>
        </p:spPr>
      </p:pic>
      <p:sp>
        <p:nvSpPr>
          <p:cNvPr id="97" name="Rectangle 57">
            <a:hlinkClick r:id="rId12" action="ppaction://hlinksldjump"/>
          </p:cNvPr>
          <p:cNvSpPr>
            <a:spLocks noChangeArrowheads="1"/>
          </p:cNvSpPr>
          <p:nvPr/>
        </p:nvSpPr>
        <p:spPr bwMode="auto">
          <a:xfrm>
            <a:off x="305529" y="5503859"/>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1" name="Rectangle 57">
            <a:hlinkClick r:id="rId13" action="ppaction://hlinksldjump"/>
          </p:cNvPr>
          <p:cNvSpPr>
            <a:spLocks noChangeArrowheads="1"/>
          </p:cNvSpPr>
          <p:nvPr/>
        </p:nvSpPr>
        <p:spPr bwMode="auto">
          <a:xfrm>
            <a:off x="305529" y="5152058"/>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04" name="Rectangle 57">
            <a:hlinkClick r:id="rId1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6" name="TextBox 105"/>
          <p:cNvSpPr txBox="1"/>
          <p:nvPr/>
        </p:nvSpPr>
        <p:spPr bwMode="auto">
          <a:xfrm>
            <a:off x="1855788" y="4138613"/>
            <a:ext cx="4602162" cy="261937"/>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endParaRPr kumimoji="0" lang="en-US" sz="1100" b="1" i="0" u="none" strike="noStrike" kern="0" cap="none" spc="0" normalizeH="0" baseline="0" noProof="0" dirty="0">
              <a:ln>
                <a:noFill/>
              </a:ln>
              <a:solidFill>
                <a:srgbClr val="44697D"/>
              </a:solidFill>
              <a:effectLst/>
              <a:uLnTx/>
              <a:uFillTx/>
              <a:latin typeface="Arial"/>
            </a:endParaRPr>
          </a:p>
        </p:txBody>
      </p:sp>
      <p:sp>
        <p:nvSpPr>
          <p:cNvPr id="107" name="TextBox 83"/>
          <p:cNvSpPr txBox="1">
            <a:spLocks noChangeArrowheads="1"/>
          </p:cNvSpPr>
          <p:nvPr/>
        </p:nvSpPr>
        <p:spPr bwMode="auto">
          <a:xfrm>
            <a:off x="1738313" y="4133850"/>
            <a:ext cx="2159000" cy="261938"/>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Process Description</a:t>
            </a:r>
            <a:endParaRPr lang="en-US" sz="900" dirty="0">
              <a:solidFill>
                <a:srgbClr val="666666"/>
              </a:solidFill>
              <a:latin typeface="BentonSans Light" pitchFamily="2" charset="0"/>
            </a:endParaRPr>
          </a:p>
        </p:txBody>
      </p:sp>
      <p:sp>
        <p:nvSpPr>
          <p:cNvPr id="108" name="TextBox 93"/>
          <p:cNvSpPr txBox="1">
            <a:spLocks noChangeArrowheads="1"/>
          </p:cNvSpPr>
          <p:nvPr/>
        </p:nvSpPr>
        <p:spPr bwMode="auto">
          <a:xfrm>
            <a:off x="1744663" y="4398963"/>
            <a:ext cx="4746625" cy="646112"/>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600"/>
              </a:spcBef>
              <a:spcAft>
                <a:spcPts val="0"/>
              </a:spcAft>
              <a:buClrTx/>
              <a:buSzTx/>
              <a:buFontTx/>
              <a:buNone/>
              <a:tabLst/>
              <a:defRPr/>
            </a:pPr>
            <a:r>
              <a:rPr kumimoji="0" lang="en-US" sz="900" b="0" i="0" u="none" strike="noStrike" kern="0" cap="none" spc="0" normalizeH="0" baseline="0" noProof="0" dirty="0">
                <a:ln>
                  <a:noFill/>
                </a:ln>
                <a:solidFill>
                  <a:sysClr val="windowText" lastClr="000000"/>
                </a:solidFill>
                <a:effectLst/>
                <a:uLnTx/>
                <a:uFillTx/>
              </a:rPr>
              <a:t>The </a:t>
            </a:r>
            <a:r>
              <a:rPr kumimoji="0" lang="en-US" sz="900" b="1" i="0" u="none" strike="noStrike" kern="0" cap="none" spc="0" normalizeH="0" baseline="0" noProof="0" dirty="0">
                <a:ln>
                  <a:noFill/>
                </a:ln>
                <a:solidFill>
                  <a:sysClr val="windowText" lastClr="000000"/>
                </a:solidFill>
                <a:effectLst/>
                <a:uLnTx/>
                <a:uFillTx/>
              </a:rPr>
              <a:t>Managing Petty Cash</a:t>
            </a:r>
            <a:r>
              <a:rPr kumimoji="0" lang="en-US" sz="900" b="0" i="0" u="none" strike="noStrike" kern="0" cap="none" spc="0" normalizeH="0" baseline="0" noProof="0" dirty="0">
                <a:ln>
                  <a:noFill/>
                </a:ln>
                <a:solidFill>
                  <a:sysClr val="windowText" lastClr="000000"/>
                </a:solidFill>
                <a:effectLst/>
                <a:uLnTx/>
                <a:uFillTx/>
              </a:rPr>
              <a:t> business process enables your company to enter all incoming and outgoing cash payments in the system. The petty cash fund always needs to contain sufficient cash for outgoing cash payments to be made. For this reason, it is possible to transfer cash between petty cash funds or between bank accounts and petty cash. </a:t>
            </a:r>
          </a:p>
        </p:txBody>
      </p:sp>
      <p:sp>
        <p:nvSpPr>
          <p:cNvPr id="51" name="Chevron 123">
            <a:hlinkClick r:id="rId15" action="ppaction://hlinksldjump"/>
          </p:cNvPr>
          <p:cNvSpPr>
            <a:spLocks noChangeArrowheads="1"/>
          </p:cNvSpPr>
          <p:nvPr/>
        </p:nvSpPr>
        <p:spPr bwMode="auto">
          <a:xfrm>
            <a:off x="2570364" y="1980932"/>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 </a:t>
            </a:r>
          </a:p>
        </p:txBody>
      </p:sp>
      <p:sp>
        <p:nvSpPr>
          <p:cNvPr id="52" name="Chevron 123">
            <a:hlinkClick r:id="rId16" action="ppaction://hlinksldjump"/>
          </p:cNvPr>
          <p:cNvSpPr>
            <a:spLocks noChangeArrowheads="1"/>
          </p:cNvSpPr>
          <p:nvPr/>
        </p:nvSpPr>
        <p:spPr bwMode="auto">
          <a:xfrm>
            <a:off x="3415030" y="1980932"/>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Dunning</a:t>
            </a:r>
          </a:p>
        </p:txBody>
      </p:sp>
      <p:sp>
        <p:nvSpPr>
          <p:cNvPr id="56" name="Chevron 123">
            <a:hlinkClick r:id="rId17" action="ppaction://hlinksldjump"/>
          </p:cNvPr>
          <p:cNvSpPr>
            <a:spLocks noChangeArrowheads="1"/>
          </p:cNvSpPr>
          <p:nvPr/>
        </p:nvSpPr>
        <p:spPr bwMode="auto">
          <a:xfrm>
            <a:off x="4259697" y="1980932"/>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Cash</a:t>
            </a:r>
          </a:p>
        </p:txBody>
      </p:sp>
      <p:sp>
        <p:nvSpPr>
          <p:cNvPr id="58" name="Chevron 123">
            <a:hlinkClick r:id="rId18" action="ppaction://hlinksldjump"/>
          </p:cNvPr>
          <p:cNvSpPr>
            <a:spLocks noChangeArrowheads="1"/>
          </p:cNvSpPr>
          <p:nvPr/>
        </p:nvSpPr>
        <p:spPr bwMode="auto">
          <a:xfrm>
            <a:off x="327058" y="1980932"/>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lvl="0" fontAlgn="base">
              <a:lnSpc>
                <a:spcPct val="90000"/>
              </a:lnSpc>
              <a:spcBef>
                <a:spcPct val="0"/>
              </a:spcBef>
              <a:spcAft>
                <a:spcPct val="0"/>
              </a:spcAft>
              <a:buClr>
                <a:schemeClr val="accent1"/>
              </a:buClr>
              <a:buSzPct val="80000"/>
            </a:pPr>
            <a:r>
              <a:rPr lang="en-US" sz="800" dirty="0">
                <a:solidFill>
                  <a:srgbClr val="404040"/>
                </a:solidFill>
              </a:rPr>
              <a:t>Processing Payables and Payments </a:t>
            </a:r>
          </a:p>
        </p:txBody>
      </p:sp>
      <p:sp>
        <p:nvSpPr>
          <p:cNvPr id="66" name="Chevron 101"/>
          <p:cNvSpPr>
            <a:spLocks noChangeArrowheads="1"/>
          </p:cNvSpPr>
          <p:nvPr/>
        </p:nvSpPr>
        <p:spPr bwMode="auto">
          <a:xfrm>
            <a:off x="7580313" y="4605270"/>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a:t>
            </a:r>
            <a:r>
              <a:rPr lang="de-DE" sz="800" dirty="0" err="1">
                <a:solidFill>
                  <a:srgbClr val="404040"/>
                </a:solidFill>
              </a:rPr>
              <a:t>Payable</a:t>
            </a:r>
            <a:r>
              <a:rPr lang="de-DE" sz="800" dirty="0">
                <a:solidFill>
                  <a:srgbClr val="404040"/>
                </a:solidFill>
              </a:rPr>
              <a:t> </a:t>
            </a:r>
            <a:r>
              <a:rPr lang="de-DE" sz="800" dirty="0" err="1">
                <a:solidFill>
                  <a:srgbClr val="404040"/>
                </a:solidFill>
              </a:rPr>
              <a:t>Accountant</a:t>
            </a:r>
            <a:endParaRPr lang="en-US" sz="800" dirty="0">
              <a:solidFill>
                <a:srgbClr val="404040"/>
              </a:solidFill>
            </a:endParaRPr>
          </a:p>
        </p:txBody>
      </p:sp>
      <p:sp>
        <p:nvSpPr>
          <p:cNvPr id="67" name="Chevron 102"/>
          <p:cNvSpPr>
            <a:spLocks noChangeArrowheads="1"/>
          </p:cNvSpPr>
          <p:nvPr/>
        </p:nvSpPr>
        <p:spPr bwMode="auto">
          <a:xfrm>
            <a:off x="7561263" y="5064983"/>
            <a:ext cx="1516062" cy="572149"/>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Payment Management</a:t>
            </a:r>
          </a:p>
        </p:txBody>
      </p:sp>
      <p:sp>
        <p:nvSpPr>
          <p:cNvPr id="69" name="TextBox 98"/>
          <p:cNvSpPr txBox="1">
            <a:spLocks noChangeArrowheads="1"/>
          </p:cNvSpPr>
          <p:nvPr/>
        </p:nvSpPr>
        <p:spPr bwMode="auto">
          <a:xfrm>
            <a:off x="6751638" y="4141788"/>
            <a:ext cx="1433406" cy="261610"/>
          </a:xfrm>
          <a:prstGeom prst="rect">
            <a:avLst/>
          </a:prstGeom>
        </p:spPr>
        <p:txBody>
          <a:bodyPr wrap="none">
            <a:spAutoFit/>
          </a:bodyPr>
          <a:lstStyle>
            <a:defPPr>
              <a:defRPr lang="de-DE"/>
            </a:defPPr>
            <a:lvl1pPr>
              <a:defRPr sz="1100" b="1">
                <a:solidFill>
                  <a:srgbClr val="666666"/>
                </a:solidFill>
                <a:latin typeface="BentonSans Bold" pitchFamily="2" charset="0"/>
              </a:defRPr>
            </a:lvl1pPr>
          </a:lstStyle>
          <a:p>
            <a:r>
              <a:rPr lang="en-US" b="0" dirty="0">
                <a:latin typeface="BentonSans Light" pitchFamily="2" charset="0"/>
              </a:rPr>
              <a:t>Further Information</a:t>
            </a:r>
          </a:p>
        </p:txBody>
      </p:sp>
      <p:sp>
        <p:nvSpPr>
          <p:cNvPr id="73" name="Chevron 102"/>
          <p:cNvSpPr>
            <a:spLocks noChangeArrowheads="1"/>
          </p:cNvSpPr>
          <p:nvPr/>
        </p:nvSpPr>
        <p:spPr bwMode="auto">
          <a:xfrm>
            <a:off x="7607686" y="586479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endParaRPr lang="en-US" sz="800" dirty="0">
              <a:solidFill>
                <a:srgbClr val="404040"/>
              </a:solidFill>
            </a:endParaRPr>
          </a:p>
        </p:txBody>
      </p:sp>
      <p:pic>
        <p:nvPicPr>
          <p:cNvPr id="61" name="Picture 60"/>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72261"/>
            <a:ext cx="180000" cy="134181"/>
          </a:xfrm>
          <a:prstGeom prst="rect">
            <a:avLst/>
          </a:prstGeom>
        </p:spPr>
      </p:pic>
      <p:sp>
        <p:nvSpPr>
          <p:cNvPr id="62" name="Freeform 69"/>
          <p:cNvSpPr>
            <a:spLocks noChangeArrowheads="1"/>
          </p:cNvSpPr>
          <p:nvPr/>
        </p:nvSpPr>
        <p:spPr bwMode="auto">
          <a:xfrm>
            <a:off x="2339322" y="301186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8" name="Freeform 69"/>
          <p:cNvSpPr>
            <a:spLocks noChangeArrowheads="1"/>
          </p:cNvSpPr>
          <p:nvPr/>
        </p:nvSpPr>
        <p:spPr bwMode="auto">
          <a:xfrm>
            <a:off x="4928998" y="273367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5" name="Freeform 69"/>
          <p:cNvSpPr>
            <a:spLocks noChangeArrowheads="1"/>
          </p:cNvSpPr>
          <p:nvPr/>
        </p:nvSpPr>
        <p:spPr bwMode="auto">
          <a:xfrm>
            <a:off x="4084619" y="273367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6" name="Freeform 69"/>
          <p:cNvSpPr>
            <a:spLocks noChangeArrowheads="1"/>
          </p:cNvSpPr>
          <p:nvPr/>
        </p:nvSpPr>
        <p:spPr bwMode="auto">
          <a:xfrm>
            <a:off x="3241677" y="273367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8" name="Freeform 69"/>
          <p:cNvSpPr>
            <a:spLocks noChangeArrowheads="1"/>
          </p:cNvSpPr>
          <p:nvPr/>
        </p:nvSpPr>
        <p:spPr bwMode="auto">
          <a:xfrm>
            <a:off x="1001787" y="273685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79" name="Picture 98"/>
          <p:cNvPicPr>
            <a:picLocks noChangeAspect="1" noChangeArrowheads="1"/>
          </p:cNvPicPr>
          <p:nvPr/>
        </p:nvPicPr>
        <p:blipFill>
          <a:blip r:embed="rId20" cstate="print">
            <a:extLst>
              <a:ext uri="{28A0092B-C50C-407E-A947-70E740481C1C}">
                <a14:useLocalDpi xmlns:a14="http://schemas.microsoft.com/office/drawing/2010/main" val="0"/>
              </a:ext>
            </a:extLst>
          </a:blip>
          <a:stretch>
            <a:fillRect/>
          </a:stretch>
        </p:blipFill>
        <p:spPr bwMode="auto">
          <a:xfrm>
            <a:off x="6883529" y="4546600"/>
            <a:ext cx="383916" cy="376238"/>
          </a:xfrm>
          <a:prstGeom prst="rect">
            <a:avLst/>
          </a:prstGeom>
          <a:noFill/>
          <a:ln w="9525">
            <a:noFill/>
            <a:miter lim="800000"/>
            <a:headEnd/>
            <a:tailEnd/>
          </a:ln>
        </p:spPr>
      </p:pic>
      <p:pic>
        <p:nvPicPr>
          <p:cNvPr id="81" name="Picture 2"/>
          <p:cNvPicPr>
            <a:picLocks noChangeAspect="1" noChangeArrowheads="1"/>
          </p:cNvPicPr>
          <p:nvPr/>
        </p:nvPicPr>
        <p:blipFill>
          <a:blip r:embed="rId21">
            <a:extLst>
              <a:ext uri="{28A0092B-C50C-407E-A947-70E740481C1C}">
                <a14:useLocalDpi xmlns:a14="http://schemas.microsoft.com/office/drawing/2010/main" val="0"/>
              </a:ext>
            </a:extLst>
          </a:blip>
          <a:stretch>
            <a:fillRect/>
          </a:stretch>
        </p:blipFill>
        <p:spPr bwMode="auto">
          <a:xfrm>
            <a:off x="6893993" y="5129475"/>
            <a:ext cx="634912" cy="444439"/>
          </a:xfrm>
          <a:prstGeom prst="rect">
            <a:avLst/>
          </a:prstGeom>
          <a:noFill/>
          <a:ln w="9525">
            <a:noFill/>
            <a:miter lim="800000"/>
            <a:headEnd/>
            <a:tailEnd/>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Picture 60"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7" name="Rectangle 122"/>
          <p:cNvSpPr>
            <a:spLocks noChangeArrowheads="1"/>
          </p:cNvSpPr>
          <p:nvPr/>
        </p:nvSpPr>
        <p:spPr bwMode="auto">
          <a:xfrm>
            <a:off x="1763713" y="4132263"/>
            <a:ext cx="7380287" cy="2725737"/>
          </a:xfrm>
          <a:prstGeom prst="rect">
            <a:avLst/>
          </a:prstGeom>
          <a:solidFill>
            <a:srgbClr val="EAEAEA"/>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pPr lvl="0" fontAlgn="base">
              <a:spcAft>
                <a:spcPct val="0"/>
              </a:spcAft>
            </a:pPr>
            <a:r>
              <a:rPr lang="en-US" dirty="0"/>
              <a:t>Cash</a:t>
            </a:r>
            <a:r>
              <a:rPr lang="en-US" dirty="0">
                <a:solidFill>
                  <a:srgbClr val="44697D"/>
                </a:solidFill>
                <a:ea typeface="Arial Unicode MS" pitchFamily="34" charset="-128"/>
                <a:cs typeface="Arial Unicode MS" pitchFamily="34" charset="-128"/>
              </a:rPr>
              <a:t> </a:t>
            </a:r>
            <a:r>
              <a:rPr lang="en-US" dirty="0"/>
              <a:t>and</a:t>
            </a:r>
            <a:r>
              <a:rPr lang="en-US" dirty="0">
                <a:solidFill>
                  <a:srgbClr val="44697D"/>
                </a:solidFill>
                <a:ea typeface="Arial Unicode MS" pitchFamily="34" charset="-128"/>
                <a:cs typeface="Arial Unicode MS" pitchFamily="34" charset="-128"/>
              </a:rPr>
              <a:t> </a:t>
            </a:r>
            <a:r>
              <a:rPr lang="de-DE" dirty="0" err="1"/>
              <a:t>Liquidity</a:t>
            </a:r>
            <a:r>
              <a:rPr lang="de-DE" dirty="0">
                <a:solidFill>
                  <a:srgbClr val="44697D"/>
                </a:solidFill>
                <a:ea typeface="Arial Unicode MS" pitchFamily="34" charset="-128"/>
                <a:cs typeface="Arial Unicode MS" pitchFamily="34" charset="-128"/>
              </a:rPr>
              <a:t> </a:t>
            </a:r>
            <a:r>
              <a:rPr lang="de-DE" dirty="0"/>
              <a:t>Management</a:t>
            </a:r>
            <a:br>
              <a:rPr lang="de-DE" sz="2200" dirty="0">
                <a:solidFill>
                  <a:srgbClr val="44697D"/>
                </a:solidFill>
                <a:ea typeface="Arial Unicode MS" pitchFamily="34" charset="-128"/>
                <a:cs typeface="Arial Unicode MS" pitchFamily="34" charset="-128"/>
              </a:rPr>
            </a:br>
            <a:r>
              <a:rPr lang="en-US" sz="2000" dirty="0"/>
              <a:t>Process</a:t>
            </a:r>
            <a:r>
              <a:rPr lang="en-US" sz="2200" dirty="0">
                <a:solidFill>
                  <a:srgbClr val="44697D"/>
                </a:solidFill>
                <a:ea typeface="Arial Unicode MS" pitchFamily="34" charset="-128"/>
                <a:cs typeface="Arial Unicode MS" pitchFamily="34" charset="-128"/>
              </a:rPr>
              <a:t> </a:t>
            </a:r>
            <a:r>
              <a:rPr lang="en-US" sz="2000" dirty="0"/>
              <a:t>Details</a:t>
            </a:r>
            <a:r>
              <a:rPr lang="en-US" sz="2200" dirty="0">
                <a:solidFill>
                  <a:srgbClr val="44697D"/>
                </a:solidFill>
                <a:ea typeface="Arial Unicode MS" pitchFamily="34" charset="-128"/>
                <a:cs typeface="Arial Unicode MS" pitchFamily="34" charset="-128"/>
              </a:rPr>
              <a:t>: </a:t>
            </a:r>
            <a:r>
              <a:rPr lang="en-US" sz="2000" dirty="0"/>
              <a:t>Processing</a:t>
            </a:r>
            <a:r>
              <a:rPr lang="en-US" sz="2200" dirty="0">
                <a:solidFill>
                  <a:srgbClr val="44697D"/>
                </a:solidFill>
                <a:ea typeface="Arial Unicode MS" pitchFamily="34" charset="-128"/>
                <a:cs typeface="Arial Unicode MS" pitchFamily="34" charset="-128"/>
              </a:rPr>
              <a:t> </a:t>
            </a:r>
            <a:r>
              <a:rPr lang="en-US" sz="2000" dirty="0"/>
              <a:t>Receivables</a:t>
            </a:r>
            <a:r>
              <a:rPr lang="en-US" sz="2200" dirty="0">
                <a:solidFill>
                  <a:srgbClr val="44697D"/>
                </a:solidFill>
                <a:ea typeface="Arial Unicode MS" pitchFamily="34" charset="-128"/>
                <a:cs typeface="Arial Unicode MS" pitchFamily="34" charset="-128"/>
              </a:rPr>
              <a:t> </a:t>
            </a:r>
            <a:r>
              <a:rPr lang="en-US" sz="2000" dirty="0"/>
              <a:t>and</a:t>
            </a:r>
            <a:r>
              <a:rPr lang="en-US" sz="2200" dirty="0">
                <a:solidFill>
                  <a:srgbClr val="44697D"/>
                </a:solidFill>
                <a:ea typeface="Arial Unicode MS" pitchFamily="34" charset="-128"/>
                <a:cs typeface="Arial Unicode MS" pitchFamily="34" charset="-128"/>
              </a:rPr>
              <a:t> </a:t>
            </a:r>
            <a:r>
              <a:rPr lang="en-US" sz="2000" dirty="0"/>
              <a:t>Payments</a:t>
            </a:r>
            <a:endParaRPr lang="en-US" sz="2200" dirty="0">
              <a:solidFill>
                <a:srgbClr val="44697D"/>
              </a:solidFill>
              <a:ea typeface="Arial Unicode MS" pitchFamily="34" charset="-128"/>
              <a:cs typeface="Arial Unicode MS" pitchFamily="34" charset="-128"/>
            </a:endParaRPr>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4" name="Chevron 68"/>
          <p:cNvSpPr>
            <a:spLocks noChangeArrowheads="1"/>
          </p:cNvSpPr>
          <p:nvPr>
            <p:custDataLst>
              <p:tags r:id="rId1"/>
            </p:custDataLst>
          </p:nvPr>
        </p:nvSpPr>
        <p:spPr bwMode="auto">
          <a:xfrm>
            <a:off x="1954213" y="1724456"/>
            <a:ext cx="4046537" cy="1412875"/>
          </a:xfrm>
          <a:prstGeom prst="chevron">
            <a:avLst>
              <a:gd name="adj" fmla="val 1099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Receivables and Payments </a:t>
            </a:r>
          </a:p>
        </p:txBody>
      </p:sp>
      <p:sp>
        <p:nvSpPr>
          <p:cNvPr id="77" name="Chevron 70"/>
          <p:cNvSpPr>
            <a:spLocks noChangeArrowheads="1"/>
          </p:cNvSpPr>
          <p:nvPr>
            <p:custDataLst>
              <p:tags r:id="rId2"/>
            </p:custDataLst>
          </p:nvPr>
        </p:nvSpPr>
        <p:spPr bwMode="auto">
          <a:xfrm>
            <a:off x="2170113" y="1982270"/>
            <a:ext cx="922337" cy="891060"/>
          </a:xfrm>
          <a:prstGeom prst="chevron">
            <a:avLst>
              <a:gd name="adj" fmla="val 9081"/>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Enter a remittance advice </a:t>
            </a:r>
          </a:p>
        </p:txBody>
      </p:sp>
      <p:sp>
        <p:nvSpPr>
          <p:cNvPr id="79" name="Chevron 81"/>
          <p:cNvSpPr>
            <a:spLocks noChangeArrowheads="1"/>
          </p:cNvSpPr>
          <p:nvPr>
            <p:custDataLst>
              <p:tags r:id="rId3"/>
            </p:custDataLst>
          </p:nvPr>
        </p:nvSpPr>
        <p:spPr bwMode="auto">
          <a:xfrm>
            <a:off x="3068638" y="1980683"/>
            <a:ext cx="922337" cy="891059"/>
          </a:xfrm>
          <a:prstGeom prst="chevron">
            <a:avLst>
              <a:gd name="adj" fmla="val 9081"/>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 </a:t>
            </a:r>
          </a:p>
        </p:txBody>
      </p:sp>
      <p:sp>
        <p:nvSpPr>
          <p:cNvPr id="85" name="Chevron 82"/>
          <p:cNvSpPr>
            <a:spLocks noChangeArrowheads="1"/>
          </p:cNvSpPr>
          <p:nvPr>
            <p:custDataLst>
              <p:tags r:id="rId4"/>
            </p:custDataLst>
          </p:nvPr>
        </p:nvSpPr>
        <p:spPr bwMode="auto">
          <a:xfrm>
            <a:off x="3960813" y="1977508"/>
            <a:ext cx="922337" cy="891059"/>
          </a:xfrm>
          <a:prstGeom prst="chevron">
            <a:avLst>
              <a:gd name="adj" fmla="val 9081"/>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 </a:t>
            </a:r>
          </a:p>
        </p:txBody>
      </p:sp>
      <p:sp>
        <p:nvSpPr>
          <p:cNvPr id="93" name="Chevron 82"/>
          <p:cNvSpPr>
            <a:spLocks noChangeArrowheads="1"/>
          </p:cNvSpPr>
          <p:nvPr>
            <p:custDataLst>
              <p:tags r:id="rId5"/>
            </p:custDataLst>
          </p:nvPr>
        </p:nvSpPr>
        <p:spPr bwMode="auto">
          <a:xfrm>
            <a:off x="4859338" y="1977508"/>
            <a:ext cx="922337" cy="891059"/>
          </a:xfrm>
          <a:prstGeom prst="chevron">
            <a:avLst>
              <a:gd name="adj" fmla="val 9081"/>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 </a:t>
            </a:r>
          </a:p>
        </p:txBody>
      </p:sp>
      <p:sp>
        <p:nvSpPr>
          <p:cNvPr id="95" name="Rectangle 77"/>
          <p:cNvSpPr>
            <a:spLocks noChangeArrowheads="1"/>
          </p:cNvSpPr>
          <p:nvPr/>
        </p:nvSpPr>
        <p:spPr bwMode="auto">
          <a:xfrm>
            <a:off x="1960563" y="2924606"/>
            <a:ext cx="2070100" cy="22860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
                <a:srgbClr val="F0AB00"/>
              </a:buClr>
              <a:buSzPct val="80000"/>
              <a:buFontTx/>
              <a:buNone/>
              <a:tabLst/>
              <a:defRPr/>
            </a:pPr>
            <a:r>
              <a:rPr kumimoji="0" lang="en-US" sz="900" b="0" i="0" u="none" strike="noStrike" kern="0" cap="none" spc="0" normalizeH="0" baseline="0" noProof="0" dirty="0">
                <a:ln>
                  <a:noFill/>
                </a:ln>
                <a:solidFill>
                  <a:schemeClr val="bg1"/>
                </a:solidFill>
                <a:effectLst/>
                <a:uLnTx/>
                <a:uFillTx/>
                <a:hlinkClick r:id="rId10" action="ppaction://hlinksldjump"/>
              </a:rPr>
              <a:t>Click here</a:t>
            </a:r>
            <a:r>
              <a:rPr kumimoji="0" lang="en-US" sz="900" b="0" i="0" u="none" strike="noStrike" kern="0" cap="none" spc="0" normalizeH="0" baseline="0" noProof="0" dirty="0">
                <a:ln>
                  <a:noFill/>
                </a:ln>
                <a:solidFill>
                  <a:schemeClr val="bg1"/>
                </a:solidFill>
                <a:effectLst/>
                <a:uLnTx/>
                <a:uFillTx/>
              </a:rPr>
              <a:t> to display process variants</a:t>
            </a:r>
          </a:p>
        </p:txBody>
      </p:sp>
      <p:sp>
        <p:nvSpPr>
          <p:cNvPr id="97" name="TextBox 59">
            <a:hlinkClick r:id="rId11" action="ppaction://hlinksldjump"/>
          </p:cNvPr>
          <p:cNvSpPr txBox="1">
            <a:spLocks noChangeArrowheads="1"/>
          </p:cNvSpPr>
          <p:nvPr/>
        </p:nvSpPr>
        <p:spPr bwMode="auto">
          <a:xfrm>
            <a:off x="5623791" y="1688954"/>
            <a:ext cx="284052" cy="276999"/>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BentonSans Light" pitchFamily="2" charset="0"/>
                <a:cs typeface="BrowalliaUPC" pitchFamily="34" charset="-34"/>
              </a:rPr>
              <a:t>X</a:t>
            </a:r>
          </a:p>
        </p:txBody>
      </p:sp>
      <p:sp>
        <p:nvSpPr>
          <p:cNvPr id="101" name="Rectangle 78">
            <a:hlinkClick r:id="rId12"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cxnSp>
        <p:nvCxnSpPr>
          <p:cNvPr id="102"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105" name="TextBox 98"/>
          <p:cNvSpPr txBox="1">
            <a:spLocks noChangeArrowheads="1"/>
          </p:cNvSpPr>
          <p:nvPr/>
        </p:nvSpPr>
        <p:spPr bwMode="auto">
          <a:xfrm>
            <a:off x="6751638" y="4141788"/>
            <a:ext cx="1433406" cy="261610"/>
          </a:xfrm>
          <a:prstGeom prst="rect">
            <a:avLst/>
          </a:prstGeom>
        </p:spPr>
        <p:txBody>
          <a:bodyPr wrap="none">
            <a:spAutoFit/>
          </a:bodyPr>
          <a:lstStyle>
            <a:defPPr>
              <a:defRPr lang="de-DE"/>
            </a:defPPr>
            <a:lvl1pPr>
              <a:defRPr sz="1100" b="1">
                <a:solidFill>
                  <a:srgbClr val="666666"/>
                </a:solidFill>
                <a:latin typeface="BentonSans Bold" pitchFamily="2" charset="0"/>
              </a:defRPr>
            </a:lvl1pPr>
          </a:lstStyle>
          <a:p>
            <a:r>
              <a:rPr lang="en-US" b="0" dirty="0">
                <a:latin typeface="BentonSans Light" pitchFamily="2" charset="0"/>
              </a:rPr>
              <a:t>Further Information</a:t>
            </a:r>
          </a:p>
        </p:txBody>
      </p:sp>
      <p:sp>
        <p:nvSpPr>
          <p:cNvPr id="106" name="Chevron 101"/>
          <p:cNvSpPr>
            <a:spLocks noChangeArrowheads="1"/>
          </p:cNvSpPr>
          <p:nvPr/>
        </p:nvSpPr>
        <p:spPr bwMode="auto">
          <a:xfrm>
            <a:off x="7608888" y="46450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err="1">
                <a:solidFill>
                  <a:srgbClr val="404040"/>
                </a:solidFill>
              </a:rPr>
              <a:t>Account</a:t>
            </a:r>
            <a:r>
              <a:rPr lang="de-DE" sz="800" dirty="0">
                <a:solidFill>
                  <a:srgbClr val="404040"/>
                </a:solidFill>
              </a:rPr>
              <a:t> </a:t>
            </a:r>
            <a:r>
              <a:rPr lang="de-DE" sz="800" dirty="0" err="1">
                <a:solidFill>
                  <a:srgbClr val="404040"/>
                </a:solidFill>
              </a:rPr>
              <a:t>Receivables</a:t>
            </a:r>
            <a:r>
              <a:rPr lang="de-DE" sz="800" dirty="0">
                <a:solidFill>
                  <a:srgbClr val="404040"/>
                </a:solidFill>
              </a:rPr>
              <a:t> </a:t>
            </a:r>
            <a:r>
              <a:rPr lang="de-DE" sz="800" dirty="0" err="1">
                <a:solidFill>
                  <a:srgbClr val="404040"/>
                </a:solidFill>
              </a:rPr>
              <a:t>Accountant</a:t>
            </a:r>
            <a:endParaRPr lang="en-US" sz="800" dirty="0">
              <a:solidFill>
                <a:srgbClr val="404040"/>
              </a:solidFill>
            </a:endParaRPr>
          </a:p>
        </p:txBody>
      </p:sp>
      <p:sp>
        <p:nvSpPr>
          <p:cNvPr id="108" name="Chevron 102"/>
          <p:cNvSpPr>
            <a:spLocks noChangeArrowheads="1"/>
          </p:cNvSpPr>
          <p:nvPr/>
        </p:nvSpPr>
        <p:spPr bwMode="auto">
          <a:xfrm>
            <a:off x="7570788" y="5120636"/>
            <a:ext cx="1516062" cy="643766"/>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 </a:t>
            </a:r>
          </a:p>
          <a:p>
            <a:pPr>
              <a:buClr>
                <a:schemeClr val="accent1"/>
              </a:buClr>
              <a:buSzPct val="80000"/>
              <a:buFont typeface="Wingdings" pitchFamily="2" charset="2"/>
              <a:buNone/>
            </a:pPr>
            <a:endParaRPr lang="en-US" sz="800" dirty="0">
              <a:solidFill>
                <a:srgbClr val="404040"/>
              </a:solidFill>
            </a:endParaRPr>
          </a:p>
        </p:txBody>
      </p:sp>
      <p:grpSp>
        <p:nvGrpSpPr>
          <p:cNvPr id="3" name="Group 2"/>
          <p:cNvGrpSpPr/>
          <p:nvPr/>
        </p:nvGrpSpPr>
        <p:grpSpPr>
          <a:xfrm>
            <a:off x="6881813" y="4521200"/>
            <a:ext cx="407987" cy="407988"/>
            <a:chOff x="6881813" y="4521200"/>
            <a:chExt cx="407987" cy="407988"/>
          </a:xfrm>
        </p:grpSpPr>
        <p:pic>
          <p:nvPicPr>
            <p:cNvPr id="110" name="Picture 102" descr="47"/>
            <p:cNvPicPr>
              <a:picLocks noChangeAspect="1" noChangeArrowheads="1"/>
            </p:cNvPicPr>
            <p:nvPr/>
          </p:nvPicPr>
          <p:blipFill>
            <a:blip r:embed="rId13" cstate="print"/>
            <a:srcRect/>
            <a:stretch>
              <a:fillRect/>
            </a:stretch>
          </p:blipFill>
          <p:spPr bwMode="auto">
            <a:xfrm>
              <a:off x="6897688" y="4537075"/>
              <a:ext cx="384175" cy="384175"/>
            </a:xfrm>
            <a:prstGeom prst="rect">
              <a:avLst/>
            </a:prstGeom>
            <a:noFill/>
            <a:ln w="9525">
              <a:noFill/>
              <a:miter lim="800000"/>
              <a:headEnd/>
              <a:tailEnd/>
            </a:ln>
          </p:spPr>
        </p:pic>
        <p:sp>
          <p:nvSpPr>
            <p:cNvPr id="111" name="AutoShape 103"/>
            <p:cNvSpPr>
              <a:spLocks noChangeArrowheads="1"/>
            </p:cNvSpPr>
            <p:nvPr/>
          </p:nvSpPr>
          <p:spPr bwMode="auto">
            <a:xfrm>
              <a:off x="6881813" y="4521200"/>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59" name="Oval 58">
            <a:hlinkClick r:id="rId14" action="ppaction://hlinksldjump" tooltip="The accountant enters a payment advice received from the customer or supplier upon payment of an invoice or credit memo. "/>
          </p:cNvPr>
          <p:cNvSpPr>
            <a:spLocks noChangeAspect="1"/>
          </p:cNvSpPr>
          <p:nvPr/>
        </p:nvSpPr>
        <p:spPr bwMode="gray">
          <a:xfrm>
            <a:off x="2856009" y="268831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2" name="Oval 61">
            <a:hlinkClick r:id="rId14"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3748184" y="269466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5" name="Oval 64">
            <a:hlinkClick r:id="rId14" action="ppaction://hlinksldjump" tooltip="The system matches payment information from bank statements, lockboxes, or bank advices with the payments created in the system and sends this information to the correct area (e.g. receivables) or to an accountant for manual exception handling."/>
          </p:cNvPr>
          <p:cNvSpPr>
            <a:spLocks noChangeAspect="1"/>
          </p:cNvSpPr>
          <p:nvPr/>
        </p:nvSpPr>
        <p:spPr bwMode="gray">
          <a:xfrm>
            <a:off x="4640359" y="269149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7" name="Oval 66">
            <a:hlinkClick r:id="rId14" action="ppaction://hlinksldjump" tooltip="The system clears the payment if the items were selected previously. Otherwise, the system generates a task for the accountant to clear. "/>
          </p:cNvPr>
          <p:cNvSpPr>
            <a:spLocks noChangeAspect="1"/>
          </p:cNvSpPr>
          <p:nvPr/>
        </p:nvSpPr>
        <p:spPr bwMode="gray">
          <a:xfrm>
            <a:off x="5542059" y="268831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5" name="Chevron 102"/>
          <p:cNvSpPr>
            <a:spLocks noChangeArrowheads="1"/>
          </p:cNvSpPr>
          <p:nvPr/>
        </p:nvSpPr>
        <p:spPr bwMode="auto">
          <a:xfrm>
            <a:off x="7609229" y="586479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endParaRPr lang="en-US" sz="800" dirty="0">
              <a:solidFill>
                <a:srgbClr val="404040"/>
              </a:solidFill>
            </a:endParaRPr>
          </a:p>
        </p:txBody>
      </p:sp>
      <p:sp>
        <p:nvSpPr>
          <p:cNvPr id="58" name="TextBox 57"/>
          <p:cNvSpPr txBox="1"/>
          <p:nvPr/>
        </p:nvSpPr>
        <p:spPr bwMode="auto">
          <a:xfrm>
            <a:off x="1855788"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60" name="TextBox 83"/>
          <p:cNvSpPr txBox="1">
            <a:spLocks noChangeArrowheads="1"/>
          </p:cNvSpPr>
          <p:nvPr/>
        </p:nvSpPr>
        <p:spPr bwMode="auto">
          <a:xfrm>
            <a:off x="1738313" y="4133850"/>
            <a:ext cx="2159000" cy="261938"/>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Process Description</a:t>
            </a:r>
            <a:endParaRPr lang="en-US" sz="900" dirty="0">
              <a:solidFill>
                <a:srgbClr val="666666"/>
              </a:solidFill>
              <a:latin typeface="BentonSans Light" pitchFamily="2" charset="0"/>
            </a:endParaRPr>
          </a:p>
        </p:txBody>
      </p:sp>
      <p:sp>
        <p:nvSpPr>
          <p:cNvPr id="68" name="TextBox 93"/>
          <p:cNvSpPr txBox="1">
            <a:spLocks noChangeArrowheads="1"/>
          </p:cNvSpPr>
          <p:nvPr/>
        </p:nvSpPr>
        <p:spPr bwMode="auto">
          <a:xfrm>
            <a:off x="1744663" y="4398963"/>
            <a:ext cx="4746625" cy="1831271"/>
          </a:xfrm>
          <a:prstGeom prst="rect">
            <a:avLst/>
          </a:prstGeom>
          <a:noFill/>
          <a:ln w="9525">
            <a:noFill/>
            <a:miter lim="800000"/>
            <a:headEnd/>
            <a:tailEnd/>
          </a:ln>
        </p:spPr>
        <p:txBody>
          <a:bodyPr>
            <a:spAutoFit/>
          </a:bodyPr>
          <a:lstStyle/>
          <a:p>
            <a:pPr>
              <a:spcBef>
                <a:spcPts val="600"/>
              </a:spcBef>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a:t>
            </a:r>
          </a:p>
          <a:p>
            <a:pPr>
              <a:spcBef>
                <a:spcPts val="600"/>
              </a:spcBef>
            </a:pPr>
            <a:r>
              <a:rPr lang="en-US" sz="900" dirty="0"/>
              <a:t>Payments can be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It is also possible to upload credit card statements to pre-confirm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 </a:t>
            </a:r>
          </a:p>
        </p:txBody>
      </p:sp>
      <p:sp>
        <p:nvSpPr>
          <p:cNvPr id="70" name="TextBox 69"/>
          <p:cNvSpPr txBox="1"/>
          <p:nvPr/>
        </p:nvSpPr>
        <p:spPr>
          <a:xfrm>
            <a:off x="365124" y="4780697"/>
            <a:ext cx="1471779"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2" name="Rectangle 55"/>
          <p:cNvSpPr>
            <a:spLocks noChangeArrowheads="1"/>
          </p:cNvSpPr>
          <p:nvPr/>
        </p:nvSpPr>
        <p:spPr bwMode="auto">
          <a:xfrm>
            <a:off x="305529" y="4780866"/>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5" name="TextBox 72"/>
          <p:cNvSpPr txBox="1">
            <a:spLocks noChangeArrowheads="1"/>
          </p:cNvSpPr>
          <p:nvPr/>
        </p:nvSpPr>
        <p:spPr bwMode="auto">
          <a:xfrm>
            <a:off x="327025" y="5142026"/>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6" name="TextBox 61"/>
          <p:cNvSpPr txBox="1">
            <a:spLocks noChangeArrowheads="1"/>
          </p:cNvSpPr>
          <p:nvPr/>
        </p:nvSpPr>
        <p:spPr bwMode="auto">
          <a:xfrm>
            <a:off x="327025" y="5496039"/>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8" name="Picture 77" descr="Calculator_2_60px.png"/>
          <p:cNvPicPr>
            <a:picLocks noChangeAspect="1"/>
          </p:cNvPicPr>
          <p:nvPr/>
        </p:nvPicPr>
        <p:blipFill>
          <a:blip r:embed="rId15" cstate="print"/>
          <a:stretch>
            <a:fillRect/>
          </a:stretch>
        </p:blipFill>
        <p:spPr>
          <a:xfrm>
            <a:off x="366739" y="5200948"/>
            <a:ext cx="180000" cy="180000"/>
          </a:xfrm>
          <a:prstGeom prst="rect">
            <a:avLst/>
          </a:prstGeom>
        </p:spPr>
      </p:pic>
      <p:pic>
        <p:nvPicPr>
          <p:cNvPr id="80" name="Picture 79" descr="Monitor_60px.png"/>
          <p:cNvPicPr>
            <a:picLocks noChangeAspect="1"/>
          </p:cNvPicPr>
          <p:nvPr/>
        </p:nvPicPr>
        <p:blipFill>
          <a:blip r:embed="rId16" cstate="print"/>
          <a:stretch>
            <a:fillRect/>
          </a:stretch>
        </p:blipFill>
        <p:spPr>
          <a:xfrm>
            <a:off x="366739" y="5559618"/>
            <a:ext cx="180000" cy="180000"/>
          </a:xfrm>
          <a:prstGeom prst="rect">
            <a:avLst/>
          </a:prstGeom>
        </p:spPr>
      </p:pic>
      <p:sp>
        <p:nvSpPr>
          <p:cNvPr id="81" name="Rectangle 57">
            <a:hlinkClick r:id="rId17" action="ppaction://hlinksldjump"/>
          </p:cNvPr>
          <p:cNvSpPr>
            <a:spLocks noChangeArrowheads="1"/>
          </p:cNvSpPr>
          <p:nvPr/>
        </p:nvSpPr>
        <p:spPr bwMode="auto">
          <a:xfrm>
            <a:off x="305529" y="5503859"/>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Rectangle 57">
            <a:hlinkClick r:id="rId18" action="ppaction://hlinksldjump"/>
          </p:cNvPr>
          <p:cNvSpPr>
            <a:spLocks noChangeArrowheads="1"/>
          </p:cNvSpPr>
          <p:nvPr/>
        </p:nvSpPr>
        <p:spPr bwMode="auto">
          <a:xfrm>
            <a:off x="305529" y="5152058"/>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6" name="Rectangle 57">
            <a:hlinkClick r:id="rId1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6" name="Chevron 123">
            <a:hlinkClick r:id="rId20" action="ppaction://hlinksldjump"/>
          </p:cNvPr>
          <p:cNvSpPr>
            <a:spLocks noChangeArrowheads="1"/>
          </p:cNvSpPr>
          <p:nvPr/>
        </p:nvSpPr>
        <p:spPr bwMode="auto">
          <a:xfrm>
            <a:off x="327058" y="1980932"/>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lvl="0" fontAlgn="base">
              <a:lnSpc>
                <a:spcPct val="90000"/>
              </a:lnSpc>
              <a:spcBef>
                <a:spcPct val="0"/>
              </a:spcBef>
              <a:spcAft>
                <a:spcPct val="0"/>
              </a:spcAft>
              <a:buClr>
                <a:schemeClr val="accent1"/>
              </a:buClr>
              <a:buSzPct val="80000"/>
            </a:pPr>
            <a:r>
              <a:rPr lang="en-US" sz="800" dirty="0">
                <a:solidFill>
                  <a:srgbClr val="404040"/>
                </a:solidFill>
              </a:rPr>
              <a:t>Processing Payables and Payments </a:t>
            </a:r>
          </a:p>
        </p:txBody>
      </p:sp>
      <p:sp>
        <p:nvSpPr>
          <p:cNvPr id="87" name="Chevron 123">
            <a:hlinkClick r:id="rId21" action="ppaction://hlinksldjump"/>
          </p:cNvPr>
          <p:cNvSpPr>
            <a:spLocks noChangeArrowheads="1"/>
          </p:cNvSpPr>
          <p:nvPr/>
        </p:nvSpPr>
        <p:spPr bwMode="auto">
          <a:xfrm>
            <a:off x="1173247" y="1980932"/>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lvl="0" fontAlgn="base">
              <a:lnSpc>
                <a:spcPct val="90000"/>
              </a:lnSpc>
              <a:spcBef>
                <a:spcPct val="0"/>
              </a:spcBef>
              <a:spcAft>
                <a:spcPct val="0"/>
              </a:spcAft>
              <a:buClr>
                <a:schemeClr val="accent1"/>
              </a:buClr>
              <a:buSzPct val="80000"/>
            </a:pPr>
            <a:r>
              <a:rPr lang="en-US" sz="800" dirty="0">
                <a:solidFill>
                  <a:srgbClr val="404040"/>
                </a:solidFill>
              </a:rPr>
              <a:t>Managing Petty Cash</a:t>
            </a:r>
          </a:p>
        </p:txBody>
      </p:sp>
      <p:sp>
        <p:nvSpPr>
          <p:cNvPr id="88" name="Chevron 123">
            <a:hlinkClick r:id="rId22" action="ppaction://hlinksldjump"/>
          </p:cNvPr>
          <p:cNvSpPr>
            <a:spLocks noChangeArrowheads="1"/>
          </p:cNvSpPr>
          <p:nvPr/>
        </p:nvSpPr>
        <p:spPr bwMode="auto">
          <a:xfrm>
            <a:off x="5948680" y="1980932"/>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Dunning</a:t>
            </a:r>
          </a:p>
        </p:txBody>
      </p:sp>
      <p:sp>
        <p:nvSpPr>
          <p:cNvPr id="92" name="Chevron 123">
            <a:hlinkClick r:id="rId23" action="ppaction://hlinksldjump"/>
          </p:cNvPr>
          <p:cNvSpPr>
            <a:spLocks noChangeArrowheads="1"/>
          </p:cNvSpPr>
          <p:nvPr/>
        </p:nvSpPr>
        <p:spPr bwMode="auto">
          <a:xfrm>
            <a:off x="6793347" y="1980932"/>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Cash</a:t>
            </a:r>
          </a:p>
        </p:txBody>
      </p:sp>
      <p:pic>
        <p:nvPicPr>
          <p:cNvPr id="63" name="Picture 62"/>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72261"/>
            <a:ext cx="180000" cy="134181"/>
          </a:xfrm>
          <a:prstGeom prst="rect">
            <a:avLst/>
          </a:prstGeom>
        </p:spPr>
      </p:pic>
      <p:sp>
        <p:nvSpPr>
          <p:cNvPr id="66" name="Freeform 69"/>
          <p:cNvSpPr>
            <a:spLocks noChangeArrowheads="1"/>
          </p:cNvSpPr>
          <p:nvPr/>
        </p:nvSpPr>
        <p:spPr bwMode="auto">
          <a:xfrm>
            <a:off x="5718174" y="300715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9" name="Freeform 69"/>
          <p:cNvSpPr>
            <a:spLocks noChangeArrowheads="1"/>
          </p:cNvSpPr>
          <p:nvPr/>
        </p:nvSpPr>
        <p:spPr bwMode="auto">
          <a:xfrm>
            <a:off x="1841666" y="273839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3" name="Freeform 69"/>
          <p:cNvSpPr>
            <a:spLocks noChangeArrowheads="1"/>
          </p:cNvSpPr>
          <p:nvPr/>
        </p:nvSpPr>
        <p:spPr bwMode="auto">
          <a:xfrm>
            <a:off x="993961" y="273839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9" name="Freeform 69"/>
          <p:cNvSpPr>
            <a:spLocks noChangeArrowheads="1"/>
          </p:cNvSpPr>
          <p:nvPr/>
        </p:nvSpPr>
        <p:spPr bwMode="auto">
          <a:xfrm>
            <a:off x="7453289" y="273839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0" name="Freeform 69"/>
          <p:cNvSpPr>
            <a:spLocks noChangeArrowheads="1"/>
          </p:cNvSpPr>
          <p:nvPr/>
        </p:nvSpPr>
        <p:spPr bwMode="auto">
          <a:xfrm>
            <a:off x="6610347" y="273839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03" name="Picture 2"/>
          <p:cNvPicPr>
            <a:picLocks noChangeAspect="1" noChangeArrowheads="1"/>
          </p:cNvPicPr>
          <p:nvPr/>
        </p:nvPicPr>
        <p:blipFill>
          <a:blip r:embed="rId25">
            <a:extLst>
              <a:ext uri="{28A0092B-C50C-407E-A947-70E740481C1C}">
                <a14:useLocalDpi xmlns:a14="http://schemas.microsoft.com/office/drawing/2010/main" val="0"/>
              </a:ext>
            </a:extLst>
          </a:blip>
          <a:stretch>
            <a:fillRect/>
          </a:stretch>
        </p:blipFill>
        <p:spPr bwMode="auto">
          <a:xfrm>
            <a:off x="6893993" y="5129475"/>
            <a:ext cx="634912" cy="444439"/>
          </a:xfrm>
          <a:prstGeom prst="rect">
            <a:avLst/>
          </a:prstGeom>
          <a:noFill/>
          <a:ln w="9525">
            <a:noFill/>
            <a:miter lim="800000"/>
            <a:headEnd/>
            <a:tailEnd/>
          </a:ln>
        </p:spPr>
      </p:pic>
    </p:spTree>
    <p:extLst>
      <p:ext uri="{BB962C8B-B14F-4D97-AF65-F5344CB8AC3E}">
        <p14:creationId xmlns:p14="http://schemas.microsoft.com/office/powerpoint/2010/main" val="308998061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icture 68"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 name="Title 1"/>
          <p:cNvSpPr>
            <a:spLocks noGrp="1"/>
          </p:cNvSpPr>
          <p:nvPr>
            <p:ph type="title"/>
          </p:nvPr>
        </p:nvSpPr>
        <p:spPr/>
        <p:txBody>
          <a:bodyPr/>
          <a:lstStyle/>
          <a:p>
            <a:pPr lvl="0" fontAlgn="base">
              <a:spcAft>
                <a:spcPct val="0"/>
              </a:spcAft>
            </a:pPr>
            <a:r>
              <a:rPr lang="en-US" dirty="0"/>
              <a:t>Cash</a:t>
            </a:r>
            <a:r>
              <a:rPr lang="en-US" dirty="0">
                <a:solidFill>
                  <a:srgbClr val="44697D"/>
                </a:solidFill>
                <a:ea typeface="Arial Unicode MS" pitchFamily="34" charset="-128"/>
                <a:cs typeface="Arial Unicode MS" pitchFamily="34" charset="-128"/>
              </a:rPr>
              <a:t> </a:t>
            </a:r>
            <a:r>
              <a:rPr lang="en-US" dirty="0"/>
              <a:t>and</a:t>
            </a:r>
            <a:r>
              <a:rPr lang="en-US" dirty="0">
                <a:solidFill>
                  <a:srgbClr val="44697D"/>
                </a:solidFill>
                <a:ea typeface="Arial Unicode MS" pitchFamily="34" charset="-128"/>
                <a:cs typeface="Arial Unicode MS" pitchFamily="34" charset="-128"/>
              </a:rPr>
              <a:t> </a:t>
            </a:r>
            <a:r>
              <a:rPr lang="de-DE" dirty="0" err="1"/>
              <a:t>Liquidity</a:t>
            </a:r>
            <a:r>
              <a:rPr lang="de-DE" dirty="0">
                <a:solidFill>
                  <a:srgbClr val="44697D"/>
                </a:solidFill>
                <a:ea typeface="Arial Unicode MS" pitchFamily="34" charset="-128"/>
                <a:cs typeface="Arial Unicode MS" pitchFamily="34" charset="-128"/>
              </a:rPr>
              <a:t> </a:t>
            </a:r>
            <a:r>
              <a:rPr lang="de-DE" dirty="0"/>
              <a:t>Management</a:t>
            </a:r>
            <a:br>
              <a:rPr lang="de-DE" sz="2200" dirty="0">
                <a:solidFill>
                  <a:srgbClr val="44697D"/>
                </a:solidFill>
                <a:ea typeface="Arial Unicode MS" pitchFamily="34" charset="-128"/>
                <a:cs typeface="Arial Unicode MS" pitchFamily="34" charset="-128"/>
              </a:rPr>
            </a:br>
            <a:r>
              <a:rPr lang="en-US" sz="2000" dirty="0"/>
              <a:t>Process</a:t>
            </a:r>
            <a:r>
              <a:rPr lang="en-US" sz="2200" dirty="0">
                <a:solidFill>
                  <a:srgbClr val="44697D"/>
                </a:solidFill>
                <a:ea typeface="Arial Unicode MS" pitchFamily="34" charset="-128"/>
                <a:cs typeface="Arial Unicode MS" pitchFamily="34" charset="-128"/>
              </a:rPr>
              <a:t> </a:t>
            </a:r>
            <a:r>
              <a:rPr lang="en-US" sz="2000" dirty="0"/>
              <a:t>Details</a:t>
            </a:r>
            <a:r>
              <a:rPr lang="en-US" sz="2200" dirty="0">
                <a:solidFill>
                  <a:srgbClr val="44697D"/>
                </a:solidFill>
                <a:ea typeface="Arial Unicode MS" pitchFamily="34" charset="-128"/>
                <a:cs typeface="Arial Unicode MS" pitchFamily="34" charset="-128"/>
              </a:rPr>
              <a:t>: </a:t>
            </a:r>
            <a:r>
              <a:rPr lang="en-US" sz="2000" dirty="0"/>
              <a:t>Processing</a:t>
            </a:r>
            <a:r>
              <a:rPr lang="en-US" sz="2200" dirty="0">
                <a:solidFill>
                  <a:srgbClr val="44697D"/>
                </a:solidFill>
                <a:ea typeface="Arial Unicode MS" pitchFamily="34" charset="-128"/>
                <a:cs typeface="Arial Unicode MS" pitchFamily="34" charset="-128"/>
              </a:rPr>
              <a:t> </a:t>
            </a:r>
            <a:r>
              <a:rPr lang="en-US" sz="2000" dirty="0"/>
              <a:t>Receivables</a:t>
            </a:r>
            <a:r>
              <a:rPr lang="en-US" sz="2200" dirty="0">
                <a:solidFill>
                  <a:srgbClr val="44697D"/>
                </a:solidFill>
                <a:ea typeface="Arial Unicode MS" pitchFamily="34" charset="-128"/>
                <a:cs typeface="Arial Unicode MS" pitchFamily="34" charset="-128"/>
              </a:rPr>
              <a:t> </a:t>
            </a:r>
            <a:r>
              <a:rPr lang="en-US" sz="2000" dirty="0"/>
              <a:t>and</a:t>
            </a:r>
            <a:r>
              <a:rPr lang="en-US" sz="2200" dirty="0">
                <a:solidFill>
                  <a:srgbClr val="44697D"/>
                </a:solidFill>
                <a:ea typeface="Arial Unicode MS" pitchFamily="34" charset="-128"/>
                <a:cs typeface="Arial Unicode MS" pitchFamily="34" charset="-128"/>
              </a:rPr>
              <a:t> </a:t>
            </a:r>
            <a:r>
              <a:rPr lang="en-US" sz="2000" dirty="0"/>
              <a:t>Payments</a:t>
            </a:r>
            <a:r>
              <a:rPr lang="en-US" sz="2200" dirty="0">
                <a:solidFill>
                  <a:srgbClr val="44697D"/>
                </a:solidFill>
                <a:ea typeface="Arial Unicode MS" pitchFamily="34" charset="-128"/>
                <a:cs typeface="Arial Unicode MS" pitchFamily="34" charset="-128"/>
              </a:rPr>
              <a:t>	</a:t>
            </a:r>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98" name="Rectangle 122"/>
          <p:cNvSpPr>
            <a:spLocks noChangeArrowheads="1"/>
          </p:cNvSpPr>
          <p:nvPr/>
        </p:nvSpPr>
        <p:spPr bwMode="auto">
          <a:xfrm>
            <a:off x="1763713" y="4132263"/>
            <a:ext cx="7380287" cy="2725737"/>
          </a:xfrm>
          <a:prstGeom prst="rect">
            <a:avLst/>
          </a:prstGeom>
          <a:solidFill>
            <a:srgbClr val="EAEAEA"/>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0" name="TextBox 99"/>
          <p:cNvSpPr txBox="1"/>
          <p:nvPr/>
        </p:nvSpPr>
        <p:spPr bwMode="auto">
          <a:xfrm>
            <a:off x="1855788" y="4288741"/>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101" name="Rectangle 78">
            <a:hlinkClick r:id="rId10"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cxnSp>
        <p:nvCxnSpPr>
          <p:cNvPr id="102"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104" name="TextBox 93"/>
          <p:cNvSpPr txBox="1">
            <a:spLocks noChangeArrowheads="1"/>
          </p:cNvSpPr>
          <p:nvPr/>
        </p:nvSpPr>
        <p:spPr bwMode="auto">
          <a:xfrm>
            <a:off x="1744663" y="4398963"/>
            <a:ext cx="4746625" cy="1831271"/>
          </a:xfrm>
          <a:prstGeom prst="rect">
            <a:avLst/>
          </a:prstGeom>
          <a:noFill/>
          <a:ln w="9525">
            <a:noFill/>
            <a:miter lim="800000"/>
            <a:headEnd/>
            <a:tailEnd/>
          </a:ln>
        </p:spPr>
        <p:txBody>
          <a:bodyPr>
            <a:spAutoFit/>
          </a:bodyPr>
          <a:lstStyle/>
          <a:p>
            <a:pPr>
              <a:spcBef>
                <a:spcPts val="600"/>
              </a:spcBef>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a:t>
            </a:r>
          </a:p>
          <a:p>
            <a:pPr>
              <a:spcBef>
                <a:spcPts val="600"/>
              </a:spcBef>
            </a:pPr>
            <a:r>
              <a:rPr lang="en-US" sz="900" dirty="0"/>
              <a:t>Payments can be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It is also possible to upload credit card statements to pre-confirm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 </a:t>
            </a:r>
          </a:p>
        </p:txBody>
      </p:sp>
      <p:sp>
        <p:nvSpPr>
          <p:cNvPr id="105" name="TextBox 98"/>
          <p:cNvSpPr txBox="1">
            <a:spLocks noChangeArrowheads="1"/>
          </p:cNvSpPr>
          <p:nvPr/>
        </p:nvSpPr>
        <p:spPr bwMode="auto">
          <a:xfrm>
            <a:off x="6751638" y="4141788"/>
            <a:ext cx="1433406" cy="261610"/>
          </a:xfrm>
          <a:prstGeom prst="rect">
            <a:avLst/>
          </a:prstGeom>
        </p:spPr>
        <p:txBody>
          <a:bodyPr wrap="none">
            <a:spAutoFit/>
          </a:bodyPr>
          <a:lstStyle>
            <a:defPPr>
              <a:defRPr lang="de-DE"/>
            </a:defPPr>
            <a:lvl1pPr>
              <a:defRPr sz="1100" b="1">
                <a:solidFill>
                  <a:srgbClr val="666666"/>
                </a:solidFill>
                <a:latin typeface="BentonSans Bold" pitchFamily="2" charset="0"/>
              </a:defRPr>
            </a:lvl1pPr>
          </a:lstStyle>
          <a:p>
            <a:r>
              <a:rPr lang="en-US" b="0" dirty="0">
                <a:latin typeface="BentonSans Light" pitchFamily="2" charset="0"/>
              </a:rPr>
              <a:t>Further Information</a:t>
            </a:r>
          </a:p>
        </p:txBody>
      </p:sp>
      <p:sp>
        <p:nvSpPr>
          <p:cNvPr id="66" name="Chevron 102"/>
          <p:cNvSpPr>
            <a:spLocks noChangeArrowheads="1"/>
          </p:cNvSpPr>
          <p:nvPr/>
        </p:nvSpPr>
        <p:spPr bwMode="auto">
          <a:xfrm>
            <a:off x="7633493" y="6000279"/>
            <a:ext cx="1516062" cy="317161"/>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endParaRPr lang="en-US" sz="900" b="1" dirty="0">
              <a:solidFill>
                <a:srgbClr val="404040"/>
              </a:solidFill>
            </a:endParaRPr>
          </a:p>
          <a:p>
            <a:pPr>
              <a:buClr>
                <a:schemeClr val="accent1"/>
              </a:buClr>
              <a:buSzPct val="80000"/>
              <a:buFont typeface="Wingdings" pitchFamily="2" charset="2"/>
              <a:buNone/>
            </a:pPr>
            <a:endParaRPr lang="en-US" sz="900" b="1" dirty="0">
              <a:solidFill>
                <a:srgbClr val="404040"/>
              </a:solidFill>
            </a:endParaRPr>
          </a:p>
          <a:p>
            <a:pPr>
              <a:buClr>
                <a:schemeClr val="accent1"/>
              </a:buClr>
              <a:buSzPct val="80000"/>
              <a:buFont typeface="Wingdings" pitchFamily="2" charset="2"/>
              <a:buNone/>
            </a:pPr>
            <a:endParaRPr lang="en-US" sz="900" b="1" dirty="0">
              <a:solidFill>
                <a:srgbClr val="404040"/>
              </a:solidFill>
            </a:endParaRPr>
          </a:p>
          <a:p>
            <a:pPr>
              <a:buClr>
                <a:schemeClr val="accent1"/>
              </a:buClr>
              <a:buSzPct val="80000"/>
              <a:buFont typeface="Wingdings" pitchFamily="2" charset="2"/>
              <a:buNone/>
            </a:pPr>
            <a:endParaRPr lang="en-US" sz="900" b="1" dirty="0">
              <a:solidFill>
                <a:srgbClr val="404040"/>
              </a:solidFill>
            </a:endParaRPr>
          </a:p>
        </p:txBody>
      </p:sp>
      <p:sp>
        <p:nvSpPr>
          <p:cNvPr id="71" name="TextBox 83"/>
          <p:cNvSpPr txBox="1">
            <a:spLocks noChangeArrowheads="1"/>
          </p:cNvSpPr>
          <p:nvPr/>
        </p:nvSpPr>
        <p:spPr bwMode="auto">
          <a:xfrm>
            <a:off x="1738313" y="4133850"/>
            <a:ext cx="2159000" cy="261938"/>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Process Description</a:t>
            </a:r>
            <a:endParaRPr lang="en-US" sz="900" dirty="0">
              <a:solidFill>
                <a:srgbClr val="666666"/>
              </a:solidFill>
              <a:latin typeface="BentonSans Light" pitchFamily="2" charset="0"/>
            </a:endParaRPr>
          </a:p>
        </p:txBody>
      </p:sp>
      <p:sp>
        <p:nvSpPr>
          <p:cNvPr id="76" name="Chevron 55">
            <a:hlinkClick r:id="rId10" action="ppaction://hlinksldjump"/>
          </p:cNvPr>
          <p:cNvSpPr>
            <a:spLocks noChangeArrowheads="1"/>
          </p:cNvSpPr>
          <p:nvPr/>
        </p:nvSpPr>
        <p:spPr bwMode="auto">
          <a:xfrm>
            <a:off x="1954213" y="3132569"/>
            <a:ext cx="3910012" cy="1308925"/>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r>
              <a:rPr lang="en-US" sz="800" dirty="0"/>
              <a:t>Processing Externally-Initiated Payments by Incoming Check </a:t>
            </a:r>
          </a:p>
          <a:p>
            <a:pPr marL="142875" indent="142875">
              <a:spcBef>
                <a:spcPts val="300"/>
              </a:spcBef>
            </a:pPr>
            <a:r>
              <a:rPr lang="en-US" sz="800" dirty="0"/>
              <a:t>Processing Externally-Initiated Payments by Incoming Check with Lockbox </a:t>
            </a:r>
          </a:p>
          <a:p>
            <a:pPr marL="142875" indent="142875">
              <a:spcBef>
                <a:spcPts val="300"/>
              </a:spcBef>
            </a:pPr>
            <a:r>
              <a:rPr lang="en-US" sz="800" dirty="0"/>
              <a:t>Processing Externally-Initiated Payments by Multiple Incoming Checks </a:t>
            </a:r>
          </a:p>
          <a:p>
            <a:pPr marL="142875" indent="142875">
              <a:spcBef>
                <a:spcPts val="300"/>
              </a:spcBef>
            </a:pPr>
            <a:r>
              <a:rPr lang="en-US" sz="800" dirty="0"/>
              <a:t>Processing Incoming Payments by Bill of Exchange </a:t>
            </a:r>
          </a:p>
          <a:p>
            <a:pPr marL="142875" indent="142875">
              <a:spcBef>
                <a:spcPts val="300"/>
              </a:spcBef>
            </a:pPr>
            <a:r>
              <a:rPr lang="en-US" sz="800" dirty="0"/>
              <a:t>Processing Incoming Payments with Petty Cash </a:t>
            </a:r>
          </a:p>
          <a:p>
            <a:pPr marL="142875" indent="142875">
              <a:spcBef>
                <a:spcPts val="300"/>
              </a:spcBef>
            </a:pPr>
            <a:r>
              <a:rPr lang="en-US" sz="800" dirty="0"/>
              <a:t>Processing Internally-Initiated Payments by Credit Card </a:t>
            </a:r>
          </a:p>
          <a:p>
            <a:pPr marL="142875" indent="142875">
              <a:spcBef>
                <a:spcPts val="300"/>
              </a:spcBef>
            </a:pPr>
            <a:r>
              <a:rPr lang="en-US" sz="800" dirty="0"/>
              <a:t>Processing Internally-Initiated Payments by Direct Debit </a:t>
            </a:r>
            <a:endParaRPr lang="de-DE" sz="800" dirty="0"/>
          </a:p>
        </p:txBody>
      </p:sp>
      <p:sp>
        <p:nvSpPr>
          <p:cNvPr id="77" name="Oval 76">
            <a:hlinkClick r:id="rId11" action="ppaction://hlinksldjump" tooltip="The Processing Externally-Initiated  Payments by Incoming Check process variant enables customer invoices, for which payment is initiated externally, to be paid by incoming check. Clearing is performed in the same step. "/>
          </p:cNvPr>
          <p:cNvSpPr>
            <a:spLocks noChangeAspect="1"/>
          </p:cNvSpPr>
          <p:nvPr/>
        </p:nvSpPr>
        <p:spPr bwMode="gray">
          <a:xfrm>
            <a:off x="2084850" y="317178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9" name="Oval 78">
            <a:hlinkClick r:id="rId11" action="ppaction://hlinksldjump" tooltip="The Processing Externally-Initiated  Payments by Incoming Check with Lockbox process variant enables customer invoices, for which payment is initiated externally, to be paid using lockbox processing."/>
          </p:cNvPr>
          <p:cNvSpPr>
            <a:spLocks noChangeAspect="1"/>
          </p:cNvSpPr>
          <p:nvPr/>
        </p:nvSpPr>
        <p:spPr bwMode="gray">
          <a:xfrm>
            <a:off x="2079512" y="332532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2" name="Oval 81">
            <a:hlinkClick r:id="rId11" action="ppaction://hlinksldjump" tooltip="The Processing Externally-Initiated Payments by Multiple Incoming Checks process variant enables customer invoices, initiated externally, to be paid by check in a transaction that allows multiple checks to be entered on one screen. "/>
          </p:cNvPr>
          <p:cNvSpPr>
            <a:spLocks noChangeAspect="1"/>
          </p:cNvSpPr>
          <p:nvPr/>
        </p:nvSpPr>
        <p:spPr bwMode="gray">
          <a:xfrm>
            <a:off x="2078650" y="348815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3" name="Oval 82">
            <a:hlinkClick r:id="rId11" action="ppaction://hlinksldjump" tooltip="The Processing Incoming Payments by Bill of Exchange process variant allows you to process different types of bills of exchange."/>
          </p:cNvPr>
          <p:cNvSpPr>
            <a:spLocks noChangeAspect="1"/>
          </p:cNvSpPr>
          <p:nvPr/>
        </p:nvSpPr>
        <p:spPr bwMode="gray">
          <a:xfrm>
            <a:off x="2079512" y="363938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4" name="Oval 83">
            <a:hlinkClick r:id="rId11" action="ppaction://hlinksldjump" tooltip="The Processing Incoming Payments with Petty Cash process variant enables customer invoices to be paid in cash. "/>
          </p:cNvPr>
          <p:cNvSpPr>
            <a:spLocks noChangeAspect="1"/>
          </p:cNvSpPr>
          <p:nvPr/>
        </p:nvSpPr>
        <p:spPr bwMode="gray">
          <a:xfrm>
            <a:off x="2084850" y="379173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5" name="Oval 84">
            <a:hlinkClick r:id="rId11" action="ppaction://hlinksldjump" tooltip="The Processing Internally-Initiated  Payments by Credit Card process variant enables customer invoices, for which payment is initiated internally, to be paid by credit card. "/>
          </p:cNvPr>
          <p:cNvSpPr>
            <a:spLocks noChangeAspect="1"/>
          </p:cNvSpPr>
          <p:nvPr/>
        </p:nvSpPr>
        <p:spPr bwMode="gray">
          <a:xfrm>
            <a:off x="2080551" y="395600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8" name="Oval 87">
            <a:hlinkClick r:id="rId11" action="ppaction://hlinksldjump" tooltip="The Processing Internally-Initiated Payments by Direct Debit process variant enables customer invoices, for which payment is initiated internally, to be paid by direct debit. "/>
          </p:cNvPr>
          <p:cNvSpPr>
            <a:spLocks noChangeAspect="1"/>
          </p:cNvSpPr>
          <p:nvPr/>
        </p:nvSpPr>
        <p:spPr bwMode="gray">
          <a:xfrm>
            <a:off x="2088175" y="410949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2" name="TextBox 71"/>
          <p:cNvSpPr txBox="1"/>
          <p:nvPr/>
        </p:nvSpPr>
        <p:spPr>
          <a:xfrm>
            <a:off x="365124" y="4780697"/>
            <a:ext cx="1471779"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5" name="Rectangle 55"/>
          <p:cNvSpPr>
            <a:spLocks noChangeArrowheads="1"/>
          </p:cNvSpPr>
          <p:nvPr/>
        </p:nvSpPr>
        <p:spPr bwMode="auto">
          <a:xfrm>
            <a:off x="305529" y="4780866"/>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9" name="TextBox 72"/>
          <p:cNvSpPr txBox="1">
            <a:spLocks noChangeArrowheads="1"/>
          </p:cNvSpPr>
          <p:nvPr/>
        </p:nvSpPr>
        <p:spPr bwMode="auto">
          <a:xfrm>
            <a:off x="327025" y="5142026"/>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93" name="TextBox 61"/>
          <p:cNvSpPr txBox="1">
            <a:spLocks noChangeArrowheads="1"/>
          </p:cNvSpPr>
          <p:nvPr/>
        </p:nvSpPr>
        <p:spPr bwMode="auto">
          <a:xfrm>
            <a:off x="327025" y="5496039"/>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5" name="Picture 94" descr="Calculator_2_60px.png"/>
          <p:cNvPicPr>
            <a:picLocks noChangeAspect="1"/>
          </p:cNvPicPr>
          <p:nvPr/>
        </p:nvPicPr>
        <p:blipFill>
          <a:blip r:embed="rId12" cstate="print"/>
          <a:stretch>
            <a:fillRect/>
          </a:stretch>
        </p:blipFill>
        <p:spPr>
          <a:xfrm>
            <a:off x="366739" y="5200948"/>
            <a:ext cx="180000" cy="180000"/>
          </a:xfrm>
          <a:prstGeom prst="rect">
            <a:avLst/>
          </a:prstGeom>
        </p:spPr>
      </p:pic>
      <p:pic>
        <p:nvPicPr>
          <p:cNvPr id="97" name="Picture 96" descr="Monitor_60px.png"/>
          <p:cNvPicPr>
            <a:picLocks noChangeAspect="1"/>
          </p:cNvPicPr>
          <p:nvPr/>
        </p:nvPicPr>
        <p:blipFill>
          <a:blip r:embed="rId13" cstate="print"/>
          <a:stretch>
            <a:fillRect/>
          </a:stretch>
        </p:blipFill>
        <p:spPr>
          <a:xfrm>
            <a:off x="366739" y="5559618"/>
            <a:ext cx="180000" cy="180000"/>
          </a:xfrm>
          <a:prstGeom prst="rect">
            <a:avLst/>
          </a:prstGeom>
        </p:spPr>
      </p:pic>
      <p:sp>
        <p:nvSpPr>
          <p:cNvPr id="113" name="Rectangle 57">
            <a:hlinkClick r:id="rId14" action="ppaction://hlinksldjump"/>
          </p:cNvPr>
          <p:cNvSpPr>
            <a:spLocks noChangeArrowheads="1"/>
          </p:cNvSpPr>
          <p:nvPr/>
        </p:nvSpPr>
        <p:spPr bwMode="auto">
          <a:xfrm>
            <a:off x="305529" y="5503859"/>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5" name="Rectangle 57">
            <a:hlinkClick r:id="rId15" action="ppaction://hlinksldjump"/>
          </p:cNvPr>
          <p:cNvSpPr>
            <a:spLocks noChangeArrowheads="1"/>
          </p:cNvSpPr>
          <p:nvPr/>
        </p:nvSpPr>
        <p:spPr bwMode="auto">
          <a:xfrm>
            <a:off x="305529" y="5152058"/>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8" name="Rectangle 57">
            <a:hlinkClick r:id="rId1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Chevron 68"/>
          <p:cNvSpPr>
            <a:spLocks noChangeArrowheads="1"/>
          </p:cNvSpPr>
          <p:nvPr>
            <p:custDataLst>
              <p:tags r:id="rId1"/>
            </p:custDataLst>
          </p:nvPr>
        </p:nvSpPr>
        <p:spPr bwMode="auto">
          <a:xfrm>
            <a:off x="1954213" y="1724456"/>
            <a:ext cx="4046537" cy="1412875"/>
          </a:xfrm>
          <a:prstGeom prst="chevron">
            <a:avLst>
              <a:gd name="adj" fmla="val 1099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Receivables and Payments </a:t>
            </a:r>
          </a:p>
        </p:txBody>
      </p:sp>
      <p:sp>
        <p:nvSpPr>
          <p:cNvPr id="70" name="Chevron 70"/>
          <p:cNvSpPr>
            <a:spLocks noChangeArrowheads="1"/>
          </p:cNvSpPr>
          <p:nvPr>
            <p:custDataLst>
              <p:tags r:id="rId2"/>
            </p:custDataLst>
          </p:nvPr>
        </p:nvSpPr>
        <p:spPr bwMode="auto">
          <a:xfrm>
            <a:off x="2170113" y="1982270"/>
            <a:ext cx="922337" cy="891060"/>
          </a:xfrm>
          <a:prstGeom prst="chevron">
            <a:avLst>
              <a:gd name="adj" fmla="val 9081"/>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Enter a remittance advice </a:t>
            </a:r>
          </a:p>
        </p:txBody>
      </p:sp>
      <p:sp>
        <p:nvSpPr>
          <p:cNvPr id="99" name="Chevron 81"/>
          <p:cNvSpPr>
            <a:spLocks noChangeArrowheads="1"/>
          </p:cNvSpPr>
          <p:nvPr>
            <p:custDataLst>
              <p:tags r:id="rId3"/>
            </p:custDataLst>
          </p:nvPr>
        </p:nvSpPr>
        <p:spPr bwMode="auto">
          <a:xfrm>
            <a:off x="3068638" y="1980683"/>
            <a:ext cx="922337" cy="891059"/>
          </a:xfrm>
          <a:prstGeom prst="chevron">
            <a:avLst>
              <a:gd name="adj" fmla="val 9081"/>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 </a:t>
            </a:r>
          </a:p>
        </p:txBody>
      </p:sp>
      <p:sp>
        <p:nvSpPr>
          <p:cNvPr id="103" name="Chevron 82"/>
          <p:cNvSpPr>
            <a:spLocks noChangeArrowheads="1"/>
          </p:cNvSpPr>
          <p:nvPr>
            <p:custDataLst>
              <p:tags r:id="rId4"/>
            </p:custDataLst>
          </p:nvPr>
        </p:nvSpPr>
        <p:spPr bwMode="auto">
          <a:xfrm>
            <a:off x="3960813" y="1977508"/>
            <a:ext cx="922337" cy="891059"/>
          </a:xfrm>
          <a:prstGeom prst="chevron">
            <a:avLst>
              <a:gd name="adj" fmla="val 9081"/>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 </a:t>
            </a:r>
          </a:p>
        </p:txBody>
      </p:sp>
      <p:sp>
        <p:nvSpPr>
          <p:cNvPr id="119" name="Chevron 82"/>
          <p:cNvSpPr>
            <a:spLocks noChangeArrowheads="1"/>
          </p:cNvSpPr>
          <p:nvPr>
            <p:custDataLst>
              <p:tags r:id="rId5"/>
            </p:custDataLst>
          </p:nvPr>
        </p:nvSpPr>
        <p:spPr bwMode="auto">
          <a:xfrm>
            <a:off x="4859338" y="1977508"/>
            <a:ext cx="922337" cy="891059"/>
          </a:xfrm>
          <a:prstGeom prst="chevron">
            <a:avLst>
              <a:gd name="adj" fmla="val 9081"/>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 </a:t>
            </a:r>
          </a:p>
        </p:txBody>
      </p:sp>
      <p:sp>
        <p:nvSpPr>
          <p:cNvPr id="120" name="Rectangle 77"/>
          <p:cNvSpPr>
            <a:spLocks noChangeArrowheads="1"/>
          </p:cNvSpPr>
          <p:nvPr/>
        </p:nvSpPr>
        <p:spPr bwMode="auto">
          <a:xfrm>
            <a:off x="1960563" y="2924606"/>
            <a:ext cx="1947969" cy="230832"/>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
                <a:srgbClr val="F0AB00"/>
              </a:buClr>
              <a:buSzPct val="80000"/>
              <a:buFontTx/>
              <a:buNone/>
              <a:tabLst/>
              <a:defRPr/>
            </a:pPr>
            <a:r>
              <a:rPr kumimoji="0" lang="en-US" sz="900" b="0" i="0" u="none" strike="noStrike" kern="0" cap="none" spc="0" normalizeH="0" baseline="0" noProof="0" dirty="0">
                <a:ln>
                  <a:noFill/>
                </a:ln>
                <a:solidFill>
                  <a:schemeClr val="bg1"/>
                </a:solidFill>
                <a:effectLst/>
                <a:uLnTx/>
                <a:uFillTx/>
                <a:hlinkClick r:id="rId17" action="ppaction://hlinksldjump"/>
              </a:rPr>
              <a:t>Click here </a:t>
            </a:r>
            <a:r>
              <a:rPr kumimoji="0" lang="en-US" sz="900" b="0" i="0" u="none" strike="noStrike" kern="0" cap="none" spc="0" normalizeH="0" baseline="0" noProof="0" dirty="0">
                <a:ln>
                  <a:noFill/>
                </a:ln>
                <a:solidFill>
                  <a:schemeClr val="bg1"/>
                </a:solidFill>
                <a:effectLst/>
                <a:uLnTx/>
                <a:uFillTx/>
              </a:rPr>
              <a:t>to hide process variants</a:t>
            </a:r>
          </a:p>
        </p:txBody>
      </p:sp>
      <p:sp>
        <p:nvSpPr>
          <p:cNvPr id="123" name="Oval 122">
            <a:hlinkClick r:id="rId17" action="ppaction://hlinksldjump" tooltip="The accountant enters a payment advice received from the customer or supplier upon payment of an invoice or credit memo. "/>
          </p:cNvPr>
          <p:cNvSpPr>
            <a:spLocks noChangeAspect="1"/>
          </p:cNvSpPr>
          <p:nvPr/>
        </p:nvSpPr>
        <p:spPr bwMode="gray">
          <a:xfrm>
            <a:off x="2856009" y="268831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4" name="Oval 123">
            <a:hlinkClick r:id="rId17"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3748184" y="269466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5" name="Oval 124">
            <a:hlinkClick r:id="rId17" action="ppaction://hlinksldjump" tooltip="The system matches payment information from bank statements, lockboxes, or bank advices with the payments created in the system and sends this information to the correct area (e.g. receivables) or to an accountant for manual exception handling."/>
          </p:cNvPr>
          <p:cNvSpPr>
            <a:spLocks noChangeAspect="1"/>
          </p:cNvSpPr>
          <p:nvPr/>
        </p:nvSpPr>
        <p:spPr bwMode="gray">
          <a:xfrm>
            <a:off x="4640359" y="269149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6" name="Oval 125">
            <a:hlinkClick r:id="rId17" action="ppaction://hlinksldjump" tooltip="The system clears the payment if the items were selected previously. Otherwise, the system generates a task for the accountant to clear. "/>
          </p:cNvPr>
          <p:cNvSpPr>
            <a:spLocks noChangeAspect="1"/>
          </p:cNvSpPr>
          <p:nvPr/>
        </p:nvSpPr>
        <p:spPr bwMode="gray">
          <a:xfrm>
            <a:off x="5542059" y="268831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7" name="Chevron 123">
            <a:hlinkClick r:id="rId18" action="ppaction://hlinksldjump"/>
          </p:cNvPr>
          <p:cNvSpPr>
            <a:spLocks noChangeArrowheads="1"/>
          </p:cNvSpPr>
          <p:nvPr/>
        </p:nvSpPr>
        <p:spPr bwMode="auto">
          <a:xfrm>
            <a:off x="327058" y="1980932"/>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lvl="0" fontAlgn="base">
              <a:lnSpc>
                <a:spcPct val="90000"/>
              </a:lnSpc>
              <a:spcBef>
                <a:spcPct val="0"/>
              </a:spcBef>
              <a:spcAft>
                <a:spcPct val="0"/>
              </a:spcAft>
              <a:buClr>
                <a:schemeClr val="accent1"/>
              </a:buClr>
              <a:buSzPct val="80000"/>
            </a:pPr>
            <a:r>
              <a:rPr lang="en-US" sz="800" dirty="0">
                <a:solidFill>
                  <a:srgbClr val="404040"/>
                </a:solidFill>
              </a:rPr>
              <a:t>Processing Payables and Payments </a:t>
            </a:r>
          </a:p>
        </p:txBody>
      </p:sp>
      <p:sp>
        <p:nvSpPr>
          <p:cNvPr id="128" name="Chevron 123">
            <a:hlinkClick r:id="rId19" action="ppaction://hlinksldjump"/>
          </p:cNvPr>
          <p:cNvSpPr>
            <a:spLocks noChangeArrowheads="1"/>
          </p:cNvSpPr>
          <p:nvPr/>
        </p:nvSpPr>
        <p:spPr bwMode="auto">
          <a:xfrm>
            <a:off x="1173247" y="1980932"/>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lvl="0" fontAlgn="base">
              <a:lnSpc>
                <a:spcPct val="90000"/>
              </a:lnSpc>
              <a:spcBef>
                <a:spcPct val="0"/>
              </a:spcBef>
              <a:spcAft>
                <a:spcPct val="0"/>
              </a:spcAft>
              <a:buClr>
                <a:schemeClr val="accent1"/>
              </a:buClr>
              <a:buSzPct val="80000"/>
            </a:pPr>
            <a:r>
              <a:rPr lang="en-US" sz="800" dirty="0">
                <a:solidFill>
                  <a:srgbClr val="404040"/>
                </a:solidFill>
              </a:rPr>
              <a:t>Managing Petty Cash</a:t>
            </a:r>
          </a:p>
        </p:txBody>
      </p:sp>
      <p:sp>
        <p:nvSpPr>
          <p:cNvPr id="129" name="Chevron 123">
            <a:hlinkClick r:id="rId20" action="ppaction://hlinksldjump"/>
          </p:cNvPr>
          <p:cNvSpPr>
            <a:spLocks noChangeArrowheads="1"/>
          </p:cNvSpPr>
          <p:nvPr/>
        </p:nvSpPr>
        <p:spPr bwMode="auto">
          <a:xfrm>
            <a:off x="5948680" y="1980932"/>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Dunning</a:t>
            </a:r>
          </a:p>
        </p:txBody>
      </p:sp>
      <p:sp>
        <p:nvSpPr>
          <p:cNvPr id="133" name="Chevron 123">
            <a:hlinkClick r:id="rId21" action="ppaction://hlinksldjump"/>
          </p:cNvPr>
          <p:cNvSpPr>
            <a:spLocks noChangeArrowheads="1"/>
          </p:cNvSpPr>
          <p:nvPr/>
        </p:nvSpPr>
        <p:spPr bwMode="auto">
          <a:xfrm>
            <a:off x="6793347" y="1980932"/>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Cash</a:t>
            </a:r>
          </a:p>
        </p:txBody>
      </p:sp>
      <p:sp>
        <p:nvSpPr>
          <p:cNvPr id="142" name="Chevron 101"/>
          <p:cNvSpPr>
            <a:spLocks noChangeArrowheads="1"/>
          </p:cNvSpPr>
          <p:nvPr/>
        </p:nvSpPr>
        <p:spPr bwMode="auto">
          <a:xfrm>
            <a:off x="7608888" y="46450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err="1">
                <a:solidFill>
                  <a:srgbClr val="404040"/>
                </a:solidFill>
              </a:rPr>
              <a:t>Account</a:t>
            </a:r>
            <a:r>
              <a:rPr lang="de-DE" sz="800" dirty="0">
                <a:solidFill>
                  <a:srgbClr val="404040"/>
                </a:solidFill>
              </a:rPr>
              <a:t> </a:t>
            </a:r>
            <a:r>
              <a:rPr lang="de-DE" sz="800" dirty="0" err="1">
                <a:solidFill>
                  <a:srgbClr val="404040"/>
                </a:solidFill>
              </a:rPr>
              <a:t>Receivables</a:t>
            </a:r>
            <a:r>
              <a:rPr lang="de-DE" sz="800" dirty="0">
                <a:solidFill>
                  <a:srgbClr val="404040"/>
                </a:solidFill>
              </a:rPr>
              <a:t> </a:t>
            </a:r>
            <a:r>
              <a:rPr lang="de-DE" sz="800" dirty="0" err="1">
                <a:solidFill>
                  <a:srgbClr val="404040"/>
                </a:solidFill>
              </a:rPr>
              <a:t>Accountant</a:t>
            </a:r>
            <a:endParaRPr lang="en-US" sz="800" dirty="0">
              <a:solidFill>
                <a:srgbClr val="404040"/>
              </a:solidFill>
            </a:endParaRPr>
          </a:p>
        </p:txBody>
      </p:sp>
      <p:sp>
        <p:nvSpPr>
          <p:cNvPr id="143" name="Chevron 102"/>
          <p:cNvSpPr>
            <a:spLocks noChangeArrowheads="1"/>
          </p:cNvSpPr>
          <p:nvPr/>
        </p:nvSpPr>
        <p:spPr bwMode="auto">
          <a:xfrm>
            <a:off x="7570788" y="5120636"/>
            <a:ext cx="1516062" cy="643766"/>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 </a:t>
            </a:r>
          </a:p>
          <a:p>
            <a:pPr>
              <a:buClr>
                <a:schemeClr val="accent1"/>
              </a:buClr>
              <a:buSzPct val="80000"/>
              <a:buFont typeface="Wingdings" pitchFamily="2" charset="2"/>
              <a:buNone/>
            </a:pPr>
            <a:endParaRPr lang="en-US" sz="800" dirty="0">
              <a:solidFill>
                <a:srgbClr val="404040"/>
              </a:solidFill>
            </a:endParaRPr>
          </a:p>
        </p:txBody>
      </p:sp>
      <p:pic>
        <p:nvPicPr>
          <p:cNvPr id="73" name="Picture 72"/>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72261"/>
            <a:ext cx="180000" cy="134181"/>
          </a:xfrm>
          <a:prstGeom prst="rect">
            <a:avLst/>
          </a:prstGeom>
        </p:spPr>
      </p:pic>
      <p:sp>
        <p:nvSpPr>
          <p:cNvPr id="78" name="Freeform 69"/>
          <p:cNvSpPr>
            <a:spLocks noChangeArrowheads="1"/>
          </p:cNvSpPr>
          <p:nvPr/>
        </p:nvSpPr>
        <p:spPr bwMode="auto">
          <a:xfrm>
            <a:off x="5718174" y="300715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0" name="Freeform 69"/>
          <p:cNvSpPr>
            <a:spLocks noChangeArrowheads="1"/>
          </p:cNvSpPr>
          <p:nvPr/>
        </p:nvSpPr>
        <p:spPr bwMode="auto">
          <a:xfrm>
            <a:off x="1841666" y="273839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1" name="Freeform 69"/>
          <p:cNvSpPr>
            <a:spLocks noChangeArrowheads="1"/>
          </p:cNvSpPr>
          <p:nvPr/>
        </p:nvSpPr>
        <p:spPr bwMode="auto">
          <a:xfrm>
            <a:off x="993961" y="273839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6" name="Freeform 69"/>
          <p:cNvSpPr>
            <a:spLocks noChangeArrowheads="1"/>
          </p:cNvSpPr>
          <p:nvPr/>
        </p:nvSpPr>
        <p:spPr bwMode="auto">
          <a:xfrm>
            <a:off x="7453289" y="273839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7" name="Freeform 69"/>
          <p:cNvSpPr>
            <a:spLocks noChangeArrowheads="1"/>
          </p:cNvSpPr>
          <p:nvPr/>
        </p:nvSpPr>
        <p:spPr bwMode="auto">
          <a:xfrm>
            <a:off x="6610347" y="273839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grpSp>
        <p:nvGrpSpPr>
          <p:cNvPr id="96" name="Group 95"/>
          <p:cNvGrpSpPr/>
          <p:nvPr/>
        </p:nvGrpSpPr>
        <p:grpSpPr>
          <a:xfrm>
            <a:off x="6881813" y="4521200"/>
            <a:ext cx="407987" cy="407988"/>
            <a:chOff x="6881813" y="4521200"/>
            <a:chExt cx="407987" cy="407988"/>
          </a:xfrm>
        </p:grpSpPr>
        <p:pic>
          <p:nvPicPr>
            <p:cNvPr id="106" name="Picture 102" descr="47"/>
            <p:cNvPicPr>
              <a:picLocks noChangeAspect="1" noChangeArrowheads="1"/>
            </p:cNvPicPr>
            <p:nvPr/>
          </p:nvPicPr>
          <p:blipFill>
            <a:blip r:embed="rId23" cstate="print"/>
            <a:srcRect/>
            <a:stretch>
              <a:fillRect/>
            </a:stretch>
          </p:blipFill>
          <p:spPr bwMode="auto">
            <a:xfrm>
              <a:off x="6897688" y="4537075"/>
              <a:ext cx="384175" cy="384175"/>
            </a:xfrm>
            <a:prstGeom prst="rect">
              <a:avLst/>
            </a:prstGeom>
            <a:noFill/>
            <a:ln w="9525">
              <a:noFill/>
              <a:miter lim="800000"/>
              <a:headEnd/>
              <a:tailEnd/>
            </a:ln>
          </p:spPr>
        </p:pic>
        <p:sp>
          <p:nvSpPr>
            <p:cNvPr id="108" name="AutoShape 103"/>
            <p:cNvSpPr>
              <a:spLocks noChangeArrowheads="1"/>
            </p:cNvSpPr>
            <p:nvPr/>
          </p:nvSpPr>
          <p:spPr bwMode="auto">
            <a:xfrm>
              <a:off x="6881813" y="4521200"/>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109"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93993" y="5129475"/>
            <a:ext cx="634912" cy="444439"/>
          </a:xfrm>
          <a:prstGeom prst="rect">
            <a:avLst/>
          </a:prstGeom>
          <a:noFill/>
          <a:ln w="9525">
            <a:noFill/>
            <a:miter lim="800000"/>
            <a:headEnd/>
            <a:tailEnd/>
          </a:ln>
        </p:spPr>
      </p:pic>
      <p:sp>
        <p:nvSpPr>
          <p:cNvPr id="110" name="TextBox 59">
            <a:hlinkClick r:id="rId25" action="ppaction://hlinksldjump"/>
          </p:cNvPr>
          <p:cNvSpPr txBox="1">
            <a:spLocks noChangeArrowheads="1"/>
          </p:cNvSpPr>
          <p:nvPr/>
        </p:nvSpPr>
        <p:spPr bwMode="auto">
          <a:xfrm>
            <a:off x="5623791" y="1688954"/>
            <a:ext cx="284052" cy="276999"/>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BentonSans Light" pitchFamily="2" charset="0"/>
                <a:cs typeface="BrowalliaUPC" pitchFamily="34" charset="-34"/>
              </a:rPr>
              <a:t>X</a:t>
            </a:r>
          </a:p>
        </p:txBody>
      </p:sp>
    </p:spTree>
    <p:extLst>
      <p:ext uri="{BB962C8B-B14F-4D97-AF65-F5344CB8AC3E}">
        <p14:creationId xmlns:p14="http://schemas.microsoft.com/office/powerpoint/2010/main" val="369403099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2" name="Chevron 44"/>
          <p:cNvSpPr>
            <a:spLocks noChangeArrowheads="1"/>
          </p:cNvSpPr>
          <p:nvPr/>
        </p:nvSpPr>
        <p:spPr bwMode="auto">
          <a:xfrm>
            <a:off x="2824959" y="1713516"/>
            <a:ext cx="2596399" cy="142814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Dunning</a:t>
            </a:r>
          </a:p>
        </p:txBody>
      </p:sp>
      <p:sp>
        <p:nvSpPr>
          <p:cNvPr id="2" name="Title 1"/>
          <p:cNvSpPr>
            <a:spLocks noGrp="1"/>
          </p:cNvSpPr>
          <p:nvPr>
            <p:ph type="title"/>
          </p:nvPr>
        </p:nvSpPr>
        <p:spPr/>
        <p:txBody>
          <a:bodyPr/>
          <a:lstStyle/>
          <a:p>
            <a:pPr lvl="0" fontAlgn="base">
              <a:spcAft>
                <a:spcPct val="0"/>
              </a:spcAft>
            </a:pPr>
            <a:r>
              <a:rPr lang="en-US" dirty="0"/>
              <a:t>Cash</a:t>
            </a:r>
            <a:r>
              <a:rPr lang="en-US" dirty="0">
                <a:solidFill>
                  <a:srgbClr val="44697D"/>
                </a:solidFill>
                <a:ea typeface="Arial Unicode MS" pitchFamily="34" charset="-128"/>
                <a:cs typeface="Arial Unicode MS" pitchFamily="34" charset="-128"/>
              </a:rPr>
              <a:t> </a:t>
            </a:r>
            <a:r>
              <a:rPr lang="en-US" dirty="0"/>
              <a:t>and</a:t>
            </a:r>
            <a:r>
              <a:rPr lang="en-US" dirty="0">
                <a:solidFill>
                  <a:srgbClr val="44697D"/>
                </a:solidFill>
                <a:ea typeface="Arial Unicode MS" pitchFamily="34" charset="-128"/>
                <a:cs typeface="Arial Unicode MS" pitchFamily="34" charset="-128"/>
              </a:rPr>
              <a:t> </a:t>
            </a:r>
            <a:r>
              <a:rPr lang="de-DE" dirty="0" err="1"/>
              <a:t>Liquidity</a:t>
            </a:r>
            <a:r>
              <a:rPr lang="de-DE" dirty="0">
                <a:solidFill>
                  <a:srgbClr val="44697D"/>
                </a:solidFill>
                <a:ea typeface="Arial Unicode MS" pitchFamily="34" charset="-128"/>
                <a:cs typeface="Arial Unicode MS" pitchFamily="34" charset="-128"/>
              </a:rPr>
              <a:t> </a:t>
            </a:r>
            <a:r>
              <a:rPr lang="de-DE" dirty="0"/>
              <a:t>Management</a:t>
            </a:r>
            <a:br>
              <a:rPr lang="de-DE" sz="2200" dirty="0">
                <a:solidFill>
                  <a:srgbClr val="44697D"/>
                </a:solidFill>
                <a:ea typeface="Arial Unicode MS" pitchFamily="34" charset="-128"/>
                <a:cs typeface="Arial Unicode MS" pitchFamily="34" charset="-128"/>
              </a:rPr>
            </a:br>
            <a:r>
              <a:rPr lang="en-US" sz="2000" dirty="0"/>
              <a:t>Process</a:t>
            </a:r>
            <a:r>
              <a:rPr lang="en-US" sz="2200" dirty="0">
                <a:solidFill>
                  <a:srgbClr val="44697D"/>
                </a:solidFill>
                <a:ea typeface="Arial Unicode MS" pitchFamily="34" charset="-128"/>
                <a:cs typeface="Arial Unicode MS" pitchFamily="34" charset="-128"/>
              </a:rPr>
              <a:t> </a:t>
            </a:r>
            <a:r>
              <a:rPr lang="en-US" sz="2000" dirty="0"/>
              <a:t>Details</a:t>
            </a:r>
            <a:r>
              <a:rPr lang="en-US" sz="2200" dirty="0">
                <a:solidFill>
                  <a:srgbClr val="44697D"/>
                </a:solidFill>
                <a:ea typeface="Arial Unicode MS" pitchFamily="34" charset="-128"/>
                <a:cs typeface="Arial Unicode MS" pitchFamily="34" charset="-128"/>
              </a:rPr>
              <a:t>: </a:t>
            </a:r>
            <a:r>
              <a:rPr lang="en-US" sz="2000" dirty="0"/>
              <a:t>Dunning</a:t>
            </a:r>
            <a:r>
              <a:rPr lang="en-US" sz="2200" dirty="0">
                <a:solidFill>
                  <a:srgbClr val="44697D"/>
                </a:solidFill>
                <a:ea typeface="Arial Unicode MS" pitchFamily="34" charset="-128"/>
                <a:cs typeface="Arial Unicode MS" pitchFamily="34" charset="-128"/>
              </a:rPr>
              <a:t>	</a:t>
            </a:r>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71" name="Chevron 70"/>
          <p:cNvSpPr>
            <a:spLocks noChangeArrowheads="1"/>
          </p:cNvSpPr>
          <p:nvPr>
            <p:custDataLst>
              <p:tags r:id="rId1"/>
            </p:custDataLst>
          </p:nvPr>
        </p:nvSpPr>
        <p:spPr bwMode="auto">
          <a:xfrm>
            <a:off x="2963716" y="202221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dunning proposal </a:t>
            </a:r>
          </a:p>
        </p:txBody>
      </p:sp>
      <p:sp>
        <p:nvSpPr>
          <p:cNvPr id="75" name="Chevron 74"/>
          <p:cNvSpPr>
            <a:spLocks noChangeArrowheads="1"/>
          </p:cNvSpPr>
          <p:nvPr>
            <p:custDataLst>
              <p:tags r:id="rId2"/>
            </p:custDataLst>
          </p:nvPr>
        </p:nvSpPr>
        <p:spPr bwMode="auto">
          <a:xfrm>
            <a:off x="3754534" y="202221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dunning proposal </a:t>
            </a:r>
          </a:p>
        </p:txBody>
      </p:sp>
      <p:sp>
        <p:nvSpPr>
          <p:cNvPr id="76" name="Chevron 75"/>
          <p:cNvSpPr>
            <a:spLocks noChangeArrowheads="1"/>
          </p:cNvSpPr>
          <p:nvPr>
            <p:custDataLst>
              <p:tags r:id="rId3"/>
            </p:custDataLst>
          </p:nvPr>
        </p:nvSpPr>
        <p:spPr bwMode="auto">
          <a:xfrm>
            <a:off x="4545352" y="202221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a dunning proposal </a:t>
            </a:r>
          </a:p>
        </p:txBody>
      </p:sp>
      <p:sp>
        <p:nvSpPr>
          <p:cNvPr id="84" name="TextBox 59">
            <a:hlinkClick r:id="rId7" action="ppaction://hlinksldjump"/>
          </p:cNvPr>
          <p:cNvSpPr txBox="1">
            <a:spLocks noChangeArrowheads="1"/>
          </p:cNvSpPr>
          <p:nvPr/>
        </p:nvSpPr>
        <p:spPr bwMode="auto">
          <a:xfrm>
            <a:off x="5062442" y="1667169"/>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89" name="Oval 88">
            <a:hlinkClick r:id="rId8" action="ppaction://hlinksldjump" tooltip="The system creates automatic dunning proposals based on the settings in configuration."/>
          </p:cNvPr>
          <p:cNvSpPr>
            <a:spLocks noChangeAspect="1"/>
          </p:cNvSpPr>
          <p:nvPr/>
        </p:nvSpPr>
        <p:spPr bwMode="gray">
          <a:xfrm>
            <a:off x="3536687" y="261545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0" name="Oval 89">
            <a:hlinkClick r:id="rId8" action="ppaction://hlinksldjump" tooltip="The accountant checks and processes the dunning proposals contained in the dunning proposal list."/>
          </p:cNvPr>
          <p:cNvSpPr>
            <a:spLocks noChangeAspect="1"/>
          </p:cNvSpPr>
          <p:nvPr/>
        </p:nvSpPr>
        <p:spPr bwMode="gray">
          <a:xfrm>
            <a:off x="4324477" y="261545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1" name="Oval 90">
            <a:hlinkClick r:id="rId8" action="ppaction://hlinksldjump" tooltip="The accountant releases the dunning proposals to send payment reminders or dunning notices."/>
          </p:cNvPr>
          <p:cNvSpPr>
            <a:spLocks noChangeAspect="1"/>
          </p:cNvSpPr>
          <p:nvPr/>
        </p:nvSpPr>
        <p:spPr bwMode="gray">
          <a:xfrm>
            <a:off x="5112267" y="261545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Rectangle 122"/>
          <p:cNvSpPr>
            <a:spLocks noChangeArrowheads="1"/>
          </p:cNvSpPr>
          <p:nvPr/>
        </p:nvSpPr>
        <p:spPr bwMode="auto">
          <a:xfrm>
            <a:off x="1763713" y="4132263"/>
            <a:ext cx="7380287" cy="2725737"/>
          </a:xfrm>
          <a:prstGeom prst="rect">
            <a:avLst/>
          </a:prstGeom>
          <a:solidFill>
            <a:srgbClr val="EAEAEA"/>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7"/>
          <p:cNvSpPr txBox="1"/>
          <p:nvPr/>
        </p:nvSpPr>
        <p:spPr bwMode="auto">
          <a:xfrm>
            <a:off x="1855788"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70" name="Rectangle 78">
            <a:hlinkClick r:id="rId10"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TextBox 83"/>
          <p:cNvSpPr txBox="1">
            <a:spLocks noChangeArrowheads="1"/>
          </p:cNvSpPr>
          <p:nvPr/>
        </p:nvSpPr>
        <p:spPr bwMode="auto">
          <a:xfrm>
            <a:off x="1738313" y="4133850"/>
            <a:ext cx="2159000" cy="261938"/>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Process Description</a:t>
            </a:r>
            <a:endParaRPr lang="en-US" sz="900" dirty="0">
              <a:solidFill>
                <a:srgbClr val="666666"/>
              </a:solidFill>
              <a:latin typeface="BentonSans Light" pitchFamily="2" charset="0"/>
            </a:endParaRPr>
          </a:p>
        </p:txBody>
      </p:sp>
      <p:sp>
        <p:nvSpPr>
          <p:cNvPr id="74" name="TextBox 93"/>
          <p:cNvSpPr txBox="1">
            <a:spLocks noChangeArrowheads="1"/>
          </p:cNvSpPr>
          <p:nvPr/>
        </p:nvSpPr>
        <p:spPr bwMode="auto">
          <a:xfrm>
            <a:off x="1744663" y="4398963"/>
            <a:ext cx="4746625" cy="501650"/>
          </a:xfrm>
          <a:prstGeom prst="rect">
            <a:avLst/>
          </a:prstGeom>
          <a:noFill/>
          <a:ln w="9525">
            <a:noFill/>
            <a:miter lim="800000"/>
            <a:headEnd/>
            <a:tailEnd/>
          </a:ln>
        </p:spPr>
        <p:txBody>
          <a:bodyPr>
            <a:spAutoFit/>
          </a:bodyPr>
          <a:lstStyle/>
          <a:p>
            <a:pPr>
              <a:spcBef>
                <a:spcPts val="600"/>
              </a:spcBef>
            </a:pPr>
            <a:r>
              <a:rPr lang="en-US" sz="900" dirty="0"/>
              <a:t>The </a:t>
            </a:r>
            <a:r>
              <a:rPr lang="en-US" sz="900" b="1" dirty="0"/>
              <a:t>Dunning</a:t>
            </a:r>
            <a:r>
              <a:rPr lang="en-US" sz="900" dirty="0"/>
              <a:t> business process covers the automatic creation of dunning proposals. Your company can edit and release dunning proposals to send payment reminders or dunning notices to customers for overdue payments.</a:t>
            </a:r>
          </a:p>
        </p:txBody>
      </p:sp>
      <p:cxnSp>
        <p:nvCxnSpPr>
          <p:cNvPr id="7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67" name="Chevron 102"/>
          <p:cNvSpPr>
            <a:spLocks noChangeArrowheads="1"/>
          </p:cNvSpPr>
          <p:nvPr/>
        </p:nvSpPr>
        <p:spPr bwMode="auto">
          <a:xfrm>
            <a:off x="7618754" y="586479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endParaRPr lang="en-US" sz="800" dirty="0">
              <a:solidFill>
                <a:srgbClr val="404040"/>
              </a:solidFill>
            </a:endParaRPr>
          </a:p>
        </p:txBody>
      </p:sp>
      <p:sp>
        <p:nvSpPr>
          <p:cNvPr id="80" name="TextBox 79"/>
          <p:cNvSpPr txBox="1"/>
          <p:nvPr/>
        </p:nvSpPr>
        <p:spPr>
          <a:xfrm>
            <a:off x="365124" y="4780697"/>
            <a:ext cx="1471779"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82" name="Rectangle 55"/>
          <p:cNvSpPr>
            <a:spLocks noChangeArrowheads="1"/>
          </p:cNvSpPr>
          <p:nvPr/>
        </p:nvSpPr>
        <p:spPr bwMode="auto">
          <a:xfrm>
            <a:off x="305529" y="4780866"/>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3" name="TextBox 72"/>
          <p:cNvSpPr txBox="1">
            <a:spLocks noChangeArrowheads="1"/>
          </p:cNvSpPr>
          <p:nvPr/>
        </p:nvSpPr>
        <p:spPr bwMode="auto">
          <a:xfrm>
            <a:off x="327025" y="5142026"/>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8" name="TextBox 61"/>
          <p:cNvSpPr txBox="1">
            <a:spLocks noChangeArrowheads="1"/>
          </p:cNvSpPr>
          <p:nvPr/>
        </p:nvSpPr>
        <p:spPr bwMode="auto">
          <a:xfrm>
            <a:off x="327025" y="5496039"/>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5" name="Picture 94" descr="Calculator_2_60px.png"/>
          <p:cNvPicPr>
            <a:picLocks noChangeAspect="1"/>
          </p:cNvPicPr>
          <p:nvPr/>
        </p:nvPicPr>
        <p:blipFill>
          <a:blip r:embed="rId11" cstate="print"/>
          <a:stretch>
            <a:fillRect/>
          </a:stretch>
        </p:blipFill>
        <p:spPr>
          <a:xfrm>
            <a:off x="366739" y="5200948"/>
            <a:ext cx="180000" cy="180000"/>
          </a:xfrm>
          <a:prstGeom prst="rect">
            <a:avLst/>
          </a:prstGeom>
        </p:spPr>
      </p:pic>
      <p:pic>
        <p:nvPicPr>
          <p:cNvPr id="96" name="Picture 95" descr="Monitor_60px.png"/>
          <p:cNvPicPr>
            <a:picLocks noChangeAspect="1"/>
          </p:cNvPicPr>
          <p:nvPr/>
        </p:nvPicPr>
        <p:blipFill>
          <a:blip r:embed="rId12" cstate="print"/>
          <a:stretch>
            <a:fillRect/>
          </a:stretch>
        </p:blipFill>
        <p:spPr>
          <a:xfrm>
            <a:off x="366739" y="5559618"/>
            <a:ext cx="180000" cy="180000"/>
          </a:xfrm>
          <a:prstGeom prst="rect">
            <a:avLst/>
          </a:prstGeom>
        </p:spPr>
      </p:pic>
      <p:sp>
        <p:nvSpPr>
          <p:cNvPr id="97" name="Rectangle 57">
            <a:hlinkClick r:id="rId13" action="ppaction://hlinksldjump"/>
          </p:cNvPr>
          <p:cNvSpPr>
            <a:spLocks noChangeArrowheads="1"/>
          </p:cNvSpPr>
          <p:nvPr/>
        </p:nvSpPr>
        <p:spPr bwMode="auto">
          <a:xfrm>
            <a:off x="305529" y="5503859"/>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8" name="Rectangle 57">
            <a:hlinkClick r:id="rId14" action="ppaction://hlinksldjump"/>
          </p:cNvPr>
          <p:cNvSpPr>
            <a:spLocks noChangeArrowheads="1"/>
          </p:cNvSpPr>
          <p:nvPr/>
        </p:nvSpPr>
        <p:spPr bwMode="auto">
          <a:xfrm>
            <a:off x="305529" y="5152058"/>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01" name="Rectangle 57">
            <a:hlinkClick r:id="rId1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Chevron 123">
            <a:hlinkClick r:id="rId16" action="ppaction://hlinksldjump"/>
          </p:cNvPr>
          <p:cNvSpPr>
            <a:spLocks noChangeArrowheads="1"/>
          </p:cNvSpPr>
          <p:nvPr/>
        </p:nvSpPr>
        <p:spPr bwMode="auto">
          <a:xfrm>
            <a:off x="327058" y="1980932"/>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lvl="0" fontAlgn="base">
              <a:lnSpc>
                <a:spcPct val="90000"/>
              </a:lnSpc>
              <a:spcBef>
                <a:spcPct val="0"/>
              </a:spcBef>
              <a:spcAft>
                <a:spcPct val="0"/>
              </a:spcAft>
              <a:buClr>
                <a:schemeClr val="accent1"/>
              </a:buClr>
              <a:buSzPct val="80000"/>
            </a:pPr>
            <a:r>
              <a:rPr lang="en-US" sz="800" dirty="0">
                <a:solidFill>
                  <a:srgbClr val="404040"/>
                </a:solidFill>
              </a:rPr>
              <a:t>Processing Payables and Payments </a:t>
            </a:r>
          </a:p>
        </p:txBody>
      </p:sp>
      <p:sp>
        <p:nvSpPr>
          <p:cNvPr id="53" name="Chevron 123">
            <a:hlinkClick r:id="rId17" action="ppaction://hlinksldjump"/>
          </p:cNvPr>
          <p:cNvSpPr>
            <a:spLocks noChangeArrowheads="1"/>
          </p:cNvSpPr>
          <p:nvPr/>
        </p:nvSpPr>
        <p:spPr bwMode="auto">
          <a:xfrm>
            <a:off x="1173247" y="1980932"/>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lvl="0" fontAlgn="base">
              <a:lnSpc>
                <a:spcPct val="90000"/>
              </a:lnSpc>
              <a:spcBef>
                <a:spcPct val="0"/>
              </a:spcBef>
              <a:spcAft>
                <a:spcPct val="0"/>
              </a:spcAft>
              <a:buClr>
                <a:schemeClr val="accent1"/>
              </a:buClr>
              <a:buSzPct val="80000"/>
            </a:pPr>
            <a:r>
              <a:rPr lang="en-US" sz="800" dirty="0">
                <a:solidFill>
                  <a:srgbClr val="404040"/>
                </a:solidFill>
              </a:rPr>
              <a:t>Managing Petty Cash</a:t>
            </a:r>
          </a:p>
        </p:txBody>
      </p:sp>
      <p:sp>
        <p:nvSpPr>
          <p:cNvPr id="55" name="Chevron 123">
            <a:hlinkClick r:id="rId18" action="ppaction://hlinksldjump"/>
          </p:cNvPr>
          <p:cNvSpPr>
            <a:spLocks noChangeArrowheads="1"/>
          </p:cNvSpPr>
          <p:nvPr/>
        </p:nvSpPr>
        <p:spPr bwMode="auto">
          <a:xfrm>
            <a:off x="2017914" y="1980932"/>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 </a:t>
            </a:r>
          </a:p>
        </p:txBody>
      </p:sp>
      <p:sp>
        <p:nvSpPr>
          <p:cNvPr id="60" name="Chevron 123">
            <a:hlinkClick r:id="rId19" action="ppaction://hlinksldjump"/>
          </p:cNvPr>
          <p:cNvSpPr>
            <a:spLocks noChangeArrowheads="1"/>
          </p:cNvSpPr>
          <p:nvPr/>
        </p:nvSpPr>
        <p:spPr bwMode="auto">
          <a:xfrm>
            <a:off x="5374122" y="1980932"/>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Cash</a:t>
            </a:r>
          </a:p>
        </p:txBody>
      </p:sp>
      <p:sp>
        <p:nvSpPr>
          <p:cNvPr id="110" name="TextBox 98"/>
          <p:cNvSpPr txBox="1">
            <a:spLocks noChangeArrowheads="1"/>
          </p:cNvSpPr>
          <p:nvPr/>
        </p:nvSpPr>
        <p:spPr bwMode="auto">
          <a:xfrm>
            <a:off x="6751638" y="4141788"/>
            <a:ext cx="1433406" cy="261610"/>
          </a:xfrm>
          <a:prstGeom prst="rect">
            <a:avLst/>
          </a:prstGeom>
        </p:spPr>
        <p:txBody>
          <a:bodyPr wrap="none">
            <a:spAutoFit/>
          </a:bodyPr>
          <a:lstStyle>
            <a:defPPr>
              <a:defRPr lang="de-DE"/>
            </a:defPPr>
            <a:lvl1pPr>
              <a:defRPr sz="1100" b="1">
                <a:solidFill>
                  <a:srgbClr val="666666"/>
                </a:solidFill>
                <a:latin typeface="BentonSans Bold" pitchFamily="2" charset="0"/>
              </a:defRPr>
            </a:lvl1pPr>
          </a:lstStyle>
          <a:p>
            <a:r>
              <a:rPr lang="en-US" b="0" dirty="0">
                <a:latin typeface="BentonSans Light" pitchFamily="2" charset="0"/>
              </a:rPr>
              <a:t>Further Information</a:t>
            </a:r>
          </a:p>
        </p:txBody>
      </p:sp>
      <p:sp>
        <p:nvSpPr>
          <p:cNvPr id="111" name="Chevron 101"/>
          <p:cNvSpPr>
            <a:spLocks noChangeArrowheads="1"/>
          </p:cNvSpPr>
          <p:nvPr/>
        </p:nvSpPr>
        <p:spPr bwMode="auto">
          <a:xfrm>
            <a:off x="7608888" y="46450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err="1">
                <a:solidFill>
                  <a:srgbClr val="404040"/>
                </a:solidFill>
              </a:rPr>
              <a:t>Account</a:t>
            </a:r>
            <a:r>
              <a:rPr lang="de-DE" sz="800" dirty="0">
                <a:solidFill>
                  <a:srgbClr val="404040"/>
                </a:solidFill>
              </a:rPr>
              <a:t> </a:t>
            </a:r>
            <a:r>
              <a:rPr lang="de-DE" sz="800" dirty="0" err="1">
                <a:solidFill>
                  <a:srgbClr val="404040"/>
                </a:solidFill>
              </a:rPr>
              <a:t>Receivables</a:t>
            </a:r>
            <a:r>
              <a:rPr lang="de-DE" sz="800" dirty="0">
                <a:solidFill>
                  <a:srgbClr val="404040"/>
                </a:solidFill>
              </a:rPr>
              <a:t> </a:t>
            </a:r>
            <a:r>
              <a:rPr lang="de-DE" sz="800" dirty="0" err="1">
                <a:solidFill>
                  <a:srgbClr val="404040"/>
                </a:solidFill>
              </a:rPr>
              <a:t>Accountant</a:t>
            </a:r>
            <a:endParaRPr lang="en-US" sz="800" dirty="0">
              <a:solidFill>
                <a:srgbClr val="404040"/>
              </a:solidFill>
            </a:endParaRPr>
          </a:p>
        </p:txBody>
      </p:sp>
      <p:sp>
        <p:nvSpPr>
          <p:cNvPr id="112" name="Chevron 102"/>
          <p:cNvSpPr>
            <a:spLocks noChangeArrowheads="1"/>
          </p:cNvSpPr>
          <p:nvPr/>
        </p:nvSpPr>
        <p:spPr bwMode="auto">
          <a:xfrm>
            <a:off x="7570788" y="5120636"/>
            <a:ext cx="1516062" cy="643766"/>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 </a:t>
            </a:r>
          </a:p>
          <a:p>
            <a:pPr>
              <a:buClr>
                <a:schemeClr val="accent1"/>
              </a:buClr>
              <a:buSzPct val="80000"/>
              <a:buFont typeface="Wingdings" pitchFamily="2" charset="2"/>
              <a:buNone/>
            </a:pPr>
            <a:endParaRPr lang="en-US" sz="800" dirty="0">
              <a:solidFill>
                <a:srgbClr val="404040"/>
              </a:solidFill>
            </a:endParaRPr>
          </a:p>
        </p:txBody>
      </p:sp>
      <p:pic>
        <p:nvPicPr>
          <p:cNvPr id="54" name="Picture 53"/>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66739" y="4872261"/>
            <a:ext cx="180000" cy="134181"/>
          </a:xfrm>
          <a:prstGeom prst="rect">
            <a:avLst/>
          </a:prstGeom>
        </p:spPr>
      </p:pic>
      <p:sp>
        <p:nvSpPr>
          <p:cNvPr id="59" name="Freeform 69"/>
          <p:cNvSpPr>
            <a:spLocks noChangeArrowheads="1"/>
          </p:cNvSpPr>
          <p:nvPr/>
        </p:nvSpPr>
        <p:spPr bwMode="auto">
          <a:xfrm>
            <a:off x="2682878" y="273532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2" name="Freeform 69"/>
          <p:cNvSpPr>
            <a:spLocks noChangeArrowheads="1"/>
          </p:cNvSpPr>
          <p:nvPr/>
        </p:nvSpPr>
        <p:spPr bwMode="auto">
          <a:xfrm>
            <a:off x="1838638" y="273461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3" name="Freeform 69"/>
          <p:cNvSpPr>
            <a:spLocks noChangeArrowheads="1"/>
          </p:cNvSpPr>
          <p:nvPr/>
        </p:nvSpPr>
        <p:spPr bwMode="auto">
          <a:xfrm>
            <a:off x="990933" y="273461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4" name="Freeform 69"/>
          <p:cNvSpPr>
            <a:spLocks noChangeArrowheads="1"/>
          </p:cNvSpPr>
          <p:nvPr/>
        </p:nvSpPr>
        <p:spPr bwMode="auto">
          <a:xfrm>
            <a:off x="6043592" y="273532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5" name="Freeform 69"/>
          <p:cNvSpPr>
            <a:spLocks noChangeArrowheads="1"/>
          </p:cNvSpPr>
          <p:nvPr/>
        </p:nvSpPr>
        <p:spPr bwMode="auto">
          <a:xfrm>
            <a:off x="5151491" y="301148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grpSp>
        <p:nvGrpSpPr>
          <p:cNvPr id="85" name="Group 84"/>
          <p:cNvGrpSpPr/>
          <p:nvPr/>
        </p:nvGrpSpPr>
        <p:grpSpPr>
          <a:xfrm>
            <a:off x="6881813" y="4521200"/>
            <a:ext cx="407987" cy="407988"/>
            <a:chOff x="6881813" y="4521200"/>
            <a:chExt cx="407987" cy="407988"/>
          </a:xfrm>
        </p:grpSpPr>
        <p:pic>
          <p:nvPicPr>
            <p:cNvPr id="86" name="Picture 102" descr="47"/>
            <p:cNvPicPr>
              <a:picLocks noChangeAspect="1" noChangeArrowheads="1"/>
            </p:cNvPicPr>
            <p:nvPr/>
          </p:nvPicPr>
          <p:blipFill>
            <a:blip r:embed="rId21" cstate="print"/>
            <a:srcRect/>
            <a:stretch>
              <a:fillRect/>
            </a:stretch>
          </p:blipFill>
          <p:spPr bwMode="auto">
            <a:xfrm>
              <a:off x="6897688" y="4537075"/>
              <a:ext cx="384175" cy="384175"/>
            </a:xfrm>
            <a:prstGeom prst="rect">
              <a:avLst/>
            </a:prstGeom>
            <a:noFill/>
            <a:ln w="9525">
              <a:noFill/>
              <a:miter lim="800000"/>
              <a:headEnd/>
              <a:tailEnd/>
            </a:ln>
          </p:spPr>
        </p:pic>
        <p:sp>
          <p:nvSpPr>
            <p:cNvPr id="87" name="AutoShape 103"/>
            <p:cNvSpPr>
              <a:spLocks noChangeArrowheads="1"/>
            </p:cNvSpPr>
            <p:nvPr/>
          </p:nvSpPr>
          <p:spPr bwMode="auto">
            <a:xfrm>
              <a:off x="6881813" y="4521200"/>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92"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93993" y="5129475"/>
            <a:ext cx="634912" cy="444439"/>
          </a:xfrm>
          <a:prstGeom prst="rect">
            <a:avLst/>
          </a:prstGeom>
          <a:noFill/>
          <a:ln w="9525">
            <a:noFill/>
            <a:miter lim="800000"/>
            <a:headEnd/>
            <a:tailEnd/>
          </a:ln>
        </p:spPr>
      </p:pic>
    </p:spTree>
    <p:extLst>
      <p:ext uri="{BB962C8B-B14F-4D97-AF65-F5344CB8AC3E}">
        <p14:creationId xmlns:p14="http://schemas.microsoft.com/office/powerpoint/2010/main" val="396315226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Picture 58" descr="i_button_black.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2" name="Chevron 44"/>
          <p:cNvSpPr>
            <a:spLocks noChangeArrowheads="1"/>
          </p:cNvSpPr>
          <p:nvPr/>
        </p:nvSpPr>
        <p:spPr bwMode="auto">
          <a:xfrm>
            <a:off x="3653634" y="1719089"/>
            <a:ext cx="5071266" cy="1422574"/>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Managing Cash</a:t>
            </a:r>
          </a:p>
        </p:txBody>
      </p:sp>
      <p:sp>
        <p:nvSpPr>
          <p:cNvPr id="2" name="Title 1"/>
          <p:cNvSpPr>
            <a:spLocks noGrp="1"/>
          </p:cNvSpPr>
          <p:nvPr>
            <p:ph type="title"/>
          </p:nvPr>
        </p:nvSpPr>
        <p:spPr/>
        <p:txBody>
          <a:bodyPr/>
          <a:lstStyle/>
          <a:p>
            <a:pPr lvl="0" fontAlgn="base">
              <a:spcAft>
                <a:spcPct val="0"/>
              </a:spcAft>
            </a:pPr>
            <a:r>
              <a:rPr lang="en-US" dirty="0"/>
              <a:t>Cash</a:t>
            </a:r>
            <a:r>
              <a:rPr lang="en-US" dirty="0">
                <a:solidFill>
                  <a:srgbClr val="44697D"/>
                </a:solidFill>
                <a:ea typeface="Arial Unicode MS" pitchFamily="34" charset="-128"/>
                <a:cs typeface="Arial Unicode MS" pitchFamily="34" charset="-128"/>
              </a:rPr>
              <a:t> </a:t>
            </a:r>
            <a:r>
              <a:rPr lang="en-US" dirty="0"/>
              <a:t>and</a:t>
            </a:r>
            <a:r>
              <a:rPr lang="en-US" dirty="0">
                <a:solidFill>
                  <a:srgbClr val="44697D"/>
                </a:solidFill>
                <a:ea typeface="Arial Unicode MS" pitchFamily="34" charset="-128"/>
                <a:cs typeface="Arial Unicode MS" pitchFamily="34" charset="-128"/>
              </a:rPr>
              <a:t> </a:t>
            </a:r>
            <a:r>
              <a:rPr lang="de-DE" dirty="0" err="1"/>
              <a:t>Liquidity</a:t>
            </a:r>
            <a:r>
              <a:rPr lang="de-DE" dirty="0">
                <a:solidFill>
                  <a:srgbClr val="44697D"/>
                </a:solidFill>
                <a:ea typeface="Arial Unicode MS" pitchFamily="34" charset="-128"/>
                <a:cs typeface="Arial Unicode MS" pitchFamily="34" charset="-128"/>
              </a:rPr>
              <a:t> </a:t>
            </a:r>
            <a:r>
              <a:rPr lang="de-DE" dirty="0"/>
              <a:t>Management</a:t>
            </a:r>
            <a:br>
              <a:rPr lang="de-DE" sz="2200" dirty="0">
                <a:solidFill>
                  <a:srgbClr val="44697D"/>
                </a:solidFill>
                <a:ea typeface="Arial Unicode MS" pitchFamily="34" charset="-128"/>
                <a:cs typeface="Arial Unicode MS" pitchFamily="34" charset="-128"/>
              </a:rPr>
            </a:br>
            <a:r>
              <a:rPr lang="en-US" sz="2000" dirty="0"/>
              <a:t>Process</a:t>
            </a:r>
            <a:r>
              <a:rPr lang="en-US" sz="2200" dirty="0">
                <a:solidFill>
                  <a:srgbClr val="44697D"/>
                </a:solidFill>
                <a:ea typeface="Arial Unicode MS" pitchFamily="34" charset="-128"/>
                <a:cs typeface="Arial Unicode MS" pitchFamily="34" charset="-128"/>
              </a:rPr>
              <a:t> </a:t>
            </a:r>
            <a:r>
              <a:rPr lang="en-US" sz="2000" dirty="0"/>
              <a:t>Details</a:t>
            </a:r>
            <a:r>
              <a:rPr lang="en-US" sz="2200" dirty="0">
                <a:solidFill>
                  <a:srgbClr val="44697D"/>
                </a:solidFill>
                <a:ea typeface="Arial Unicode MS" pitchFamily="34" charset="-128"/>
                <a:cs typeface="Arial Unicode MS" pitchFamily="34" charset="-128"/>
              </a:rPr>
              <a:t>: </a:t>
            </a:r>
            <a:r>
              <a:rPr lang="en-US" sz="2000" dirty="0"/>
              <a:t>Managing</a:t>
            </a:r>
            <a:r>
              <a:rPr lang="en-US" sz="2200" dirty="0">
                <a:solidFill>
                  <a:srgbClr val="44697D"/>
                </a:solidFill>
                <a:ea typeface="Arial Unicode MS" pitchFamily="34" charset="-128"/>
                <a:cs typeface="Arial Unicode MS" pitchFamily="34" charset="-128"/>
              </a:rPr>
              <a:t> </a:t>
            </a:r>
            <a:r>
              <a:rPr lang="en-US" sz="2000" dirty="0"/>
              <a:t>Cash</a:t>
            </a:r>
            <a:endParaRPr lang="en-US" sz="2200" dirty="0">
              <a:solidFill>
                <a:srgbClr val="44697D"/>
              </a:solidFill>
              <a:ea typeface="Arial Unicode MS" pitchFamily="34" charset="-128"/>
              <a:cs typeface="Arial Unicode MS" pitchFamily="34" charset="-128"/>
            </a:endParaRPr>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71" name="Chevron 70"/>
          <p:cNvSpPr>
            <a:spLocks noChangeArrowheads="1"/>
          </p:cNvSpPr>
          <p:nvPr>
            <p:custDataLst>
              <p:tags r:id="rId1"/>
            </p:custDataLst>
          </p:nvPr>
        </p:nvSpPr>
        <p:spPr bwMode="auto">
          <a:xfrm>
            <a:off x="3792391" y="20277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Show and analyze cash position</a:t>
            </a:r>
          </a:p>
        </p:txBody>
      </p:sp>
      <p:sp>
        <p:nvSpPr>
          <p:cNvPr id="75" name="Chevron 74"/>
          <p:cNvSpPr>
            <a:spLocks noChangeArrowheads="1"/>
          </p:cNvSpPr>
          <p:nvPr>
            <p:custDataLst>
              <p:tags r:id="rId2"/>
            </p:custDataLst>
          </p:nvPr>
        </p:nvSpPr>
        <p:spPr bwMode="auto">
          <a:xfrm>
            <a:off x="4583209" y="20277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liquidity status</a:t>
            </a:r>
          </a:p>
        </p:txBody>
      </p:sp>
      <p:sp>
        <p:nvSpPr>
          <p:cNvPr id="76" name="Chevron 75"/>
          <p:cNvSpPr>
            <a:spLocks noChangeArrowheads="1"/>
          </p:cNvSpPr>
          <p:nvPr>
            <p:custDataLst>
              <p:tags r:id="rId3"/>
            </p:custDataLst>
          </p:nvPr>
        </p:nvSpPr>
        <p:spPr bwMode="auto">
          <a:xfrm>
            <a:off x="5374027" y="20277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planned items </a:t>
            </a:r>
          </a:p>
        </p:txBody>
      </p:sp>
      <p:sp>
        <p:nvSpPr>
          <p:cNvPr id="89" name="Oval 88">
            <a:hlinkClick r:id="rId10" action="ppaction://hlinksldjump" tooltip="The accountant can view the current balances of the cash locations in order to analyze the cash position."/>
          </p:cNvPr>
          <p:cNvSpPr>
            <a:spLocks noChangeAspect="1"/>
          </p:cNvSpPr>
          <p:nvPr/>
        </p:nvSpPr>
        <p:spPr bwMode="gray">
          <a:xfrm>
            <a:off x="4365362" y="262103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0" name="Oval 89">
            <a:hlinkClick r:id="rId10" action="ppaction://hlinksldjump" tooltip="The system creates the liquidity status proposal, which can be analyzed and can be saved as a variant. "/>
          </p:cNvPr>
          <p:cNvSpPr>
            <a:spLocks noChangeAspect="1"/>
          </p:cNvSpPr>
          <p:nvPr/>
        </p:nvSpPr>
        <p:spPr bwMode="gray">
          <a:xfrm>
            <a:off x="5153152" y="262103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1" name="Oval 90">
            <a:hlinkClick r:id="rId10" action="ppaction://hlinksldjump" tooltip="The accountant refines the liquidity status by creating planned items such as future cash transactions. In this case, a new liquidity status has to be created. "/>
          </p:cNvPr>
          <p:cNvSpPr>
            <a:spLocks noChangeAspect="1"/>
          </p:cNvSpPr>
          <p:nvPr/>
        </p:nvSpPr>
        <p:spPr bwMode="gray">
          <a:xfrm>
            <a:off x="5940942" y="262103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1"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0" name="Chevron 69"/>
          <p:cNvSpPr>
            <a:spLocks noChangeArrowheads="1"/>
          </p:cNvSpPr>
          <p:nvPr>
            <p:custDataLst>
              <p:tags r:id="rId4"/>
            </p:custDataLst>
          </p:nvPr>
        </p:nvSpPr>
        <p:spPr bwMode="auto">
          <a:xfrm>
            <a:off x="6164116" y="20277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cash transfer </a:t>
            </a:r>
          </a:p>
        </p:txBody>
      </p:sp>
      <p:sp>
        <p:nvSpPr>
          <p:cNvPr id="73" name="Chevron 72"/>
          <p:cNvSpPr>
            <a:spLocks noChangeArrowheads="1"/>
          </p:cNvSpPr>
          <p:nvPr>
            <p:custDataLst>
              <p:tags r:id="rId5"/>
            </p:custDataLst>
          </p:nvPr>
        </p:nvSpPr>
        <p:spPr bwMode="auto">
          <a:xfrm>
            <a:off x="6954934" y="20277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 </a:t>
            </a:r>
          </a:p>
        </p:txBody>
      </p:sp>
      <p:sp>
        <p:nvSpPr>
          <p:cNvPr id="74" name="Chevron 73"/>
          <p:cNvSpPr>
            <a:spLocks noChangeArrowheads="1"/>
          </p:cNvSpPr>
          <p:nvPr>
            <p:custDataLst>
              <p:tags r:id="rId6"/>
            </p:custDataLst>
          </p:nvPr>
        </p:nvSpPr>
        <p:spPr bwMode="auto">
          <a:xfrm>
            <a:off x="7745752" y="20277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 </a:t>
            </a:r>
          </a:p>
        </p:txBody>
      </p:sp>
      <p:sp>
        <p:nvSpPr>
          <p:cNvPr id="77" name="Oval 76">
            <a:hlinkClick r:id="rId10" action="ppaction://hlinksldjump" tooltip="The accountant can transfer funds between bank accounts and petty cash."/>
          </p:cNvPr>
          <p:cNvSpPr>
            <a:spLocks noChangeAspect="1"/>
          </p:cNvSpPr>
          <p:nvPr/>
        </p:nvSpPr>
        <p:spPr bwMode="gray">
          <a:xfrm>
            <a:off x="6737087" y="261150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9" name="Oval 78">
            <a:hlinkClick r:id="rId10" action="ppaction://hlinksldjump" tooltip="The accountant processes the bank statements regularly in the system to keep the cash information up to date. The accountant performs this process manually or electronically by uploading the bank statement file."/>
          </p:cNvPr>
          <p:cNvSpPr>
            <a:spLocks noChangeAspect="1"/>
          </p:cNvSpPr>
          <p:nvPr/>
        </p:nvSpPr>
        <p:spPr bwMode="gray">
          <a:xfrm>
            <a:off x="7524877" y="261150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5" name="Oval 84">
            <a:hlinkClick r:id="rId10" action="ppaction://hlinksldjump" tooltip="The system matches payment information from bank statements, lockboxes, or bank advices with the payments created in the system and sends this information to the correct area (e.g. receivables) or to an accountant for manual exception handling."/>
          </p:cNvPr>
          <p:cNvSpPr>
            <a:spLocks noChangeAspect="1"/>
          </p:cNvSpPr>
          <p:nvPr/>
        </p:nvSpPr>
        <p:spPr bwMode="gray">
          <a:xfrm>
            <a:off x="8312667" y="261150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6" name="Rectangle 122"/>
          <p:cNvSpPr>
            <a:spLocks noChangeArrowheads="1"/>
          </p:cNvSpPr>
          <p:nvPr/>
        </p:nvSpPr>
        <p:spPr bwMode="auto">
          <a:xfrm>
            <a:off x="1763713" y="4132263"/>
            <a:ext cx="7380287" cy="2725737"/>
          </a:xfrm>
          <a:prstGeom prst="rect">
            <a:avLst/>
          </a:prstGeom>
          <a:solidFill>
            <a:srgbClr val="EAEAEA"/>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2" name="TextBox 91"/>
          <p:cNvSpPr txBox="1"/>
          <p:nvPr/>
        </p:nvSpPr>
        <p:spPr bwMode="auto">
          <a:xfrm>
            <a:off x="1855788"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93" name="Rectangle 78">
            <a:hlinkClick r:id="rId12"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cxnSp>
        <p:nvCxnSpPr>
          <p:cNvPr id="94"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95" name="Chevron 102"/>
          <p:cNvSpPr>
            <a:spLocks noChangeArrowheads="1"/>
          </p:cNvSpPr>
          <p:nvPr/>
        </p:nvSpPr>
        <p:spPr bwMode="auto">
          <a:xfrm>
            <a:off x="7608888" y="5314991"/>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Liquidity Management </a:t>
            </a:r>
          </a:p>
          <a:p>
            <a:pPr>
              <a:buClr>
                <a:schemeClr val="accent1"/>
              </a:buClr>
              <a:buSzPct val="80000"/>
              <a:buFont typeface="Wingdings" pitchFamily="2" charset="2"/>
              <a:buNone/>
            </a:pPr>
            <a:r>
              <a:rPr lang="en-US" sz="800" dirty="0">
                <a:solidFill>
                  <a:srgbClr val="404040"/>
                </a:solidFill>
              </a:rPr>
              <a:t>Payment Management </a:t>
            </a:r>
          </a:p>
        </p:txBody>
      </p:sp>
      <p:sp>
        <p:nvSpPr>
          <p:cNvPr id="96" name="TextBox 83"/>
          <p:cNvSpPr txBox="1">
            <a:spLocks noChangeArrowheads="1"/>
          </p:cNvSpPr>
          <p:nvPr/>
        </p:nvSpPr>
        <p:spPr bwMode="auto">
          <a:xfrm>
            <a:off x="1738313" y="4133850"/>
            <a:ext cx="2159000" cy="261938"/>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Process Description</a:t>
            </a:r>
            <a:endParaRPr lang="en-US" sz="900" dirty="0">
              <a:solidFill>
                <a:srgbClr val="666666"/>
              </a:solidFill>
              <a:latin typeface="BentonSans Light" pitchFamily="2" charset="0"/>
            </a:endParaRPr>
          </a:p>
        </p:txBody>
      </p:sp>
      <p:sp>
        <p:nvSpPr>
          <p:cNvPr id="97" name="TextBox 93"/>
          <p:cNvSpPr txBox="1">
            <a:spLocks noChangeArrowheads="1"/>
          </p:cNvSpPr>
          <p:nvPr/>
        </p:nvSpPr>
        <p:spPr bwMode="auto">
          <a:xfrm>
            <a:off x="1744663" y="4398963"/>
            <a:ext cx="4746625" cy="1138773"/>
          </a:xfrm>
          <a:prstGeom prst="rect">
            <a:avLst/>
          </a:prstGeom>
          <a:noFill/>
          <a:ln w="9525">
            <a:noFill/>
            <a:miter lim="800000"/>
            <a:headEnd/>
            <a:tailEnd/>
          </a:ln>
        </p:spPr>
        <p:txBody>
          <a:bodyPr>
            <a:spAutoFit/>
          </a:bodyPr>
          <a:lstStyle/>
          <a:p>
            <a:pPr>
              <a:spcBef>
                <a:spcPts val="600"/>
              </a:spcBef>
            </a:pPr>
            <a:r>
              <a:rPr lang="en-US" sz="900" dirty="0"/>
              <a:t>The </a:t>
            </a:r>
            <a:r>
              <a:rPr lang="en-US" sz="900" b="1" dirty="0"/>
              <a:t>Managing Cash </a:t>
            </a:r>
            <a:r>
              <a:rPr lang="en-US" sz="900" dirty="0"/>
              <a:t>business process allows you to view the status of all payment processes in order to analyze your company's cash balances and determine the cash position in real time. This business process prepares information and creates planned items that are processed as liquidity forecast according to their expected value date. If necessary, your company can transfer funds between bank accounts. It is also possible to transfer funds between bank accounts of different companies in your group. </a:t>
            </a:r>
          </a:p>
          <a:p>
            <a:pPr>
              <a:spcBef>
                <a:spcPts val="600"/>
              </a:spcBef>
            </a:pPr>
            <a:endParaRPr lang="en-US" sz="900" dirty="0"/>
          </a:p>
        </p:txBody>
      </p:sp>
      <p:sp>
        <p:nvSpPr>
          <p:cNvPr id="101" name="Chevron 101"/>
          <p:cNvSpPr>
            <a:spLocks noChangeArrowheads="1"/>
          </p:cNvSpPr>
          <p:nvPr/>
        </p:nvSpPr>
        <p:spPr bwMode="auto">
          <a:xfrm>
            <a:off x="7608888" y="46450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a:t>
            </a:r>
            <a:r>
              <a:rPr lang="de-DE" sz="800" dirty="0" err="1">
                <a:solidFill>
                  <a:srgbClr val="404040"/>
                </a:solidFill>
              </a:rPr>
              <a:t>Payable</a:t>
            </a:r>
            <a:r>
              <a:rPr lang="de-DE" sz="800" dirty="0">
                <a:solidFill>
                  <a:srgbClr val="404040"/>
                </a:solidFill>
              </a:rPr>
              <a:t>/Accounts </a:t>
            </a:r>
            <a:r>
              <a:rPr lang="de-DE" sz="800" dirty="0" err="1">
                <a:solidFill>
                  <a:srgbClr val="404040"/>
                </a:solidFill>
              </a:rPr>
              <a:t>Receivable</a:t>
            </a:r>
            <a:r>
              <a:rPr lang="de-DE" sz="800" dirty="0">
                <a:solidFill>
                  <a:srgbClr val="404040"/>
                </a:solidFill>
              </a:rPr>
              <a:t> </a:t>
            </a:r>
            <a:r>
              <a:rPr lang="de-DE" sz="800" dirty="0" err="1">
                <a:solidFill>
                  <a:srgbClr val="404040"/>
                </a:solidFill>
              </a:rPr>
              <a:t>Accountant</a:t>
            </a:r>
            <a:endParaRPr lang="en-US" sz="800" dirty="0">
              <a:solidFill>
                <a:srgbClr val="404040"/>
              </a:solidFill>
            </a:endParaRPr>
          </a:p>
        </p:txBody>
      </p:sp>
      <p:sp>
        <p:nvSpPr>
          <p:cNvPr id="67" name="TextBox 59">
            <a:hlinkClick r:id="rId13" action="ppaction://hlinksldjump"/>
          </p:cNvPr>
          <p:cNvSpPr txBox="1">
            <a:spLocks noChangeArrowheads="1"/>
          </p:cNvSpPr>
          <p:nvPr/>
        </p:nvSpPr>
        <p:spPr bwMode="auto">
          <a:xfrm>
            <a:off x="8385028" y="1667853"/>
            <a:ext cx="274637" cy="276999"/>
          </a:xfrm>
          <a:prstGeom prst="rect">
            <a:avLst/>
          </a:prstGeom>
          <a:noFill/>
          <a:ln w="9525">
            <a:noFill/>
            <a:miter lim="800000"/>
            <a:headEnd/>
            <a:tailEnd/>
          </a:ln>
        </p:spPr>
        <p:txBody>
          <a:bodyPr>
            <a:spAutoFit/>
          </a:bodyPr>
          <a:lstStyle/>
          <a:p>
            <a:r>
              <a:rPr lang="en-US" sz="1200" dirty="0">
                <a:solidFill>
                  <a:schemeClr val="bg1"/>
                </a:solidFill>
                <a:latin typeface="BentonSans Light" pitchFamily="2" charset="0"/>
                <a:cs typeface="BrowalliaUPC" pitchFamily="34" charset="-34"/>
              </a:rPr>
              <a:t>X</a:t>
            </a:r>
          </a:p>
        </p:txBody>
      </p:sp>
      <p:sp>
        <p:nvSpPr>
          <p:cNvPr id="54" name="Chevron 102"/>
          <p:cNvSpPr>
            <a:spLocks noChangeArrowheads="1"/>
          </p:cNvSpPr>
          <p:nvPr/>
        </p:nvSpPr>
        <p:spPr bwMode="auto">
          <a:xfrm>
            <a:off x="7628279" y="590289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endParaRPr lang="en-US" sz="800" dirty="0">
              <a:solidFill>
                <a:srgbClr val="404040"/>
              </a:solidFill>
            </a:endParaRPr>
          </a:p>
        </p:txBody>
      </p:sp>
      <p:sp>
        <p:nvSpPr>
          <p:cNvPr id="69" name="TextBox 68"/>
          <p:cNvSpPr txBox="1"/>
          <p:nvPr/>
        </p:nvSpPr>
        <p:spPr>
          <a:xfrm>
            <a:off x="365124" y="4780697"/>
            <a:ext cx="1471779"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80" name="Rectangle 55"/>
          <p:cNvSpPr>
            <a:spLocks noChangeArrowheads="1"/>
          </p:cNvSpPr>
          <p:nvPr/>
        </p:nvSpPr>
        <p:spPr bwMode="auto">
          <a:xfrm>
            <a:off x="305529" y="4780866"/>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TextBox 72"/>
          <p:cNvSpPr txBox="1">
            <a:spLocks noChangeArrowheads="1"/>
          </p:cNvSpPr>
          <p:nvPr/>
        </p:nvSpPr>
        <p:spPr bwMode="auto">
          <a:xfrm>
            <a:off x="327025" y="5142026"/>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2" name="TextBox 61"/>
          <p:cNvSpPr txBox="1">
            <a:spLocks noChangeArrowheads="1"/>
          </p:cNvSpPr>
          <p:nvPr/>
        </p:nvSpPr>
        <p:spPr bwMode="auto">
          <a:xfrm>
            <a:off x="327025" y="5496039"/>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3" name="Picture 82" descr="Calculator_2_60px.png"/>
          <p:cNvPicPr>
            <a:picLocks noChangeAspect="1"/>
          </p:cNvPicPr>
          <p:nvPr/>
        </p:nvPicPr>
        <p:blipFill>
          <a:blip r:embed="rId14" cstate="print"/>
          <a:stretch>
            <a:fillRect/>
          </a:stretch>
        </p:blipFill>
        <p:spPr>
          <a:xfrm>
            <a:off x="366739" y="5200948"/>
            <a:ext cx="180000" cy="180000"/>
          </a:xfrm>
          <a:prstGeom prst="rect">
            <a:avLst/>
          </a:prstGeom>
        </p:spPr>
      </p:pic>
      <p:pic>
        <p:nvPicPr>
          <p:cNvPr id="88" name="Picture 87" descr="Monitor_60px.png"/>
          <p:cNvPicPr>
            <a:picLocks noChangeAspect="1"/>
          </p:cNvPicPr>
          <p:nvPr/>
        </p:nvPicPr>
        <p:blipFill>
          <a:blip r:embed="rId15" cstate="print"/>
          <a:stretch>
            <a:fillRect/>
          </a:stretch>
        </p:blipFill>
        <p:spPr>
          <a:xfrm>
            <a:off x="366739" y="5559618"/>
            <a:ext cx="180000" cy="180000"/>
          </a:xfrm>
          <a:prstGeom prst="rect">
            <a:avLst/>
          </a:prstGeom>
        </p:spPr>
      </p:pic>
      <p:sp>
        <p:nvSpPr>
          <p:cNvPr id="102" name="Rectangle 57">
            <a:hlinkClick r:id="rId16" action="ppaction://hlinksldjump"/>
          </p:cNvPr>
          <p:cNvSpPr>
            <a:spLocks noChangeArrowheads="1"/>
          </p:cNvSpPr>
          <p:nvPr/>
        </p:nvSpPr>
        <p:spPr bwMode="auto">
          <a:xfrm>
            <a:off x="305529" y="5503859"/>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3" name="Rectangle 57">
            <a:hlinkClick r:id="rId17" action="ppaction://hlinksldjump"/>
          </p:cNvPr>
          <p:cNvSpPr>
            <a:spLocks noChangeArrowheads="1"/>
          </p:cNvSpPr>
          <p:nvPr/>
        </p:nvSpPr>
        <p:spPr bwMode="auto">
          <a:xfrm>
            <a:off x="305529" y="5152058"/>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06"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5" name="Chevron 123">
            <a:hlinkClick r:id="rId19" action="ppaction://hlinksldjump"/>
          </p:cNvPr>
          <p:cNvSpPr>
            <a:spLocks noChangeArrowheads="1"/>
          </p:cNvSpPr>
          <p:nvPr/>
        </p:nvSpPr>
        <p:spPr bwMode="auto">
          <a:xfrm>
            <a:off x="327058" y="1980932"/>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lvl="0" fontAlgn="base">
              <a:lnSpc>
                <a:spcPct val="90000"/>
              </a:lnSpc>
              <a:spcBef>
                <a:spcPct val="0"/>
              </a:spcBef>
              <a:spcAft>
                <a:spcPct val="0"/>
              </a:spcAft>
              <a:buClr>
                <a:schemeClr val="accent1"/>
              </a:buClr>
              <a:buSzPct val="80000"/>
            </a:pPr>
            <a:r>
              <a:rPr lang="en-US" sz="800" dirty="0">
                <a:solidFill>
                  <a:srgbClr val="404040"/>
                </a:solidFill>
              </a:rPr>
              <a:t>Processing Payables and Payments </a:t>
            </a:r>
          </a:p>
        </p:txBody>
      </p:sp>
      <p:sp>
        <p:nvSpPr>
          <p:cNvPr id="56" name="Chevron 123">
            <a:hlinkClick r:id="rId20" action="ppaction://hlinksldjump"/>
          </p:cNvPr>
          <p:cNvSpPr>
            <a:spLocks noChangeArrowheads="1"/>
          </p:cNvSpPr>
          <p:nvPr/>
        </p:nvSpPr>
        <p:spPr bwMode="auto">
          <a:xfrm>
            <a:off x="1173247" y="1980932"/>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lvl="0" fontAlgn="base">
              <a:lnSpc>
                <a:spcPct val="90000"/>
              </a:lnSpc>
              <a:spcBef>
                <a:spcPct val="0"/>
              </a:spcBef>
              <a:spcAft>
                <a:spcPct val="0"/>
              </a:spcAft>
              <a:buClr>
                <a:schemeClr val="accent1"/>
              </a:buClr>
              <a:buSzPct val="80000"/>
            </a:pPr>
            <a:r>
              <a:rPr lang="en-US" sz="800" dirty="0">
                <a:solidFill>
                  <a:srgbClr val="404040"/>
                </a:solidFill>
              </a:rPr>
              <a:t>Managing Petty Cash</a:t>
            </a:r>
          </a:p>
        </p:txBody>
      </p:sp>
      <p:sp>
        <p:nvSpPr>
          <p:cNvPr id="57" name="Chevron 123">
            <a:hlinkClick r:id="rId21" action="ppaction://hlinksldjump"/>
          </p:cNvPr>
          <p:cNvSpPr>
            <a:spLocks noChangeArrowheads="1"/>
          </p:cNvSpPr>
          <p:nvPr/>
        </p:nvSpPr>
        <p:spPr bwMode="auto">
          <a:xfrm>
            <a:off x="2017914" y="1980932"/>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 </a:t>
            </a:r>
          </a:p>
        </p:txBody>
      </p:sp>
      <p:sp>
        <p:nvSpPr>
          <p:cNvPr id="58" name="Chevron 123">
            <a:hlinkClick r:id="rId22" action="ppaction://hlinksldjump"/>
          </p:cNvPr>
          <p:cNvSpPr>
            <a:spLocks noChangeArrowheads="1"/>
          </p:cNvSpPr>
          <p:nvPr/>
        </p:nvSpPr>
        <p:spPr bwMode="auto">
          <a:xfrm>
            <a:off x="2862580" y="1980932"/>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Dunning</a:t>
            </a:r>
          </a:p>
        </p:txBody>
      </p:sp>
      <p:sp>
        <p:nvSpPr>
          <p:cNvPr id="113" name="TextBox 98"/>
          <p:cNvSpPr txBox="1">
            <a:spLocks noChangeArrowheads="1"/>
          </p:cNvSpPr>
          <p:nvPr/>
        </p:nvSpPr>
        <p:spPr bwMode="auto">
          <a:xfrm>
            <a:off x="6751638" y="4141788"/>
            <a:ext cx="1433406" cy="261610"/>
          </a:xfrm>
          <a:prstGeom prst="rect">
            <a:avLst/>
          </a:prstGeom>
        </p:spPr>
        <p:txBody>
          <a:bodyPr wrap="none">
            <a:spAutoFit/>
          </a:bodyPr>
          <a:lstStyle>
            <a:defPPr>
              <a:defRPr lang="de-DE"/>
            </a:defPPr>
            <a:lvl1pPr>
              <a:defRPr sz="1100" b="1">
                <a:solidFill>
                  <a:srgbClr val="666666"/>
                </a:solidFill>
                <a:latin typeface="BentonSans Bold" pitchFamily="2" charset="0"/>
              </a:defRPr>
            </a:lvl1pPr>
          </a:lstStyle>
          <a:p>
            <a:r>
              <a:rPr lang="en-US" b="0" dirty="0">
                <a:latin typeface="BentonSans Light" pitchFamily="2" charset="0"/>
              </a:rPr>
              <a:t>Further Information</a:t>
            </a:r>
          </a:p>
        </p:txBody>
      </p:sp>
      <p:pic>
        <p:nvPicPr>
          <p:cNvPr id="61" name="Picture 60"/>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72261"/>
            <a:ext cx="180000" cy="134181"/>
          </a:xfrm>
          <a:prstGeom prst="rect">
            <a:avLst/>
          </a:prstGeom>
        </p:spPr>
      </p:pic>
      <p:sp>
        <p:nvSpPr>
          <p:cNvPr id="62" name="Freeform 69"/>
          <p:cNvSpPr>
            <a:spLocks noChangeArrowheads="1"/>
          </p:cNvSpPr>
          <p:nvPr/>
        </p:nvSpPr>
        <p:spPr bwMode="auto">
          <a:xfrm>
            <a:off x="2682878" y="273532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3" name="Freeform 69"/>
          <p:cNvSpPr>
            <a:spLocks noChangeArrowheads="1"/>
          </p:cNvSpPr>
          <p:nvPr/>
        </p:nvSpPr>
        <p:spPr bwMode="auto">
          <a:xfrm>
            <a:off x="1838638" y="273461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4" name="Freeform 69"/>
          <p:cNvSpPr>
            <a:spLocks noChangeArrowheads="1"/>
          </p:cNvSpPr>
          <p:nvPr/>
        </p:nvSpPr>
        <p:spPr bwMode="auto">
          <a:xfrm>
            <a:off x="990933" y="273461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5" name="Freeform 69"/>
          <p:cNvSpPr>
            <a:spLocks noChangeArrowheads="1"/>
          </p:cNvSpPr>
          <p:nvPr/>
        </p:nvSpPr>
        <p:spPr bwMode="auto">
          <a:xfrm>
            <a:off x="3531396" y="273334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4" name="Freeform 69"/>
          <p:cNvSpPr>
            <a:spLocks noChangeArrowheads="1"/>
          </p:cNvSpPr>
          <p:nvPr/>
        </p:nvSpPr>
        <p:spPr bwMode="auto">
          <a:xfrm>
            <a:off x="8470391" y="300091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98" name="Picture 98"/>
          <p:cNvPicPr>
            <a:picLocks noChangeAspect="1" noChangeArrowheads="1"/>
          </p:cNvPicPr>
          <p:nvPr/>
        </p:nvPicPr>
        <p:blipFill>
          <a:blip r:embed="rId24" cstate="print">
            <a:extLst>
              <a:ext uri="{28A0092B-C50C-407E-A947-70E740481C1C}">
                <a14:useLocalDpi xmlns:a14="http://schemas.microsoft.com/office/drawing/2010/main" val="0"/>
              </a:ext>
            </a:extLst>
          </a:blip>
          <a:stretch>
            <a:fillRect/>
          </a:stretch>
        </p:blipFill>
        <p:spPr bwMode="auto">
          <a:xfrm>
            <a:off x="6883529" y="4546600"/>
            <a:ext cx="383916" cy="376238"/>
          </a:xfrm>
          <a:prstGeom prst="rect">
            <a:avLst/>
          </a:prstGeom>
          <a:noFill/>
          <a:ln w="9525">
            <a:noFill/>
            <a:miter lim="800000"/>
            <a:headEnd/>
            <a:tailEnd/>
          </a:ln>
        </p:spPr>
      </p:pic>
      <p:pic>
        <p:nvPicPr>
          <p:cNvPr id="100" name="Picture 2"/>
          <p:cNvPicPr>
            <a:picLocks noChangeAspect="1" noChangeArrowheads="1"/>
          </p:cNvPicPr>
          <p:nvPr/>
        </p:nvPicPr>
        <p:blipFill>
          <a:blip r:embed="rId25">
            <a:extLst>
              <a:ext uri="{28A0092B-C50C-407E-A947-70E740481C1C}">
                <a14:useLocalDpi xmlns:a14="http://schemas.microsoft.com/office/drawing/2010/main" val="0"/>
              </a:ext>
            </a:extLst>
          </a:blip>
          <a:stretch>
            <a:fillRect/>
          </a:stretch>
        </p:blipFill>
        <p:spPr bwMode="auto">
          <a:xfrm>
            <a:off x="6893993" y="5129475"/>
            <a:ext cx="634912" cy="444439"/>
          </a:xfrm>
          <a:prstGeom prst="rect">
            <a:avLst/>
          </a:prstGeom>
          <a:noFill/>
          <a:ln w="9525">
            <a:noFill/>
            <a:miter lim="800000"/>
            <a:headEnd/>
            <a:tailEnd/>
          </a:ln>
        </p:spPr>
      </p:pic>
    </p:spTree>
    <p:extLst>
      <p:ext uri="{BB962C8B-B14F-4D97-AF65-F5344CB8AC3E}">
        <p14:creationId xmlns:p14="http://schemas.microsoft.com/office/powerpoint/2010/main" val="3678132212"/>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14883370-8709-461A-9F83-B58F7E49A78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2589488D-3182-42D0-9AA6-35B02083ED79}"/>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8A89AEE4-01F7-4229-B2C0-7680EA19A6C6}"/>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2589488D-3182-42D0-9AA6-35B02083ED79}"/>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8A89AEE4-01F7-4229-B2C0-7680EA19A6C6}"/>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14883370-8709-461A-9F83-B58F7E49A78B}"/>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2589488D-3182-42D0-9AA6-35B02083ED79}"/>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2589488D-3182-42D0-9AA6-35B02083ED79}"/>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8A89AEE4-01F7-4229-B2C0-7680EA19A6C6}"/>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8A89AEE4-01F7-4229-B2C0-7680EA19A6C6}"/>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14883370-8709-461A-9F83-B58F7E49A78B}"/>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2589488D-3182-42D0-9AA6-35B02083ED79}"/>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2589488D-3182-42D0-9AA6-35B02083ED79}"/>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6.xml><?xml version="1.0" encoding="utf-8"?>
<p:tagLst xmlns:a="http://schemas.openxmlformats.org/drawingml/2006/main" xmlns:r="http://schemas.openxmlformats.org/officeDocument/2006/relationships" xmlns:p="http://schemas.openxmlformats.org/presentationml/2006/main">
  <p:tag name="MMPROD_SUBSTITUTION_ID" val="{5CA1B43B-843D-4FA0-8444-4100E1CE001A}"/>
</p:tagLst>
</file>

<file path=ppt/tags/tag3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14883370-8709-461A-9F83-B58F7E49A78B}"/>
</p:tagLst>
</file>

<file path=ppt/tags/tag40.xml><?xml version="1.0" encoding="utf-8"?>
<p:tagLst xmlns:a="http://schemas.openxmlformats.org/drawingml/2006/main" xmlns:r="http://schemas.openxmlformats.org/officeDocument/2006/relationships" xmlns:p="http://schemas.openxmlformats.org/presentationml/2006/main">
  <p:tag name="MMPROD_SUBSTITUTION_ID" val="{5CA1B43B-843D-4FA0-8444-4100E1CE001A}"/>
</p:tagLst>
</file>

<file path=ppt/tags/tag4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4.xml><?xml version="1.0" encoding="utf-8"?>
<p:tagLst xmlns:a="http://schemas.openxmlformats.org/drawingml/2006/main" xmlns:r="http://schemas.openxmlformats.org/officeDocument/2006/relationships" xmlns:p="http://schemas.openxmlformats.org/presentationml/2006/main">
  <p:tag name="MMPROD_SUBSTITUTION_ID" val="{5CA1B43B-843D-4FA0-8444-4100E1CE001A}"/>
</p:tagLst>
</file>

<file path=ppt/tags/tag4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7.xml><?xml version="1.0" encoding="utf-8"?>
<p:tagLst xmlns:a="http://schemas.openxmlformats.org/drawingml/2006/main" xmlns:r="http://schemas.openxmlformats.org/officeDocument/2006/relationships" xmlns:p="http://schemas.openxmlformats.org/presentationml/2006/main">
  <p:tag name="MMPROD_SUBSTITUTION_ID" val="{5CA1B43B-843D-4FA0-8444-4100E1CE001A}"/>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2589488D-3182-42D0-9AA6-35B02083ED79}"/>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69B2EA8E-6E28-49EA-8C68-301F8C33AF0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FB318C39-D013-4D7C-A9EF-4D3E3F212371}"/>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E85B823E-A2DE-47B4-A3F0-7084ED77BC64}"/>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8A89AEE4-01F7-4229-B2C0-7680EA19A6C6}"/>
</p:tagLst>
</file>

<file path=ppt/theme/theme1.xml><?xml version="1.0" encoding="utf-8"?>
<a:theme xmlns:a="http://schemas.openxmlformats.org/drawingml/2006/main" name="1_SAP_2011_v1.0">
  <a:themeElements>
    <a:clrScheme name="Custom 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2450</Words>
  <Application>Microsoft Office PowerPoint</Application>
  <PresentationFormat>On-screen Show (4:3)</PresentationFormat>
  <Paragraphs>458</Paragraphs>
  <Slides>13</Slides>
  <Notes>13</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13</vt:i4>
      </vt:variant>
    </vt:vector>
  </HeadingPairs>
  <TitlesOfParts>
    <vt:vector size="28" baseType="lpstr">
      <vt:lpstr>Arial</vt:lpstr>
      <vt:lpstr>BentonSans Light</vt:lpstr>
      <vt:lpstr>Symbol</vt:lpstr>
      <vt:lpstr>BrowalliaUPC</vt:lpstr>
      <vt:lpstr>MS PGothic</vt:lpstr>
      <vt:lpstr>BentonSans Bold</vt:lpstr>
      <vt:lpstr>BentonSans Book</vt:lpstr>
      <vt:lpstr>BentonSans Regular</vt:lpstr>
      <vt:lpstr>Aparajita</vt:lpstr>
      <vt:lpstr>wingdings</vt:lpstr>
      <vt:lpstr>Courier New</vt:lpstr>
      <vt:lpstr>wingdings</vt:lpstr>
      <vt:lpstr>SimSun</vt:lpstr>
      <vt:lpstr>Arial Unicode MS</vt:lpstr>
      <vt:lpstr>1_SAP_2011_v1.0</vt:lpstr>
      <vt:lpstr>Cash and Liquidity Management Scenario Overview</vt:lpstr>
      <vt:lpstr>Cash and Liquidity Management Scenario Overview</vt:lpstr>
      <vt:lpstr>Cash and Liquidity Management Process Details: Processing Payables and Payments </vt:lpstr>
      <vt:lpstr>Cash and Liquidity Management Process Details: Processing Payables and Payments</vt:lpstr>
      <vt:lpstr>Cash and Liquidity Management Process Details: Managing Petty Cash</vt:lpstr>
      <vt:lpstr>Cash and Liquidity Management Process Details: Processing Receivables and Payments</vt:lpstr>
      <vt:lpstr>Cash and Liquidity Management Process Details: Processing Receivables and Payments </vt:lpstr>
      <vt:lpstr>Cash and Liquidity Management Process Details: Dunning </vt:lpstr>
      <vt:lpstr>Cash and Liquidity Management Process Details: Managing Cash</vt:lpstr>
      <vt:lpstr>Cash and Liquidity Management   Business Value </vt:lpstr>
      <vt:lpstr>Cash and Liquidity Management Scenario Flow for Variant: Processing Payables and Payments</vt:lpstr>
      <vt:lpstr>Cash and Liquidity Management  Scenario Flow for Variant: Processing Receivables and Payments</vt:lpstr>
      <vt:lpstr>Cash and Liquidity Management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232</cp:revision>
  <dcterms:created xsi:type="dcterms:W3CDTF">2011-09-27T15:12:20Z</dcterms:created>
  <dcterms:modified xsi:type="dcterms:W3CDTF">2018-08-31T11:58:56Z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141257794</vt:i4>
  </property>
  <property fmtid="{D5CDD505-2E9C-101B-9397-08002B2CF9AE}" pid="3" name="_NewReviewCycle">
    <vt:lpwstr/>
  </property>
  <property fmtid="{D5CDD505-2E9C-101B-9397-08002B2CF9AE}" pid="4" name="_EmailSubject">
    <vt:lpwstr>FP 3.5 Scenario Explorer: Cash and Liquidity Management </vt:lpwstr>
  </property>
  <property fmtid="{D5CDD505-2E9C-101B-9397-08002B2CF9AE}" pid="5" name="_AuthorEmail">
    <vt:lpwstr>manuela.schubert@sap.com</vt:lpwstr>
  </property>
  <property fmtid="{D5CDD505-2E9C-101B-9397-08002B2CF9AE}" pid="6" name="_AuthorEmailDisplayName">
    <vt:lpwstr>Schubert, Manuela</vt:lpwstr>
  </property>
  <property fmtid="{D5CDD505-2E9C-101B-9397-08002B2CF9AE}" pid="7" name="_PreviousAdHocReviewCycleID">
    <vt:i4>1357826825</vt:i4>
  </property>
</Properties>
</file>