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342" r:id="rId2"/>
    <p:sldId id="345" r:id="rId3"/>
    <p:sldId id="349" r:id="rId4"/>
    <p:sldId id="388" r:id="rId5"/>
    <p:sldId id="389" r:id="rId6"/>
    <p:sldId id="353" r:id="rId7"/>
    <p:sldId id="348" r:id="rId8"/>
    <p:sldId id="387" r:id="rId9"/>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9">
          <p15:clr>
            <a:srgbClr val="A4A3A4"/>
          </p15:clr>
        </p15:guide>
        <p15:guide id="2" orient="horz" pos="190">
          <p15:clr>
            <a:srgbClr val="A4A3A4"/>
          </p15:clr>
        </p15:guide>
        <p15:guide id="3" orient="horz" pos="736">
          <p15:clr>
            <a:srgbClr val="A4A3A4"/>
          </p15:clr>
        </p15:guide>
        <p15:guide id="4" orient="horz" pos="140">
          <p15:clr>
            <a:srgbClr val="A4A3A4"/>
          </p15:clr>
        </p15:guide>
        <p15:guide id="5" orient="horz" pos="3078">
          <p15:clr>
            <a:srgbClr val="A4A3A4"/>
          </p15:clr>
        </p15:guide>
        <p15:guide id="6" orient="horz" pos="2648">
          <p15:clr>
            <a:srgbClr val="A4A3A4"/>
          </p15:clr>
        </p15:guide>
        <p15:guide id="7" orient="horz" pos="2476">
          <p15:clr>
            <a:srgbClr val="A4A3A4"/>
          </p15:clr>
        </p15:guide>
        <p15:guide id="8" orient="horz" pos="197">
          <p15:clr>
            <a:srgbClr val="A4A3A4"/>
          </p15:clr>
        </p15:guide>
        <p15:guide id="9" orient="horz" pos="872">
          <p15:clr>
            <a:srgbClr val="A4A3A4"/>
          </p15:clr>
        </p15:guide>
        <p15:guide id="10" orient="horz" pos="2193">
          <p15:clr>
            <a:srgbClr val="A4A3A4"/>
          </p15:clr>
        </p15:guide>
        <p15:guide id="11" pos="5556">
          <p15:clr>
            <a:srgbClr val="A4A3A4"/>
          </p15:clr>
        </p15:guide>
        <p15:guide id="12" pos="206">
          <p15:clr>
            <a:srgbClr val="A4A3A4"/>
          </p15:clr>
        </p15:guide>
        <p15:guide id="13" pos="1164">
          <p15:clr>
            <a:srgbClr val="A4A3A4"/>
          </p15:clr>
        </p15:guide>
        <p15:guide id="14" pos="2776">
          <p15:clr>
            <a:srgbClr val="A4A3A4"/>
          </p15:clr>
        </p15:guide>
        <p15:guide id="15" pos="444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0B95"/>
    <a:srgbClr val="D2DDF2"/>
    <a:srgbClr val="1158BC"/>
    <a:srgbClr val="1156BC"/>
    <a:srgbClr val="9EE0FF"/>
    <a:srgbClr val="78D3FF"/>
    <a:srgbClr val="388ABD"/>
    <a:srgbClr val="3582AF"/>
    <a:srgbClr val="D2F0FF"/>
    <a:srgbClr val="BBD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55" autoAdjust="0"/>
    <p:restoredTop sz="93891" autoAdjust="0"/>
  </p:normalViewPr>
  <p:slideViewPr>
    <p:cSldViewPr snapToGrid="0" showGuides="1">
      <p:cViewPr>
        <p:scale>
          <a:sx n="110" d="100"/>
          <a:sy n="110" d="100"/>
        </p:scale>
        <p:origin x="998" y="-960"/>
      </p:cViewPr>
      <p:guideLst>
        <p:guide orient="horz" pos="3209"/>
        <p:guide orient="horz" pos="190"/>
        <p:guide orient="horz" pos="736"/>
        <p:guide orient="horz" pos="140"/>
        <p:guide orient="horz" pos="3078"/>
        <p:guide orient="horz" pos="2648"/>
        <p:guide orient="horz" pos="2476"/>
        <p:guide orient="horz" pos="197"/>
        <p:guide orient="horz" pos="872"/>
        <p:guide orient="horz" pos="2193"/>
        <p:guide pos="5556"/>
        <p:guide pos="206"/>
        <p:guide pos="1164"/>
        <p:guide pos="2776"/>
        <p:guide pos="4444"/>
      </p:guideLst>
    </p:cSldViewPr>
  </p:slideViewPr>
  <p:outlineViewPr>
    <p:cViewPr>
      <p:scale>
        <a:sx n="33" d="100"/>
        <a:sy n="33" d="100"/>
      </p:scale>
      <p:origin x="0" y="894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5" d="100"/>
          <a:sy n="85" d="100"/>
        </p:scale>
        <p:origin x="-382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416689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1204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a:solidFill>
                  <a:schemeClr val="tx1"/>
                </a:solidFill>
              </a:rPr>
              <a:t>© 2012 </a:t>
            </a:r>
            <a:r>
              <a:rPr lang="en-US" sz="600" noProof="0" dirty="0">
                <a:solidFill>
                  <a:schemeClr val="tx1"/>
                </a:solidFill>
              </a:rPr>
              <a:t>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i="0" kern="1200">
          <a:solidFill>
            <a:schemeClr val="accent2"/>
          </a:solidFill>
          <a:latin typeface="BentonSans Book "/>
          <a:ea typeface="+mj-ea"/>
          <a:cs typeface="BentonSans Book "/>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8.xml"/><Relationship Id="rId3" Type="http://schemas.openxmlformats.org/officeDocument/2006/relationships/notesSlide" Target="../notesSlides/notesSlide1.xml"/><Relationship Id="rId7" Type="http://schemas.openxmlformats.org/officeDocument/2006/relationships/image" Target="../media/image5.png"/><Relationship Id="rId12" Type="http://schemas.openxmlformats.org/officeDocument/2006/relationships/image" Target="../media/image8.png"/><Relationship Id="rId2" Type="http://schemas.openxmlformats.org/officeDocument/2006/relationships/slideLayout" Target="../slideLayouts/slideLayout10.xml"/><Relationship Id="rId16" Type="http://schemas.openxmlformats.org/officeDocument/2006/relationships/slide" Target="slide3.xml"/><Relationship Id="rId1" Type="http://schemas.openxmlformats.org/officeDocument/2006/relationships/tags" Target="../tags/tag1.xml"/><Relationship Id="rId6" Type="http://schemas.openxmlformats.org/officeDocument/2006/relationships/image" Target="../media/image4.png"/><Relationship Id="rId11" Type="http://schemas.openxmlformats.org/officeDocument/2006/relationships/slide" Target="slide6.xml"/><Relationship Id="rId5" Type="http://schemas.openxmlformats.org/officeDocument/2006/relationships/slide" Target="slide2.xml"/><Relationship Id="rId15" Type="http://schemas.openxmlformats.org/officeDocument/2006/relationships/slide" Target="slide5.xml"/><Relationship Id="rId10" Type="http://schemas.openxmlformats.org/officeDocument/2006/relationships/slide" Target="slide7.xml"/><Relationship Id="rId4" Type="http://schemas.openxmlformats.org/officeDocument/2006/relationships/image" Target="../media/image3.png"/><Relationship Id="rId9" Type="http://schemas.openxmlformats.org/officeDocument/2006/relationships/image" Target="../media/image7.png"/><Relationship Id="rId14" Type="http://schemas.openxmlformats.org/officeDocument/2006/relationships/slide" Target="slide4.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7.xml"/><Relationship Id="rId18" Type="http://schemas.openxmlformats.org/officeDocument/2006/relationships/image" Target="../media/image11.png"/><Relationship Id="rId3" Type="http://schemas.openxmlformats.org/officeDocument/2006/relationships/tags" Target="../tags/tag4.xml"/><Relationship Id="rId21" Type="http://schemas.openxmlformats.org/officeDocument/2006/relationships/slide" Target="slide4.xml"/><Relationship Id="rId7" Type="http://schemas.openxmlformats.org/officeDocument/2006/relationships/slide" Target="slide2.xml"/><Relationship Id="rId12" Type="http://schemas.openxmlformats.org/officeDocument/2006/relationships/image" Target="../media/image7.png"/><Relationship Id="rId17" Type="http://schemas.openxmlformats.org/officeDocument/2006/relationships/image" Target="../media/image10.png"/><Relationship Id="rId2" Type="http://schemas.openxmlformats.org/officeDocument/2006/relationships/tags" Target="../tags/tag3.xml"/><Relationship Id="rId16" Type="http://schemas.openxmlformats.org/officeDocument/2006/relationships/slide" Target="slide8.xml"/><Relationship Id="rId20" Type="http://schemas.openxmlformats.org/officeDocument/2006/relationships/image" Target="../media/image12.png"/><Relationship Id="rId1" Type="http://schemas.openxmlformats.org/officeDocument/2006/relationships/tags" Target="../tags/tag2.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notesSlide" Target="../notesSlides/notesSlide2.xml"/><Relationship Id="rId15" Type="http://schemas.openxmlformats.org/officeDocument/2006/relationships/image" Target="../media/image8.png"/><Relationship Id="rId23" Type="http://schemas.openxmlformats.org/officeDocument/2006/relationships/slide" Target="slide3.xml"/><Relationship Id="rId10" Type="http://schemas.openxmlformats.org/officeDocument/2006/relationships/image" Target="../media/image5.png"/><Relationship Id="rId19" Type="http://schemas.openxmlformats.org/officeDocument/2006/relationships/slide" Target="slide1.xml"/><Relationship Id="rId4" Type="http://schemas.openxmlformats.org/officeDocument/2006/relationships/slideLayout" Target="../slideLayouts/slideLayout10.xml"/><Relationship Id="rId9" Type="http://schemas.openxmlformats.org/officeDocument/2006/relationships/image" Target="../media/image9.png"/><Relationship Id="rId14" Type="http://schemas.openxmlformats.org/officeDocument/2006/relationships/slide" Target="slide6.xml"/><Relationship Id="rId22" Type="http://schemas.openxmlformats.org/officeDocument/2006/relationships/slide" Target="slide5.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18" Type="http://schemas.openxmlformats.org/officeDocument/2006/relationships/slide" Target="slide8.xml"/><Relationship Id="rId3" Type="http://schemas.openxmlformats.org/officeDocument/2006/relationships/tags" Target="../tags/tag7.xml"/><Relationship Id="rId7" Type="http://schemas.openxmlformats.org/officeDocument/2006/relationships/notesSlide" Target="../notesSlides/notesSlide3.xml"/><Relationship Id="rId12" Type="http://schemas.openxmlformats.org/officeDocument/2006/relationships/image" Target="../media/image13.png"/><Relationship Id="rId17" Type="http://schemas.openxmlformats.org/officeDocument/2006/relationships/slide" Target="slide6.xml"/><Relationship Id="rId2" Type="http://schemas.openxmlformats.org/officeDocument/2006/relationships/tags" Target="../tags/tag6.xml"/><Relationship Id="rId16" Type="http://schemas.openxmlformats.org/officeDocument/2006/relationships/slide" Target="slide7.xml"/><Relationship Id="rId20" Type="http://schemas.openxmlformats.org/officeDocument/2006/relationships/image" Target="../media/image14.png"/><Relationship Id="rId1" Type="http://schemas.openxmlformats.org/officeDocument/2006/relationships/tags" Target="../tags/tag5.xml"/><Relationship Id="rId6" Type="http://schemas.openxmlformats.org/officeDocument/2006/relationships/slideLayout" Target="../slideLayouts/slideLayout10.xml"/><Relationship Id="rId11" Type="http://schemas.openxmlformats.org/officeDocument/2006/relationships/slide" Target="slide5.xml"/><Relationship Id="rId5" Type="http://schemas.openxmlformats.org/officeDocument/2006/relationships/tags" Target="../tags/tag9.xml"/><Relationship Id="rId15" Type="http://schemas.openxmlformats.org/officeDocument/2006/relationships/image" Target="../media/image7.png"/><Relationship Id="rId10" Type="http://schemas.openxmlformats.org/officeDocument/2006/relationships/slide" Target="slide4.xml"/><Relationship Id="rId19" Type="http://schemas.openxmlformats.org/officeDocument/2006/relationships/image" Target="../media/image5.png"/><Relationship Id="rId4" Type="http://schemas.openxmlformats.org/officeDocument/2006/relationships/tags" Target="../tags/tag8.xml"/><Relationship Id="rId9" Type="http://schemas.openxmlformats.org/officeDocument/2006/relationships/slide" Target="slide1.xml"/><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18" Type="http://schemas.openxmlformats.org/officeDocument/2006/relationships/image" Target="../media/image5.png"/><Relationship Id="rId3" Type="http://schemas.openxmlformats.org/officeDocument/2006/relationships/tags" Target="../tags/tag12.xml"/><Relationship Id="rId7" Type="http://schemas.openxmlformats.org/officeDocument/2006/relationships/notesSlide" Target="../notesSlides/notesSlide4.xml"/><Relationship Id="rId12" Type="http://schemas.openxmlformats.org/officeDocument/2006/relationships/image" Target="../media/image8.png"/><Relationship Id="rId17" Type="http://schemas.openxmlformats.org/officeDocument/2006/relationships/slide" Target="slide8.xml"/><Relationship Id="rId2" Type="http://schemas.openxmlformats.org/officeDocument/2006/relationships/tags" Target="../tags/tag11.xml"/><Relationship Id="rId16" Type="http://schemas.openxmlformats.org/officeDocument/2006/relationships/slide" Target="slide6.xml"/><Relationship Id="rId20" Type="http://schemas.openxmlformats.org/officeDocument/2006/relationships/slide" Target="slide1.xml"/><Relationship Id="rId1" Type="http://schemas.openxmlformats.org/officeDocument/2006/relationships/tags" Target="../tags/tag10.xml"/><Relationship Id="rId6" Type="http://schemas.openxmlformats.org/officeDocument/2006/relationships/slideLayout" Target="../slideLayouts/slideLayout10.xml"/><Relationship Id="rId11" Type="http://schemas.openxmlformats.org/officeDocument/2006/relationships/image" Target="../media/image13.png"/><Relationship Id="rId5" Type="http://schemas.openxmlformats.org/officeDocument/2006/relationships/tags" Target="../tags/tag14.xml"/><Relationship Id="rId15" Type="http://schemas.openxmlformats.org/officeDocument/2006/relationships/slide" Target="slide7.xml"/><Relationship Id="rId10" Type="http://schemas.openxmlformats.org/officeDocument/2006/relationships/slide" Target="slide5.xml"/><Relationship Id="rId19" Type="http://schemas.openxmlformats.org/officeDocument/2006/relationships/image" Target="../media/image14.png"/><Relationship Id="rId4" Type="http://schemas.openxmlformats.org/officeDocument/2006/relationships/tags" Target="../tags/tag13.xml"/><Relationship Id="rId9" Type="http://schemas.openxmlformats.org/officeDocument/2006/relationships/slide" Target="slide3.xml"/><Relationship Id="rId1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5.png"/><Relationship Id="rId3" Type="http://schemas.openxmlformats.org/officeDocument/2006/relationships/slideLayout" Target="../slideLayouts/slideLayout10.xml"/><Relationship Id="rId7" Type="http://schemas.openxmlformats.org/officeDocument/2006/relationships/image" Target="../media/image7.png"/><Relationship Id="rId12" Type="http://schemas.openxmlformats.org/officeDocument/2006/relationships/image" Target="../media/image13.png"/><Relationship Id="rId17" Type="http://schemas.openxmlformats.org/officeDocument/2006/relationships/image" Target="../media/image14.png"/><Relationship Id="rId2" Type="http://schemas.openxmlformats.org/officeDocument/2006/relationships/tags" Target="../tags/tag16.xml"/><Relationship Id="rId16" Type="http://schemas.openxmlformats.org/officeDocument/2006/relationships/slide" Target="slide1.xml"/><Relationship Id="rId1" Type="http://schemas.openxmlformats.org/officeDocument/2006/relationships/tags" Target="../tags/tag15.xml"/><Relationship Id="rId6" Type="http://schemas.openxmlformats.org/officeDocument/2006/relationships/image" Target="../media/image6.png"/><Relationship Id="rId11" Type="http://schemas.openxmlformats.org/officeDocument/2006/relationships/slide" Target="slide8.xml"/><Relationship Id="rId5" Type="http://schemas.openxmlformats.org/officeDocument/2006/relationships/image" Target="../media/image8.png"/><Relationship Id="rId15" Type="http://schemas.openxmlformats.org/officeDocument/2006/relationships/slide" Target="slide4.xml"/><Relationship Id="rId10" Type="http://schemas.openxmlformats.org/officeDocument/2006/relationships/image" Target="../media/image3.png"/><Relationship Id="rId4" Type="http://schemas.openxmlformats.org/officeDocument/2006/relationships/notesSlide" Target="../notesSlides/notesSlide5.xml"/><Relationship Id="rId9" Type="http://schemas.openxmlformats.org/officeDocument/2006/relationships/slide" Target="slide6.xml"/><Relationship Id="rId14"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15.png"/><Relationship Id="rId18" Type="http://schemas.openxmlformats.org/officeDocument/2006/relationships/slide" Target="slide8.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slide" Target="slide1.xml"/><Relationship Id="rId17" Type="http://schemas.openxmlformats.org/officeDocument/2006/relationships/image" Target="../media/image3.png"/><Relationship Id="rId2" Type="http://schemas.openxmlformats.org/officeDocument/2006/relationships/tags" Target="../tags/tag18.xml"/><Relationship Id="rId16" Type="http://schemas.openxmlformats.org/officeDocument/2006/relationships/image" Target="../media/image16.png"/><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notesSlide" Target="../notesSlides/notesSlide6.xml"/><Relationship Id="rId5" Type="http://schemas.openxmlformats.org/officeDocument/2006/relationships/tags" Target="../tags/tag21.xml"/><Relationship Id="rId15" Type="http://schemas.openxmlformats.org/officeDocument/2006/relationships/slide" Target="slide7.xml"/><Relationship Id="rId10" Type="http://schemas.openxmlformats.org/officeDocument/2006/relationships/slideLayout" Target="../slideLayouts/slideLayout10.xml"/><Relationship Id="rId19" Type="http://schemas.openxmlformats.org/officeDocument/2006/relationships/image" Target="../media/image17.emf"/><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slide" Target="slide1.xml"/><Relationship Id="rId5" Type="http://schemas.openxmlformats.org/officeDocument/2006/relationships/image" Target="../media/image6.png"/><Relationship Id="rId4" Type="http://schemas.openxmlformats.org/officeDocument/2006/relationships/image" Target="../media/image15.png"/><Relationship Id="rId9" Type="http://schemas.openxmlformats.org/officeDocument/2006/relationships/slide" Target="slide8.xml"/></Relationships>
</file>

<file path=ppt/slides/_rels/slide8.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19.png"/><Relationship Id="rId18" Type="http://schemas.openxmlformats.org/officeDocument/2006/relationships/image" Target="../media/image23.png"/><Relationship Id="rId3" Type="http://schemas.openxmlformats.org/officeDocument/2006/relationships/image" Target="../media/image15.png"/><Relationship Id="rId7" Type="http://schemas.openxmlformats.org/officeDocument/2006/relationships/image" Target="../media/image7.png"/><Relationship Id="rId12" Type="http://schemas.openxmlformats.org/officeDocument/2006/relationships/hyperlink" Target="https://wiki.sme.sap.com/wiki/x/CAaRBw" TargetMode="External"/><Relationship Id="rId17" Type="http://schemas.openxmlformats.org/officeDocument/2006/relationships/image" Target="../media/image22.png"/><Relationship Id="rId2" Type="http://schemas.openxmlformats.org/officeDocument/2006/relationships/notesSlide" Target="../notesSlides/notesSlide8.xml"/><Relationship Id="rId16" Type="http://schemas.openxmlformats.org/officeDocument/2006/relationships/hyperlink" Target="http://support.microsoft.com/kb/890474" TargetMode="External"/><Relationship Id="rId1" Type="http://schemas.openxmlformats.org/officeDocument/2006/relationships/slideLayout" Target="../slideLayouts/slideLayout10.xml"/><Relationship Id="rId6" Type="http://schemas.openxmlformats.org/officeDocument/2006/relationships/slide" Target="slide6.xml"/><Relationship Id="rId11" Type="http://schemas.openxmlformats.org/officeDocument/2006/relationships/hyperlink" Target="https://www.sme.sap.com/irj/sme/community/learning/selfenablementsystems" TargetMode="External"/><Relationship Id="rId5" Type="http://schemas.openxmlformats.org/officeDocument/2006/relationships/slide" Target="slide1.xml"/><Relationship Id="rId15" Type="http://schemas.openxmlformats.org/officeDocument/2006/relationships/image" Target="../media/image21.png"/><Relationship Id="rId10" Type="http://schemas.openxmlformats.org/officeDocument/2006/relationships/hyperlink" Target="https://help.sap.com/viewer/product/SAP_BUSINESS_BYDESIGN/" TargetMode="External"/><Relationship Id="rId4" Type="http://schemas.openxmlformats.org/officeDocument/2006/relationships/image" Target="../media/image6.png"/><Relationship Id="rId9" Type="http://schemas.openxmlformats.org/officeDocument/2006/relationships/hyperlink" Target="https://www.sap.com/community/topic/business-bydesign.html" TargetMode="External"/><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8" name="TextBox 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Actual Costing</a:t>
            </a:r>
            <a:br>
              <a:rPr lang="en-US" dirty="0"/>
            </a:br>
            <a:r>
              <a:rPr lang="en-US" sz="2000" dirty="0">
                <a:latin typeface="BentonSans Light"/>
                <a:cs typeface="BentonSans Light"/>
              </a:rPr>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3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42" name="Picture 68"/>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bwMode="auto">
          <a:xfrm>
            <a:off x="1831975" y="6322362"/>
            <a:ext cx="411163" cy="402939"/>
          </a:xfrm>
          <a:prstGeom prst="rect">
            <a:avLst/>
          </a:prstGeom>
          <a:noFill/>
          <a:ln w="9525">
            <a:noFill/>
            <a:miter lim="800000"/>
            <a:headEnd/>
            <a:tailEnd/>
          </a:ln>
        </p:spPr>
      </p:pic>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923330"/>
          </a:xfrm>
          <a:prstGeom prst="rect">
            <a:avLst/>
          </a:prstGeom>
          <a:noFill/>
          <a:ln w="9525">
            <a:noFill/>
            <a:miter lim="800000"/>
            <a:headEnd/>
            <a:tailEnd/>
          </a:ln>
        </p:spPr>
        <p:txBody>
          <a:bodyPr>
            <a:spAutoFit/>
          </a:bodyPr>
          <a:lstStyle/>
          <a:p>
            <a:r>
              <a:rPr lang="en-US" sz="900" dirty="0"/>
              <a:t>Actual costing is the complete and precise determination of product costs based on actual costs incurred for all objects along the value chain. The calculation is based on actual cost of materials, services, and overheads incurred for the final product for a specific accounting period.</a:t>
            </a:r>
          </a:p>
          <a:p>
            <a:r>
              <a:rPr lang="en-US" sz="900" dirty="0"/>
              <a:t>These costs are calculated by evaluating business transactions that are recorded throughout a period of time. At the end, actual costs can be used to (re)valuate inventories, internal service confirmations, and cost of goods sold.  It is a part of period end closing activity. You can also set the new standard cost with actual cost for future periods. </a:t>
            </a:r>
          </a:p>
        </p:txBody>
      </p:sp>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62"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63"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64"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7" name="Chevron 123">
            <a:hlinkClick r:id="rId14" action="ppaction://hlinksldjump"/>
          </p:cNvPr>
          <p:cNvSpPr>
            <a:spLocks noChangeArrowheads="1"/>
          </p:cNvSpPr>
          <p:nvPr/>
        </p:nvSpPr>
        <p:spPr bwMode="auto">
          <a:xfrm>
            <a:off x="4006223" y="198815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Actual Costing</a:t>
            </a:r>
          </a:p>
        </p:txBody>
      </p:sp>
      <p:sp>
        <p:nvSpPr>
          <p:cNvPr id="78" name="Chevron 123">
            <a:hlinkClick r:id="rId15" action="ppaction://hlinksldjump"/>
          </p:cNvPr>
          <p:cNvSpPr>
            <a:spLocks noChangeArrowheads="1"/>
          </p:cNvSpPr>
          <p:nvPr/>
        </p:nvSpPr>
        <p:spPr bwMode="auto">
          <a:xfrm>
            <a:off x="4837369" y="199450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Revenue Recognition</a:t>
            </a:r>
          </a:p>
        </p:txBody>
      </p:sp>
      <p:sp>
        <p:nvSpPr>
          <p:cNvPr id="79" name="Chevron 123">
            <a:hlinkClick r:id="rId16" action="ppaction://hlinksldjump"/>
          </p:cNvPr>
          <p:cNvSpPr>
            <a:spLocks noChangeArrowheads="1"/>
          </p:cNvSpPr>
          <p:nvPr/>
        </p:nvSpPr>
        <p:spPr bwMode="auto">
          <a:xfrm>
            <a:off x="3175077" y="198473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Preparations</a:t>
            </a:r>
          </a:p>
        </p:txBody>
      </p:sp>
      <p:sp>
        <p:nvSpPr>
          <p:cNvPr id="80" name="Freeform 69"/>
          <p:cNvSpPr>
            <a:spLocks noChangeArrowheads="1"/>
          </p:cNvSpPr>
          <p:nvPr/>
        </p:nvSpPr>
        <p:spPr bwMode="auto">
          <a:xfrm>
            <a:off x="3840064" y="27332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1" name="Freeform 69"/>
          <p:cNvSpPr>
            <a:spLocks noChangeArrowheads="1"/>
          </p:cNvSpPr>
          <p:nvPr/>
        </p:nvSpPr>
        <p:spPr bwMode="auto">
          <a:xfrm>
            <a:off x="5498966" y="27420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2" name="Freeform 69"/>
          <p:cNvSpPr>
            <a:spLocks noChangeArrowheads="1"/>
          </p:cNvSpPr>
          <p:nvPr/>
        </p:nvSpPr>
        <p:spPr bwMode="auto">
          <a:xfrm>
            <a:off x="4670714" y="273437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06" name="TextBox 20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07" name="Title 1"/>
          <p:cNvSpPr>
            <a:spLocks noGrp="1"/>
          </p:cNvSpPr>
          <p:nvPr>
            <p:ph type="title"/>
          </p:nvPr>
        </p:nvSpPr>
        <p:spPr>
          <a:xfrm>
            <a:off x="324000" y="162075"/>
            <a:ext cx="8496000" cy="756000"/>
          </a:xfrm>
        </p:spPr>
        <p:txBody>
          <a:bodyPr/>
          <a:lstStyle/>
          <a:p>
            <a:r>
              <a:rPr lang="en-US" dirty="0"/>
              <a:t>Actual Costing</a:t>
            </a:r>
            <a:br>
              <a:rPr lang="en-US" dirty="0"/>
            </a:br>
            <a:r>
              <a:rPr lang="en-US" sz="2000" dirty="0">
                <a:latin typeface="BentonSans Light"/>
                <a:cs typeface="BentonSans Light"/>
              </a:rPr>
              <a:t>Scenario Overview</a:t>
            </a:r>
          </a:p>
        </p:txBody>
      </p:sp>
      <p:sp>
        <p:nvSpPr>
          <p:cNvPr id="222"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3" name="TextBox 222"/>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2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25" name="TextBox 224"/>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226"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22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22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230" name="Picture 68"/>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bwMode="auto">
          <a:xfrm>
            <a:off x="1831975" y="6322362"/>
            <a:ext cx="411163" cy="402939"/>
          </a:xfrm>
          <a:prstGeom prst="rect">
            <a:avLst/>
          </a:prstGeom>
          <a:noFill/>
          <a:ln w="9525">
            <a:noFill/>
            <a:miter lim="800000"/>
            <a:headEnd/>
            <a:tailEnd/>
          </a:ln>
        </p:spPr>
      </p:pic>
      <p:pic>
        <p:nvPicPr>
          <p:cNvPr id="234" name="Picture 52"/>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bwMode="auto">
          <a:xfrm>
            <a:off x="7813675" y="6322362"/>
            <a:ext cx="411163" cy="402939"/>
          </a:xfrm>
          <a:prstGeom prst="rect">
            <a:avLst/>
          </a:prstGeom>
          <a:noFill/>
          <a:ln w="9525">
            <a:noFill/>
            <a:miter lim="800000"/>
            <a:headEnd/>
            <a:tailEnd/>
          </a:ln>
        </p:spPr>
      </p:pic>
      <p:sp>
        <p:nvSpPr>
          <p:cNvPr id="23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236"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24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241"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242" name="TextBox 66"/>
          <p:cNvSpPr txBox="1">
            <a:spLocks noChangeArrowheads="1"/>
          </p:cNvSpPr>
          <p:nvPr/>
        </p:nvSpPr>
        <p:spPr bwMode="auto">
          <a:xfrm>
            <a:off x="1760926" y="4399866"/>
            <a:ext cx="7256462" cy="923330"/>
          </a:xfrm>
          <a:prstGeom prst="rect">
            <a:avLst/>
          </a:prstGeom>
          <a:noFill/>
          <a:ln w="9525">
            <a:noFill/>
            <a:miter lim="800000"/>
            <a:headEnd/>
            <a:tailEnd/>
          </a:ln>
        </p:spPr>
        <p:txBody>
          <a:bodyPr>
            <a:spAutoFit/>
          </a:bodyPr>
          <a:lstStyle/>
          <a:p>
            <a:r>
              <a:rPr lang="en-US" sz="900" dirty="0"/>
              <a:t>Actual costing is the complete and precise determination of product costs based on actual costs incurred for all objects along the value chain. The calculation is based on actual cost of materials, services, and overheads incurred for the final product for a specific accounting period.</a:t>
            </a:r>
          </a:p>
          <a:p>
            <a:r>
              <a:rPr lang="en-US" sz="900" dirty="0"/>
              <a:t>These costs are calculated by evaluating business transactions that are recorded throughout a period of time. At the end, actual costs can be used to (re)valuate inventories, internal service confirmations, and cost of goods sold.  It is a part of period end closing activity. You can also set the new standard cost with actual cost for future periods. </a:t>
            </a:r>
          </a:p>
        </p:txBody>
      </p:sp>
      <p:pic>
        <p:nvPicPr>
          <p:cNvPr id="243" name="Picture 24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244" name="Picture 243"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245" name="Picture 244"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246"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47"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48"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grpSp>
        <p:nvGrpSpPr>
          <p:cNvPr id="249" name="Group 248"/>
          <p:cNvGrpSpPr/>
          <p:nvPr/>
        </p:nvGrpSpPr>
        <p:grpSpPr>
          <a:xfrm>
            <a:off x="7709046" y="1152671"/>
            <a:ext cx="1174410" cy="309466"/>
            <a:chOff x="7269479" y="1173773"/>
            <a:chExt cx="1174410" cy="309466"/>
          </a:xfrm>
        </p:grpSpPr>
        <p:pic>
          <p:nvPicPr>
            <p:cNvPr id="250"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25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25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254"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pic>
        <p:nvPicPr>
          <p:cNvPr id="68" name="Picture 52" descr="richard_stone_active.png">
            <a:hlinkClick r:id="rId13" action="ppaction://hlinksldjump" tooltip="Click here for a detailed role description"/>
          </p:cNvPr>
          <p:cNvPicPr>
            <a:picLocks noChangeAspect="1"/>
          </p:cNvPicPr>
          <p:nvPr>
            <p:custDataLst>
              <p:tags r:id="rId3"/>
            </p:custDataLst>
          </p:nvPr>
        </p:nvPicPr>
        <p:blipFill>
          <a:blip r:embed="rId17" cstate="print"/>
          <a:srcRect/>
          <a:stretch>
            <a:fillRect/>
          </a:stretch>
        </p:blipFill>
        <p:spPr bwMode="auto">
          <a:xfrm>
            <a:off x="7813675" y="6318250"/>
            <a:ext cx="411163" cy="411163"/>
          </a:xfrm>
          <a:prstGeom prst="rect">
            <a:avLst/>
          </a:prstGeom>
          <a:noFill/>
          <a:ln w="9525">
            <a:noFill/>
            <a:miter lim="800000"/>
            <a:headEnd/>
            <a:tailEnd/>
          </a:ln>
        </p:spPr>
      </p:pic>
      <p:sp>
        <p:nvSpPr>
          <p:cNvPr id="69"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70"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72"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pPr>
              <a:defRPr/>
            </a:pPr>
            <a:endParaRPr lang="de-DE" dirty="0"/>
          </a:p>
        </p:txBody>
      </p:sp>
      <p:sp>
        <p:nvSpPr>
          <p:cNvPr id="73" name="Rectangle 73"/>
          <p:cNvSpPr>
            <a:spLocks noChangeArrowheads="1"/>
          </p:cNvSpPr>
          <p:nvPr/>
        </p:nvSpPr>
        <p:spPr bwMode="auto">
          <a:xfrm>
            <a:off x="6940550" y="4187825"/>
            <a:ext cx="471546"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Book "/>
                <a:cs typeface="BentonSans Book "/>
              </a:rPr>
              <a:t>Legend</a:t>
            </a:r>
          </a:p>
        </p:txBody>
      </p:sp>
      <p:sp>
        <p:nvSpPr>
          <p:cNvPr id="74" name="Rectangle 74"/>
          <p:cNvSpPr>
            <a:spLocks noChangeArrowheads="1"/>
          </p:cNvSpPr>
          <p:nvPr/>
        </p:nvSpPr>
        <p:spPr bwMode="auto">
          <a:xfrm>
            <a:off x="7131050" y="4629150"/>
            <a:ext cx="1908175" cy="2092881"/>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Process running in an external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75" name="Picture 75"/>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6934994" y="6352314"/>
            <a:ext cx="127000" cy="94672"/>
          </a:xfrm>
          <a:prstGeom prst="rect">
            <a:avLst/>
          </a:prstGeom>
          <a:noFill/>
          <a:ln w="9525">
            <a:noFill/>
            <a:miter lim="800000"/>
            <a:headEnd/>
            <a:tailEnd/>
          </a:ln>
        </p:spPr>
      </p:pic>
      <p:sp>
        <p:nvSpPr>
          <p:cNvPr id="76" name="Rectangle 76">
            <a:hlinkClick r:id="rId1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9" action="ppaction://hlinksldjump"/>
              </a:rPr>
              <a:t>Close Legend</a:t>
            </a:r>
            <a:endParaRPr lang="en-US" sz="800" dirty="0">
              <a:solidFill>
                <a:srgbClr val="44697D"/>
              </a:solidFill>
            </a:endParaRPr>
          </a:p>
        </p:txBody>
      </p:sp>
      <p:sp>
        <p:nvSpPr>
          <p:cNvPr id="7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0" name="Chevron 123"/>
          <p:cNvSpPr>
            <a:spLocks noChangeArrowheads="1"/>
          </p:cNvSpPr>
          <p:nvPr/>
        </p:nvSpPr>
        <p:spPr bwMode="auto">
          <a:xfrm>
            <a:off x="6934200" y="5383308"/>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1"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84" name="Chevron 123"/>
          <p:cNvSpPr>
            <a:spLocks noChangeArrowheads="1"/>
          </p:cNvSpPr>
          <p:nvPr/>
        </p:nvSpPr>
        <p:spPr bwMode="auto">
          <a:xfrm>
            <a:off x="6940300" y="5124918"/>
            <a:ext cx="107950" cy="104775"/>
          </a:xfrm>
          <a:prstGeom prst="chevron">
            <a:avLst>
              <a:gd name="adj" fmla="val 10394"/>
            </a:avLst>
          </a:prstGeom>
          <a:solidFill>
            <a:srgbClr val="98DB3C"/>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pic>
        <p:nvPicPr>
          <p:cNvPr id="6" name="Picture 5" descr="i_button_black.psd"/>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920722" y="6556901"/>
            <a:ext cx="138040" cy="138040"/>
          </a:xfrm>
          <a:prstGeom prst="rect">
            <a:avLst/>
          </a:prstGeom>
        </p:spPr>
      </p:pic>
      <p:sp>
        <p:nvSpPr>
          <p:cNvPr id="82" name="Freeform 70">
            <a:hlinkClick r:id="rId19" action="ppaction://hlinksldjump" tooltip="Third party product"/>
          </p:cNvPr>
          <p:cNvSpPr>
            <a:spLocks noChangeArrowheads="1"/>
          </p:cNvSpPr>
          <p:nvPr/>
        </p:nvSpPr>
        <p:spPr bwMode="auto">
          <a:xfrm flipV="1">
            <a:off x="6907073" y="576594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83" name="Freeform 69"/>
          <p:cNvSpPr>
            <a:spLocks noChangeArrowheads="1"/>
          </p:cNvSpPr>
          <p:nvPr/>
        </p:nvSpPr>
        <p:spPr bwMode="auto">
          <a:xfrm>
            <a:off x="6913975" y="608820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1" name="Chevron 123">
            <a:hlinkClick r:id="rId21" action="ppaction://hlinksldjump"/>
          </p:cNvPr>
          <p:cNvSpPr>
            <a:spLocks noChangeArrowheads="1"/>
          </p:cNvSpPr>
          <p:nvPr/>
        </p:nvSpPr>
        <p:spPr bwMode="auto">
          <a:xfrm>
            <a:off x="4006223" y="198815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Actual Costing</a:t>
            </a:r>
          </a:p>
        </p:txBody>
      </p:sp>
      <p:sp>
        <p:nvSpPr>
          <p:cNvPr id="102" name="Chevron 123">
            <a:hlinkClick r:id="rId22" action="ppaction://hlinksldjump"/>
          </p:cNvPr>
          <p:cNvSpPr>
            <a:spLocks noChangeArrowheads="1"/>
          </p:cNvSpPr>
          <p:nvPr/>
        </p:nvSpPr>
        <p:spPr bwMode="auto">
          <a:xfrm>
            <a:off x="4837369" y="199450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Revenue Recognition</a:t>
            </a:r>
          </a:p>
        </p:txBody>
      </p:sp>
      <p:sp>
        <p:nvSpPr>
          <p:cNvPr id="103" name="Chevron 123">
            <a:hlinkClick r:id="rId23" action="ppaction://hlinksldjump"/>
          </p:cNvPr>
          <p:cNvSpPr>
            <a:spLocks noChangeArrowheads="1"/>
          </p:cNvSpPr>
          <p:nvPr/>
        </p:nvSpPr>
        <p:spPr bwMode="auto">
          <a:xfrm>
            <a:off x="3175077" y="1984739"/>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Preparations</a:t>
            </a:r>
          </a:p>
        </p:txBody>
      </p:sp>
      <p:sp>
        <p:nvSpPr>
          <p:cNvPr id="104" name="Freeform 69"/>
          <p:cNvSpPr>
            <a:spLocks noChangeArrowheads="1"/>
          </p:cNvSpPr>
          <p:nvPr/>
        </p:nvSpPr>
        <p:spPr bwMode="auto">
          <a:xfrm>
            <a:off x="3840064" y="273329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5" name="Freeform 69"/>
          <p:cNvSpPr>
            <a:spLocks noChangeArrowheads="1"/>
          </p:cNvSpPr>
          <p:nvPr/>
        </p:nvSpPr>
        <p:spPr bwMode="auto">
          <a:xfrm>
            <a:off x="5498966" y="274843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6" name="Freeform 69"/>
          <p:cNvSpPr>
            <a:spLocks noChangeArrowheads="1"/>
          </p:cNvSpPr>
          <p:nvPr/>
        </p:nvSpPr>
        <p:spPr bwMode="auto">
          <a:xfrm>
            <a:off x="4670714" y="273437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122">
            <a:extLst>
              <a:ext uri="{FF2B5EF4-FFF2-40B4-BE49-F238E27FC236}">
                <a16:creationId xmlns:a16="http://schemas.microsoft.com/office/drawing/2014/main" id="{4669761E-DC23-4B6D-99CB-F9D5A9A2A0FB}"/>
              </a:ext>
            </a:extLst>
          </p:cNvPr>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pic>
        <p:nvPicPr>
          <p:cNvPr id="55" name="Picture 54"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2" name="Chevron 44">
            <a:hlinkClick r:id="rId9" action="ppaction://hlinksldjump"/>
          </p:cNvPr>
          <p:cNvSpPr>
            <a:spLocks noChangeArrowheads="1"/>
          </p:cNvSpPr>
          <p:nvPr/>
        </p:nvSpPr>
        <p:spPr bwMode="auto">
          <a:xfrm>
            <a:off x="947421" y="1832425"/>
            <a:ext cx="3617423" cy="141325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Preparations</a:t>
            </a:r>
          </a:p>
        </p:txBody>
      </p:sp>
      <p:sp>
        <p:nvSpPr>
          <p:cNvPr id="2" name="Title 1"/>
          <p:cNvSpPr>
            <a:spLocks noGrp="1"/>
          </p:cNvSpPr>
          <p:nvPr>
            <p:ph type="title"/>
          </p:nvPr>
        </p:nvSpPr>
        <p:spPr/>
        <p:txBody>
          <a:bodyPr/>
          <a:lstStyle/>
          <a:p>
            <a:r>
              <a:rPr lang="en-US" dirty="0"/>
              <a:t>Actual Costing</a:t>
            </a:r>
            <a:br>
              <a:rPr lang="en-US" dirty="0"/>
            </a:br>
            <a:r>
              <a:rPr lang="en-US" sz="2000" b="0" dirty="0"/>
              <a:t>Process Details: Preparations</a:t>
            </a:r>
          </a:p>
        </p:txBody>
      </p:sp>
      <p:sp>
        <p:nvSpPr>
          <p:cNvPr id="9" name="Chevron 123">
            <a:hlinkClick r:id="rId10" action="ppaction://hlinksldjump"/>
          </p:cNvPr>
          <p:cNvSpPr>
            <a:spLocks noChangeArrowheads="1"/>
          </p:cNvSpPr>
          <p:nvPr/>
        </p:nvSpPr>
        <p:spPr bwMode="auto">
          <a:xfrm>
            <a:off x="4564844" y="2095885"/>
            <a:ext cx="835277" cy="874742"/>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Actual Costing</a:t>
            </a:r>
          </a:p>
        </p:txBody>
      </p:sp>
      <p:sp>
        <p:nvSpPr>
          <p:cNvPr id="10" name="Chevron 123">
            <a:hlinkClick r:id="rId11" action="ppaction://hlinksldjump"/>
          </p:cNvPr>
          <p:cNvSpPr>
            <a:spLocks noChangeArrowheads="1"/>
          </p:cNvSpPr>
          <p:nvPr/>
        </p:nvSpPr>
        <p:spPr bwMode="auto">
          <a:xfrm>
            <a:off x="5393381" y="2095896"/>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Revenue Recognition</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213391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Preparations</a:t>
            </a:r>
            <a:r>
              <a:rPr lang="en-US" sz="900" dirty="0"/>
              <a:t> process is a set of period end closing activities. These steps are necessary for the execution of the actual costing process. </a:t>
            </a:r>
          </a:p>
          <a:p>
            <a:pPr marL="285750" lvl="1" indent="-171450">
              <a:spcBef>
                <a:spcPts val="200"/>
              </a:spcBef>
              <a:buClr>
                <a:srgbClr val="4DB6EF"/>
              </a:buClr>
            </a:pPr>
            <a:r>
              <a:rPr lang="en-US" sz="900" dirty="0"/>
              <a:t>GR/IR (Goods Receipt/ Invoice Receipt) clearing is a function that you execute in order to clear the Purchase in Transit and Unbilled Payables accounts when both the goods received and the associated invoices have been recorded in the system.</a:t>
            </a:r>
          </a:p>
          <a:p>
            <a:pPr marL="285750" lvl="1" indent="-171450">
              <a:spcBef>
                <a:spcPts val="200"/>
              </a:spcBef>
              <a:buClr>
                <a:srgbClr val="4DB6EF"/>
              </a:buClr>
            </a:pPr>
            <a:r>
              <a:rPr lang="en-US" sz="900" dirty="0"/>
              <a:t>Overhead distribution allocates overhead costs from support cost centers to primary cost centers or projects based on distribution rules that you assigned to the support cost centers.</a:t>
            </a:r>
          </a:p>
          <a:p>
            <a:pPr marL="285750" lvl="1" indent="-171450">
              <a:spcBef>
                <a:spcPts val="200"/>
              </a:spcBef>
              <a:buClr>
                <a:srgbClr val="4DB6EF"/>
              </a:buClr>
            </a:pPr>
            <a:r>
              <a:rPr lang="en-US" sz="900" dirty="0"/>
              <a:t>Work-in-process (WIP) clearing is a periodic task that is usually performed at regularly scheduled times or during period closing to correct and clear the work in process account.</a:t>
            </a:r>
          </a:p>
          <a:p>
            <a:pPr marL="285750" lvl="1" indent="-171450">
              <a:spcBef>
                <a:spcPts val="200"/>
              </a:spcBef>
              <a:buClr>
                <a:srgbClr val="4DB6EF"/>
              </a:buClr>
            </a:pPr>
            <a:r>
              <a:rPr lang="en-US" sz="900" dirty="0"/>
              <a:t>Overhead absorption is a periodic task that is used to apply the overhead to the direct costs of the production lots once the overhead costs are distributed from support cost centers to the primary cost centers.</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142205" y="21451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GR/IR Clearing</a:t>
            </a:r>
            <a:endParaRPr lang="en-US" sz="800" dirty="0">
              <a:solidFill>
                <a:srgbClr val="404040"/>
              </a:solidFill>
            </a:endParaRPr>
          </a:p>
        </p:txBody>
      </p:sp>
      <p:sp>
        <p:nvSpPr>
          <p:cNvPr id="75" name="Chevron 74"/>
          <p:cNvSpPr>
            <a:spLocks noChangeArrowheads="1"/>
          </p:cNvSpPr>
          <p:nvPr>
            <p:custDataLst>
              <p:tags r:id="rId2"/>
            </p:custDataLst>
          </p:nvPr>
        </p:nvSpPr>
        <p:spPr bwMode="auto">
          <a:xfrm>
            <a:off x="1959061" y="214443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Overhead Distribution</a:t>
            </a:r>
            <a:endParaRPr lang="en-US" sz="800" dirty="0">
              <a:solidFill>
                <a:srgbClr val="404040"/>
              </a:solidFill>
            </a:endParaRPr>
          </a:p>
        </p:txBody>
      </p:sp>
      <p:sp>
        <p:nvSpPr>
          <p:cNvPr id="76" name="Chevron 75"/>
          <p:cNvSpPr>
            <a:spLocks noChangeArrowheads="1"/>
          </p:cNvSpPr>
          <p:nvPr>
            <p:custDataLst>
              <p:tags r:id="rId3"/>
            </p:custDataLst>
          </p:nvPr>
        </p:nvSpPr>
        <p:spPr bwMode="auto">
          <a:xfrm>
            <a:off x="2790397" y="213847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WIP Clearing</a:t>
            </a:r>
            <a:endParaRPr lang="en-US" sz="800" dirty="0">
              <a:solidFill>
                <a:srgbClr val="404040"/>
              </a:solidFill>
            </a:endParaRPr>
          </a:p>
        </p:txBody>
      </p:sp>
      <p:sp>
        <p:nvSpPr>
          <p:cNvPr id="80" name="Chevron 101"/>
          <p:cNvSpPr>
            <a:spLocks noChangeArrowheads="1"/>
          </p:cNvSpPr>
          <p:nvPr/>
        </p:nvSpPr>
        <p:spPr bwMode="auto">
          <a:xfrm>
            <a:off x="7613870" y="46084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Accountant</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Inventory Valuation</a:t>
            </a:r>
          </a:p>
          <a:p>
            <a:pPr>
              <a:buClr>
                <a:schemeClr val="accent1"/>
              </a:buClr>
              <a:buSzPct val="80000"/>
              <a:buFont typeface="Wingdings" pitchFamily="2" charset="2"/>
              <a:buNone/>
            </a:pPr>
            <a:r>
              <a:rPr lang="en-US" sz="800" dirty="0">
                <a:solidFill>
                  <a:srgbClr val="404040"/>
                </a:solidFill>
              </a:rPr>
              <a:t>Cost and Revenue</a:t>
            </a:r>
          </a:p>
        </p:txBody>
      </p:sp>
      <p:pic>
        <p:nvPicPr>
          <p:cNvPr id="1026" name="Picture 2"/>
          <p:cNvPicPr>
            <a:picLocks noChangeAspect="1" noChangeArrowheads="1"/>
          </p:cNvPicPr>
          <p:nvPr/>
        </p:nvPicPr>
        <p:blipFill>
          <a:blip r:embed="rId12">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sp>
        <p:nvSpPr>
          <p:cNvPr id="84" name="TextBox 59">
            <a:hlinkClick r:id="rId9" action="ppaction://hlinksldjump"/>
          </p:cNvPr>
          <p:cNvSpPr txBox="1">
            <a:spLocks noChangeArrowheads="1"/>
          </p:cNvSpPr>
          <p:nvPr/>
        </p:nvSpPr>
        <p:spPr bwMode="auto">
          <a:xfrm>
            <a:off x="5013385" y="1832425"/>
            <a:ext cx="301259" cy="307777"/>
          </a:xfrm>
          <a:prstGeom prst="rect">
            <a:avLst/>
          </a:prstGeom>
          <a:noFill/>
          <a:ln w="9525">
            <a:noFill/>
            <a:miter lim="800000"/>
            <a:headEnd/>
            <a:tailEnd/>
          </a:ln>
        </p:spPr>
        <p:txBody>
          <a:bodyPr wrap="none">
            <a:spAutoFit/>
          </a:bodyPr>
          <a:lstStyle/>
          <a:p>
            <a:r>
              <a:rPr lang="en-US" sz="1400" dirty="0">
                <a:solidFill>
                  <a:schemeClr val="bg1"/>
                </a:solidFill>
                <a:latin typeface="BentonSans Book "/>
                <a:cs typeface="BentonSans Book "/>
              </a:rPr>
              <a:t>X</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95" name="Rectangle 57">
            <a:hlinkClick r:id="rId16"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97"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pic>
        <p:nvPicPr>
          <p:cNvPr id="60" name="Picture 5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1" name="Freeform 69"/>
          <p:cNvSpPr>
            <a:spLocks noChangeArrowheads="1"/>
          </p:cNvSpPr>
          <p:nvPr/>
        </p:nvSpPr>
        <p:spPr bwMode="auto">
          <a:xfrm>
            <a:off x="6058296" y="28404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3" name="Chevron 75"/>
          <p:cNvSpPr>
            <a:spLocks noChangeArrowheads="1"/>
          </p:cNvSpPr>
          <p:nvPr>
            <p:custDataLst>
              <p:tags r:id="rId4"/>
            </p:custDataLst>
          </p:nvPr>
        </p:nvSpPr>
        <p:spPr bwMode="auto">
          <a:xfrm>
            <a:off x="3621733" y="213436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Overhead Absorption</a:t>
            </a:r>
            <a:endParaRPr lang="en-US" sz="800" dirty="0">
              <a:solidFill>
                <a:srgbClr val="404040"/>
              </a:solidFill>
            </a:endParaRPr>
          </a:p>
        </p:txBody>
      </p:sp>
      <p:sp>
        <p:nvSpPr>
          <p:cNvPr id="42" name="Freeform 69"/>
          <p:cNvSpPr>
            <a:spLocks noChangeArrowheads="1"/>
          </p:cNvSpPr>
          <p:nvPr/>
        </p:nvSpPr>
        <p:spPr bwMode="auto">
          <a:xfrm>
            <a:off x="5198536" y="2832690"/>
            <a:ext cx="142777" cy="1262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44" name="TextBox 59">
            <a:hlinkClick r:id="rId9" action="ppaction://hlinksldjump"/>
          </p:cNvPr>
          <p:cNvSpPr txBox="1">
            <a:spLocks noChangeArrowheads="1"/>
          </p:cNvSpPr>
          <p:nvPr/>
        </p:nvSpPr>
        <p:spPr bwMode="auto">
          <a:xfrm>
            <a:off x="4237551" y="1788108"/>
            <a:ext cx="301259" cy="307777"/>
          </a:xfrm>
          <a:prstGeom prst="rect">
            <a:avLst/>
          </a:prstGeom>
          <a:noFill/>
          <a:ln w="9525">
            <a:noFill/>
            <a:miter lim="800000"/>
            <a:headEnd/>
            <a:tailEnd/>
          </a:ln>
        </p:spPr>
        <p:txBody>
          <a:bodyPr wrap="none">
            <a:spAutoFit/>
          </a:bodyPr>
          <a:lstStyle/>
          <a:p>
            <a:r>
              <a:rPr lang="en-US" sz="1400" dirty="0">
                <a:solidFill>
                  <a:schemeClr val="bg1"/>
                </a:solidFill>
                <a:latin typeface="BentonSans Book "/>
                <a:cs typeface="BentonSans Book "/>
              </a:rPr>
              <a:t>X</a:t>
            </a:r>
          </a:p>
        </p:txBody>
      </p:sp>
      <p:sp>
        <p:nvSpPr>
          <p:cNvPr id="45" name="Freeform 69"/>
          <p:cNvSpPr>
            <a:spLocks noChangeArrowheads="1"/>
          </p:cNvSpPr>
          <p:nvPr/>
        </p:nvSpPr>
        <p:spPr bwMode="auto">
          <a:xfrm>
            <a:off x="4327802" y="3125100"/>
            <a:ext cx="120756" cy="120582"/>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46" name="Picture 68"/>
          <p:cNvPicPr>
            <a:picLocks noChangeAspect="1"/>
          </p:cNvPicPr>
          <p:nvPr>
            <p:custDataLst>
              <p:tags r:id="rId5"/>
            </p:custDataLst>
          </p:nvPr>
        </p:nvPicPr>
        <p:blipFill>
          <a:blip r:embed="rId20" cstate="print">
            <a:extLst>
              <a:ext uri="{28A0092B-C50C-407E-A947-70E740481C1C}">
                <a14:useLocalDpi xmlns:a14="http://schemas.microsoft.com/office/drawing/2010/main" val="0"/>
              </a:ext>
            </a:extLst>
          </a:blip>
          <a:stretch>
            <a:fillRect/>
          </a:stretch>
        </p:blipFill>
        <p:spPr bwMode="auto">
          <a:xfrm>
            <a:off x="6882132" y="4492975"/>
            <a:ext cx="517525" cy="507174"/>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65" name="Chevron 123">
            <a:hlinkClick r:id="rId9" action="ppaction://hlinksldjump"/>
          </p:cNvPr>
          <p:cNvSpPr>
            <a:spLocks noChangeArrowheads="1"/>
          </p:cNvSpPr>
          <p:nvPr/>
        </p:nvSpPr>
        <p:spPr bwMode="auto">
          <a:xfrm>
            <a:off x="2130209" y="208507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Preparations</a:t>
            </a:r>
          </a:p>
        </p:txBody>
      </p:sp>
      <p:sp>
        <p:nvSpPr>
          <p:cNvPr id="69" name="Chevron 123">
            <a:hlinkClick r:id="rId10" action="ppaction://hlinksldjump"/>
          </p:cNvPr>
          <p:cNvSpPr>
            <a:spLocks noChangeArrowheads="1"/>
          </p:cNvSpPr>
          <p:nvPr/>
        </p:nvSpPr>
        <p:spPr bwMode="auto">
          <a:xfrm>
            <a:off x="5657972" y="209000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Revenue Recognition</a:t>
            </a:r>
          </a:p>
        </p:txBody>
      </p:sp>
      <p:sp>
        <p:nvSpPr>
          <p:cNvPr id="98"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99" name="TextBox 9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100"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101" name="TextBox 66"/>
          <p:cNvSpPr txBox="1">
            <a:spLocks noChangeArrowheads="1"/>
          </p:cNvSpPr>
          <p:nvPr/>
        </p:nvSpPr>
        <p:spPr bwMode="auto">
          <a:xfrm>
            <a:off x="1760926" y="4399866"/>
            <a:ext cx="4914194" cy="2056973"/>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You can use an Actual Cost Rollup that calculates the actual costs of materials, production lots and other objects along the value chain. Actual cost rollup also calculates actual resource cost rates based on the total cost incurred by production cost centers within the calculated period. You can either revaluate the current period inventory using the Actual Cost Allocation, or adjust your inventory cost with the actual cost for future periods using Actual Cost Release.</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revaluate inventory, internal service confirmations and cost of goods sold using Actual Cost Allocation by posting the difference between the preliminary postings and the actual costs calculated by actual cost rollup.</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use Actual Cost Release to release the actual cost for materials. You can then overwrite the inventory cost with the source type actual cost by using the Update Inventory Costs function.</a:t>
            </a:r>
          </a:p>
          <a:p>
            <a:pPr marL="228600" lvl="1" indent="-114300">
              <a:spcBef>
                <a:spcPts val="200"/>
              </a:spcBef>
              <a:buClr>
                <a:srgbClr val="4DB6EF"/>
              </a:buClr>
              <a:buFont typeface="Arial" charset="0"/>
              <a:buChar char="•"/>
            </a:pPr>
            <a:endParaRPr lang="en-US" sz="900" dirty="0"/>
          </a:p>
        </p:txBody>
      </p:sp>
      <p:cxnSp>
        <p:nvCxnSpPr>
          <p:cNvPr id="102"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107" name="Chevron 101"/>
          <p:cNvSpPr>
            <a:spLocks noChangeArrowheads="1"/>
          </p:cNvSpPr>
          <p:nvPr/>
        </p:nvSpPr>
        <p:spPr bwMode="auto">
          <a:xfrm>
            <a:off x="7613870" y="46084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Accountant</a:t>
            </a:r>
            <a:endParaRPr lang="en-US" sz="800" dirty="0">
              <a:solidFill>
                <a:srgbClr val="404040"/>
              </a:solidFill>
            </a:endParaRPr>
          </a:p>
        </p:txBody>
      </p:sp>
      <p:sp>
        <p:nvSpPr>
          <p:cNvPr id="108"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Inventory Valuation</a:t>
            </a:r>
          </a:p>
        </p:txBody>
      </p:sp>
      <p:pic>
        <p:nvPicPr>
          <p:cNvPr id="110" name="Picture 2"/>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grpSp>
        <p:nvGrpSpPr>
          <p:cNvPr id="113" name="Group 112"/>
          <p:cNvGrpSpPr/>
          <p:nvPr/>
        </p:nvGrpSpPr>
        <p:grpSpPr>
          <a:xfrm>
            <a:off x="7709046" y="1152671"/>
            <a:ext cx="1174410" cy="309466"/>
            <a:chOff x="7269479" y="1173773"/>
            <a:chExt cx="1174410" cy="309466"/>
          </a:xfrm>
        </p:grpSpPr>
        <p:pic>
          <p:nvPicPr>
            <p:cNvPr id="114"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11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6" name="TextBox 115"/>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11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9" name="Picture 118"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120" name="Picture 119"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121" name="Rectangle 57">
            <a:hlinkClick r:id="rId15"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2"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4"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9" name="Picture 12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2" name="Title 1"/>
          <p:cNvSpPr>
            <a:spLocks noGrp="1"/>
          </p:cNvSpPr>
          <p:nvPr>
            <p:ph type="title"/>
          </p:nvPr>
        </p:nvSpPr>
        <p:spPr/>
        <p:txBody>
          <a:bodyPr/>
          <a:lstStyle/>
          <a:p>
            <a:r>
              <a:rPr lang="en-US" dirty="0"/>
              <a:t>Actual Costing</a:t>
            </a:r>
            <a:br>
              <a:rPr lang="en-US" dirty="0"/>
            </a:br>
            <a:r>
              <a:rPr lang="en-US" sz="2000" b="0" dirty="0"/>
              <a:t>Process Details: </a:t>
            </a:r>
            <a:r>
              <a:rPr lang="en-US" sz="2000" dirty="0"/>
              <a:t>Actual Costing</a:t>
            </a:r>
            <a:endParaRPr lang="en-US" sz="2000" b="0" dirty="0"/>
          </a:p>
        </p:txBody>
      </p:sp>
      <p:sp>
        <p:nvSpPr>
          <p:cNvPr id="50" name="Freeform 69"/>
          <p:cNvSpPr>
            <a:spLocks noChangeArrowheads="1"/>
          </p:cNvSpPr>
          <p:nvPr/>
        </p:nvSpPr>
        <p:spPr bwMode="auto">
          <a:xfrm>
            <a:off x="6319441" y="28384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4" name="Freeform 69"/>
          <p:cNvSpPr>
            <a:spLocks noChangeArrowheads="1"/>
          </p:cNvSpPr>
          <p:nvPr/>
        </p:nvSpPr>
        <p:spPr bwMode="auto">
          <a:xfrm>
            <a:off x="2787872" y="28350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46" name="Picture 68"/>
          <p:cNvPicPr>
            <a:picLocks noChangeAspect="1"/>
          </p:cNvPicPr>
          <p:nvPr>
            <p:custDataLst>
              <p:tags r:id="rId1"/>
            </p:custDataLst>
          </p:nvPr>
        </p:nvPicPr>
        <p:blipFill>
          <a:blip r:embed="rId19" cstate="print">
            <a:extLst>
              <a:ext uri="{28A0092B-C50C-407E-A947-70E740481C1C}">
                <a14:useLocalDpi xmlns:a14="http://schemas.microsoft.com/office/drawing/2010/main" val="0"/>
              </a:ext>
            </a:extLst>
          </a:blip>
          <a:stretch>
            <a:fillRect/>
          </a:stretch>
        </p:blipFill>
        <p:spPr bwMode="auto">
          <a:xfrm>
            <a:off x="6882132" y="4514067"/>
            <a:ext cx="517525" cy="507174"/>
          </a:xfrm>
          <a:prstGeom prst="rect">
            <a:avLst/>
          </a:prstGeom>
          <a:noFill/>
          <a:ln w="9525">
            <a:noFill/>
            <a:miter lim="800000"/>
            <a:headEnd/>
            <a:tailEnd/>
          </a:ln>
        </p:spPr>
      </p:pic>
      <p:sp>
        <p:nvSpPr>
          <p:cNvPr id="66" name="TextBox 59">
            <a:hlinkClick r:id="rId20" action="ppaction://hlinksldjump"/>
          </p:cNvPr>
          <p:cNvSpPr txBox="1">
            <a:spLocks noChangeArrowheads="1"/>
          </p:cNvSpPr>
          <p:nvPr/>
        </p:nvSpPr>
        <p:spPr bwMode="auto">
          <a:xfrm>
            <a:off x="5530205" y="1389879"/>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82" name="Chevron 44"/>
          <p:cNvSpPr>
            <a:spLocks noChangeArrowheads="1"/>
          </p:cNvSpPr>
          <p:nvPr/>
        </p:nvSpPr>
        <p:spPr bwMode="auto">
          <a:xfrm>
            <a:off x="2965635" y="1816350"/>
            <a:ext cx="2692337" cy="1470653"/>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Actual Costing</a:t>
            </a:r>
            <a:endParaRPr lang="en-US" sz="900" dirty="0">
              <a:solidFill>
                <a:schemeClr val="bg1"/>
              </a:solidFill>
              <a:latin typeface="BentonSans Regular"/>
              <a:cs typeface="BentonSans Regular"/>
            </a:endParaRPr>
          </a:p>
        </p:txBody>
      </p:sp>
      <p:sp>
        <p:nvSpPr>
          <p:cNvPr id="84" name="Chevron 84"/>
          <p:cNvSpPr>
            <a:spLocks noChangeArrowheads="1"/>
          </p:cNvSpPr>
          <p:nvPr>
            <p:custDataLst>
              <p:tags r:id="rId2"/>
            </p:custDataLst>
          </p:nvPr>
        </p:nvSpPr>
        <p:spPr bwMode="auto">
          <a:xfrm>
            <a:off x="4669267" y="2529905"/>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Update Inventory Costs</a:t>
            </a:r>
          </a:p>
        </p:txBody>
      </p:sp>
      <p:sp>
        <p:nvSpPr>
          <p:cNvPr id="85" name="Chevron 84"/>
          <p:cNvSpPr>
            <a:spLocks noChangeArrowheads="1"/>
          </p:cNvSpPr>
          <p:nvPr>
            <p:custDataLst>
              <p:tags r:id="rId3"/>
            </p:custDataLst>
          </p:nvPr>
        </p:nvSpPr>
        <p:spPr bwMode="auto">
          <a:xfrm>
            <a:off x="3959955" y="2531408"/>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Actual Cost Release</a:t>
            </a:r>
          </a:p>
        </p:txBody>
      </p:sp>
      <p:sp>
        <p:nvSpPr>
          <p:cNvPr id="86" name="Chevron 84"/>
          <p:cNvSpPr>
            <a:spLocks noChangeArrowheads="1"/>
          </p:cNvSpPr>
          <p:nvPr>
            <p:custDataLst>
              <p:tags r:id="rId4"/>
            </p:custDataLst>
          </p:nvPr>
        </p:nvSpPr>
        <p:spPr bwMode="auto">
          <a:xfrm>
            <a:off x="3959956" y="1837450"/>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Actual Cost Allocation</a:t>
            </a:r>
          </a:p>
        </p:txBody>
      </p:sp>
      <p:sp>
        <p:nvSpPr>
          <p:cNvPr id="87" name="Chevron 84"/>
          <p:cNvSpPr>
            <a:spLocks noChangeArrowheads="1"/>
          </p:cNvSpPr>
          <p:nvPr>
            <p:custDataLst>
              <p:tags r:id="rId5"/>
            </p:custDataLst>
          </p:nvPr>
        </p:nvSpPr>
        <p:spPr bwMode="auto">
          <a:xfrm>
            <a:off x="3120987" y="2183141"/>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Actual Cost Rollup</a:t>
            </a:r>
          </a:p>
        </p:txBody>
      </p:sp>
      <p:sp>
        <p:nvSpPr>
          <p:cNvPr id="88" name="Freeform 69"/>
          <p:cNvSpPr>
            <a:spLocks noChangeArrowheads="1"/>
          </p:cNvSpPr>
          <p:nvPr/>
        </p:nvSpPr>
        <p:spPr bwMode="auto">
          <a:xfrm>
            <a:off x="5366355" y="315695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1" name="TextBox 59">
            <a:hlinkClick r:id="rId20" action="ppaction://hlinksldjump"/>
          </p:cNvPr>
          <p:cNvSpPr txBox="1">
            <a:spLocks noChangeArrowheads="1"/>
          </p:cNvSpPr>
          <p:nvPr/>
        </p:nvSpPr>
        <p:spPr bwMode="auto">
          <a:xfrm>
            <a:off x="5303226" y="1754716"/>
            <a:ext cx="301259" cy="307777"/>
          </a:xfrm>
          <a:prstGeom prst="rect">
            <a:avLst/>
          </a:prstGeom>
          <a:noFill/>
          <a:ln w="9525">
            <a:noFill/>
            <a:miter lim="800000"/>
            <a:headEnd/>
            <a:tailEnd/>
          </a:ln>
        </p:spPr>
        <p:txBody>
          <a:bodyPr wrap="none">
            <a:spAutoFit/>
          </a:bodyPr>
          <a:lstStyle/>
          <a:p>
            <a:r>
              <a:rPr lang="en-US" sz="1400" dirty="0">
                <a:solidFill>
                  <a:schemeClr val="bg1"/>
                </a:solidFill>
                <a:latin typeface="BentonSans Book "/>
                <a:cs typeface="BentonSans Book "/>
              </a:rPr>
              <a:t>X</a:t>
            </a:r>
          </a:p>
        </p:txBody>
      </p:sp>
    </p:spTree>
    <p:extLst>
      <p:ext uri="{BB962C8B-B14F-4D97-AF65-F5344CB8AC3E}">
        <p14:creationId xmlns:p14="http://schemas.microsoft.com/office/powerpoint/2010/main" val="152638652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 name="Title 1"/>
          <p:cNvSpPr>
            <a:spLocks noGrp="1"/>
          </p:cNvSpPr>
          <p:nvPr>
            <p:ph type="title"/>
          </p:nvPr>
        </p:nvSpPr>
        <p:spPr/>
        <p:txBody>
          <a:bodyPr/>
          <a:lstStyle/>
          <a:p>
            <a:r>
              <a:rPr lang="en-US" dirty="0"/>
              <a:t>Actual Costing</a:t>
            </a:r>
            <a:br>
              <a:rPr lang="en-US" dirty="0"/>
            </a:br>
            <a:r>
              <a:rPr lang="en-US" sz="2000" b="0" dirty="0"/>
              <a:t>Process Details: Revenue Recognition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actual cost allocation function posts a revaluation of COGS (Cost of Goods Sold) to the same account as the COGS. If you are using accrual methods, this is a deferred cost account. You can execute the revenue recognition run after the actual cost allocation run to realize the revenue.</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6"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95" name="Rectangle 57">
            <a:hlinkClick r:id="rId8"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4" name="Picture 63"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6"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Chevron 101"/>
          <p:cNvSpPr>
            <a:spLocks noChangeArrowheads="1"/>
          </p:cNvSpPr>
          <p:nvPr/>
        </p:nvSpPr>
        <p:spPr bwMode="auto">
          <a:xfrm>
            <a:off x="7613870" y="46084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Accountant</a:t>
            </a:r>
            <a:endParaRPr lang="en-US" sz="800" dirty="0">
              <a:solidFill>
                <a:srgbClr val="404040"/>
              </a:solidFill>
            </a:endParaRPr>
          </a:p>
        </p:txBody>
      </p:sp>
      <p:sp>
        <p:nvSpPr>
          <p:cNvPr id="69"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Cost and Revenue</a:t>
            </a:r>
          </a:p>
        </p:txBody>
      </p:sp>
      <p:pic>
        <p:nvPicPr>
          <p:cNvPr id="73" name="Picture 2"/>
          <p:cNvPicPr>
            <a:picLocks noChangeAspect="1" noChangeArrowheads="1"/>
          </p:cNvPicPr>
          <p:nvPr/>
        </p:nvPicPr>
        <p:blipFill>
          <a:blip r:embed="rId12">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pic>
        <p:nvPicPr>
          <p:cNvPr id="99" name="Picture 9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119" name="Chevron 123">
            <a:hlinkClick r:id="rId14" action="ppaction://hlinksldjump"/>
          </p:cNvPr>
          <p:cNvSpPr>
            <a:spLocks noChangeArrowheads="1"/>
          </p:cNvSpPr>
          <p:nvPr/>
        </p:nvSpPr>
        <p:spPr bwMode="auto">
          <a:xfrm>
            <a:off x="2989263" y="210467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Preparations</a:t>
            </a:r>
          </a:p>
        </p:txBody>
      </p:sp>
      <p:sp>
        <p:nvSpPr>
          <p:cNvPr id="120" name="Freeform 69"/>
          <p:cNvSpPr>
            <a:spLocks noChangeArrowheads="1"/>
          </p:cNvSpPr>
          <p:nvPr/>
        </p:nvSpPr>
        <p:spPr bwMode="auto">
          <a:xfrm>
            <a:off x="3653632" y="285239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Chevron 123">
            <a:hlinkClick r:id="rId15" action="ppaction://hlinksldjump"/>
          </p:cNvPr>
          <p:cNvSpPr>
            <a:spLocks noChangeArrowheads="1"/>
          </p:cNvSpPr>
          <p:nvPr/>
        </p:nvSpPr>
        <p:spPr bwMode="auto">
          <a:xfrm>
            <a:off x="3873500" y="2114503"/>
            <a:ext cx="835277" cy="874742"/>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Actual Costing</a:t>
            </a:r>
          </a:p>
        </p:txBody>
      </p:sp>
      <p:sp>
        <p:nvSpPr>
          <p:cNvPr id="123" name="Freeform 69"/>
          <p:cNvSpPr>
            <a:spLocks noChangeArrowheads="1"/>
          </p:cNvSpPr>
          <p:nvPr/>
        </p:nvSpPr>
        <p:spPr bwMode="auto">
          <a:xfrm>
            <a:off x="4492076" y="28590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27" name="TextBox 59">
            <a:hlinkClick r:id="rId16" action="ppaction://hlinksldjump"/>
          </p:cNvPr>
          <p:cNvSpPr txBox="1">
            <a:spLocks noChangeArrowheads="1"/>
          </p:cNvSpPr>
          <p:nvPr/>
        </p:nvSpPr>
        <p:spPr bwMode="auto">
          <a:xfrm>
            <a:off x="4237551" y="1788108"/>
            <a:ext cx="301259" cy="307777"/>
          </a:xfrm>
          <a:prstGeom prst="rect">
            <a:avLst/>
          </a:prstGeom>
          <a:noFill/>
          <a:ln w="9525">
            <a:noFill/>
            <a:miter lim="800000"/>
            <a:headEnd/>
            <a:tailEnd/>
          </a:ln>
        </p:spPr>
        <p:txBody>
          <a:bodyPr wrap="none">
            <a:spAutoFit/>
          </a:bodyPr>
          <a:lstStyle/>
          <a:p>
            <a:r>
              <a:rPr lang="en-US" sz="1400" dirty="0">
                <a:solidFill>
                  <a:schemeClr val="bg1"/>
                </a:solidFill>
                <a:latin typeface="BentonSans Book "/>
                <a:cs typeface="BentonSans Book "/>
              </a:rPr>
              <a:t>X</a:t>
            </a:r>
          </a:p>
        </p:txBody>
      </p:sp>
      <p:sp>
        <p:nvSpPr>
          <p:cNvPr id="128" name="Chevron 43">
            <a:hlinkClick r:id="rId16" action="ppaction://hlinksldjump"/>
          </p:cNvPr>
          <p:cNvSpPr>
            <a:spLocks noChangeArrowheads="1"/>
          </p:cNvSpPr>
          <p:nvPr/>
        </p:nvSpPr>
        <p:spPr bwMode="auto">
          <a:xfrm>
            <a:off x="4649600" y="1805917"/>
            <a:ext cx="1030082" cy="1425338"/>
          </a:xfrm>
          <a:prstGeom prst="chevron">
            <a:avLst>
              <a:gd name="adj" fmla="val 13583"/>
            </a:avLst>
          </a:prstGeom>
          <a:solidFill>
            <a:srgbClr val="388ABD"/>
          </a:solidFill>
          <a:ln w="19050" cap="rnd" algn="ctr">
            <a:noFill/>
            <a:bevel/>
            <a:headEnd/>
            <a:tailEnd/>
          </a:ln>
        </p:spPr>
        <p:txBody>
          <a:bodyPr lIns="36000" tIns="36000" rIns="0" bIns="36000"/>
          <a:lstStyle/>
          <a:p>
            <a:pPr>
              <a:lnSpc>
                <a:spcPct val="90000"/>
              </a:lnSpc>
            </a:pPr>
            <a:r>
              <a:rPr lang="en-US" sz="900" dirty="0">
                <a:solidFill>
                  <a:schemeClr val="bg1"/>
                </a:solidFill>
                <a:latin typeface="BentonSans Regular"/>
                <a:cs typeface="BentonSans Regular"/>
              </a:rPr>
              <a:t>Revenue Recognition</a:t>
            </a:r>
          </a:p>
        </p:txBody>
      </p:sp>
      <p:sp>
        <p:nvSpPr>
          <p:cNvPr id="129" name="Chevron 84"/>
          <p:cNvSpPr>
            <a:spLocks noChangeArrowheads="1"/>
          </p:cNvSpPr>
          <p:nvPr>
            <p:custDataLst>
              <p:tags r:id="rId1"/>
            </p:custDataLst>
          </p:nvPr>
        </p:nvSpPr>
        <p:spPr bwMode="auto">
          <a:xfrm>
            <a:off x="4797146" y="217222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Revenue Recognition</a:t>
            </a:r>
          </a:p>
        </p:txBody>
      </p:sp>
      <p:sp>
        <p:nvSpPr>
          <p:cNvPr id="130" name="TextBox 59">
            <a:hlinkClick r:id="rId16" action="ppaction://hlinksldjump"/>
          </p:cNvPr>
          <p:cNvSpPr txBox="1">
            <a:spLocks noChangeArrowheads="1"/>
          </p:cNvSpPr>
          <p:nvPr/>
        </p:nvSpPr>
        <p:spPr bwMode="auto">
          <a:xfrm>
            <a:off x="5336836" y="1734984"/>
            <a:ext cx="301259" cy="307777"/>
          </a:xfrm>
          <a:prstGeom prst="rect">
            <a:avLst/>
          </a:prstGeom>
          <a:noFill/>
          <a:ln w="9525">
            <a:noFill/>
            <a:miter lim="800000"/>
            <a:headEnd/>
            <a:tailEnd/>
          </a:ln>
        </p:spPr>
        <p:txBody>
          <a:bodyPr wrap="none">
            <a:spAutoFit/>
          </a:bodyPr>
          <a:lstStyle/>
          <a:p>
            <a:r>
              <a:rPr lang="en-US" sz="1400" dirty="0">
                <a:solidFill>
                  <a:schemeClr val="bg1"/>
                </a:solidFill>
                <a:latin typeface="BentonSans Book "/>
                <a:cs typeface="BentonSans Book "/>
              </a:rPr>
              <a:t>X</a:t>
            </a:r>
          </a:p>
        </p:txBody>
      </p:sp>
      <p:sp>
        <p:nvSpPr>
          <p:cNvPr id="131" name="Freeform 69"/>
          <p:cNvSpPr>
            <a:spLocks noChangeArrowheads="1"/>
          </p:cNvSpPr>
          <p:nvPr/>
        </p:nvSpPr>
        <p:spPr bwMode="auto">
          <a:xfrm>
            <a:off x="5409677" y="310108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132" name="Picture 68"/>
          <p:cNvPicPr>
            <a:picLocks noChangeAspect="1"/>
          </p:cNvPicPr>
          <p:nvPr>
            <p:custDataLst>
              <p:tags r:id="rId2"/>
            </p:custDataLst>
          </p:nvPr>
        </p:nvPicPr>
        <p:blipFill>
          <a:blip r:embed="rId17" cstate="print">
            <a:extLst>
              <a:ext uri="{28A0092B-C50C-407E-A947-70E740481C1C}">
                <a14:useLocalDpi xmlns:a14="http://schemas.microsoft.com/office/drawing/2010/main" val="0"/>
              </a:ext>
            </a:extLst>
          </a:blip>
          <a:stretch>
            <a:fillRect/>
          </a:stretch>
        </p:blipFill>
        <p:spPr bwMode="auto">
          <a:xfrm>
            <a:off x="6878892" y="4491181"/>
            <a:ext cx="517525" cy="507174"/>
          </a:xfrm>
          <a:prstGeom prst="rect">
            <a:avLst/>
          </a:prstGeom>
          <a:noFill/>
          <a:ln w="9525">
            <a:noFill/>
            <a:miter lim="800000"/>
            <a:headEnd/>
            <a:tailEnd/>
          </a:ln>
        </p:spPr>
      </p:pic>
    </p:spTree>
    <p:extLst>
      <p:ext uri="{BB962C8B-B14F-4D97-AF65-F5344CB8AC3E}">
        <p14:creationId xmlns:p14="http://schemas.microsoft.com/office/powerpoint/2010/main" val="293209567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a:hlinkClick r:id="rId12" action="ppaction://hlinksldjump"/>
          </p:cNvPr>
          <p:cNvSpPr>
            <a:spLocks noChangeArrowheads="1"/>
          </p:cNvSpPr>
          <p:nvPr/>
        </p:nvSpPr>
        <p:spPr bwMode="auto">
          <a:xfrm>
            <a:off x="6932276" y="1753723"/>
            <a:ext cx="1030082" cy="1425338"/>
          </a:xfrm>
          <a:prstGeom prst="chevron">
            <a:avLst>
              <a:gd name="adj" fmla="val 13583"/>
            </a:avLst>
          </a:prstGeom>
          <a:solidFill>
            <a:srgbClr val="388ABD"/>
          </a:solidFill>
          <a:ln w="19050" cap="rnd" algn="ctr">
            <a:noFill/>
            <a:bevel/>
            <a:headEnd/>
            <a:tailEnd/>
          </a:ln>
        </p:spPr>
        <p:txBody>
          <a:bodyPr lIns="36000" tIns="36000" rIns="0" bIns="36000"/>
          <a:lstStyle/>
          <a:p>
            <a:pPr>
              <a:lnSpc>
                <a:spcPct val="90000"/>
              </a:lnSpc>
            </a:pPr>
            <a:r>
              <a:rPr lang="en-US" sz="900" dirty="0">
                <a:solidFill>
                  <a:schemeClr val="bg1"/>
                </a:solidFill>
                <a:latin typeface="BentonSans Regular"/>
                <a:cs typeface="BentonSans Regular"/>
              </a:rPr>
              <a:t>Revenue Recognition</a:t>
            </a:r>
          </a:p>
        </p:txBody>
      </p:sp>
      <p:sp>
        <p:nvSpPr>
          <p:cNvPr id="67" name="Chevron 44"/>
          <p:cNvSpPr>
            <a:spLocks noChangeArrowheads="1"/>
          </p:cNvSpPr>
          <p:nvPr/>
        </p:nvSpPr>
        <p:spPr bwMode="auto">
          <a:xfrm>
            <a:off x="4474246" y="1761586"/>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Actual Costing</a:t>
            </a:r>
          </a:p>
        </p:txBody>
      </p:sp>
      <p:sp>
        <p:nvSpPr>
          <p:cNvPr id="71" name="Chevron 45"/>
          <p:cNvSpPr>
            <a:spLocks noChangeArrowheads="1"/>
          </p:cNvSpPr>
          <p:nvPr/>
        </p:nvSpPr>
        <p:spPr bwMode="auto">
          <a:xfrm>
            <a:off x="1380572" y="1753722"/>
            <a:ext cx="3218490" cy="1425338"/>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Preparation</a:t>
            </a:r>
          </a:p>
          <a:p>
            <a:pPr>
              <a:lnSpc>
                <a:spcPct val="90000"/>
              </a:lnSpc>
            </a:pPr>
            <a:endParaRPr lang="en-US" sz="900" dirty="0">
              <a:solidFill>
                <a:schemeClr val="bg1"/>
              </a:solidFill>
              <a:latin typeface="BentonSans Regular"/>
              <a:cs typeface="BentonSans Regular"/>
            </a:endParaRPr>
          </a:p>
        </p:txBody>
      </p:sp>
      <p:sp>
        <p:nvSpPr>
          <p:cNvPr id="84" name="Chevron 84"/>
          <p:cNvSpPr>
            <a:spLocks noChangeArrowheads="1"/>
          </p:cNvSpPr>
          <p:nvPr>
            <p:custDataLst>
              <p:tags r:id="rId1"/>
            </p:custDataLst>
          </p:nvPr>
        </p:nvSpPr>
        <p:spPr bwMode="auto">
          <a:xfrm>
            <a:off x="3794117" y="2132897"/>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Overhead Absorption</a:t>
            </a:r>
          </a:p>
        </p:txBody>
      </p:sp>
      <p:sp>
        <p:nvSpPr>
          <p:cNvPr id="87" name="Chevron 84"/>
          <p:cNvSpPr>
            <a:spLocks noChangeArrowheads="1"/>
          </p:cNvSpPr>
          <p:nvPr>
            <p:custDataLst>
              <p:tags r:id="rId2"/>
            </p:custDataLst>
          </p:nvPr>
        </p:nvSpPr>
        <p:spPr bwMode="auto">
          <a:xfrm>
            <a:off x="7069352" y="212003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Revenue Recognition</a:t>
            </a:r>
          </a:p>
        </p:txBody>
      </p:sp>
      <p:sp>
        <p:nvSpPr>
          <p:cNvPr id="2" name="Title 1"/>
          <p:cNvSpPr>
            <a:spLocks noGrp="1"/>
          </p:cNvSpPr>
          <p:nvPr>
            <p:ph type="title"/>
          </p:nvPr>
        </p:nvSpPr>
        <p:spPr/>
        <p:txBody>
          <a:bodyPr/>
          <a:lstStyle/>
          <a:p>
            <a:r>
              <a:rPr lang="en-US" dirty="0"/>
              <a:t>Actual Costing</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Overview</a:t>
            </a:r>
            <a:endParaRPr lang="en-US" sz="900" dirty="0">
              <a:solidFill>
                <a:srgbClr val="666666"/>
              </a:solidFill>
              <a:latin typeface="BentonSans Bold" pitchFamily="2" charset="0"/>
            </a:endParaRPr>
          </a:p>
        </p:txBody>
      </p:sp>
      <p:pic>
        <p:nvPicPr>
          <p:cNvPr id="55" name="Picture 54" descr="scenario_60pxgrün.png"/>
          <p:cNvPicPr>
            <a:picLocks noChangeAspect="1"/>
          </p:cNvPicPr>
          <p:nvPr/>
        </p:nvPicPr>
        <p:blipFill>
          <a:blip r:embed="rId13" cstate="print"/>
          <a:stretch>
            <a:fillRect/>
          </a:stretch>
        </p:blipFill>
        <p:spPr>
          <a:xfrm>
            <a:off x="366458" y="4843266"/>
            <a:ext cx="180000" cy="180000"/>
          </a:xfrm>
          <a:prstGeom prst="rect">
            <a:avLst/>
          </a:prstGeom>
        </p:spPr>
      </p:pic>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308324"/>
          </a:xfrm>
          <a:prstGeom prst="rect">
            <a:avLst/>
          </a:prstGeom>
          <a:noFill/>
          <a:ln w="9525">
            <a:noFill/>
            <a:miter lim="800000"/>
            <a:headEnd/>
            <a:tailEnd/>
          </a:ln>
        </p:spPr>
        <p:txBody>
          <a:bodyPr>
            <a:spAutoFit/>
          </a:bodyPr>
          <a:lstStyle/>
          <a:p>
            <a:r>
              <a:rPr lang="en-US" sz="900" dirty="0"/>
              <a:t>Without Actual Costing, the determination of actual product cost and COGS can be very difficult. Late invoices of products lead to a loss of precision, if it was already consumed or sold. In manufacturing, the determination of resource cost and the roll-up of deviations across multiple production levels create additional challenges. </a:t>
            </a:r>
          </a:p>
          <a:p>
            <a:r>
              <a:rPr lang="en-US" sz="900" dirty="0"/>
              <a:t>Actual Costing handles fluctuating purchase prices  and reduces the impact of late invoices by calculating period average prices for raw materials and trade goods. It can help to comply with legal requirements where valuation based on actuals is must .</a:t>
            </a:r>
            <a:endParaRPr lang="en-US" sz="100" dirty="0"/>
          </a:p>
        </p:txBody>
      </p:sp>
      <p:sp>
        <p:nvSpPr>
          <p:cNvPr id="129" name="TextBox 56"/>
          <p:cNvSpPr txBox="1">
            <a:spLocks noChangeArrowheads="1"/>
          </p:cNvSpPr>
          <p:nvPr/>
        </p:nvSpPr>
        <p:spPr bwMode="auto">
          <a:xfrm>
            <a:off x="4306888" y="4170363"/>
            <a:ext cx="4700587" cy="205594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a:lnSpc>
                <a:spcPct val="90000"/>
              </a:lnSpc>
              <a:spcBef>
                <a:spcPts val="600"/>
              </a:spcBef>
              <a:spcAft>
                <a:spcPts val="300"/>
              </a:spcAft>
              <a:buClr>
                <a:schemeClr val="accent1"/>
              </a:buClr>
              <a:buFont typeface="Wingdings" pitchFamily="2" charset="2"/>
              <a:buChar char="l"/>
            </a:pPr>
            <a:r>
              <a:rPr lang="en-US" sz="900" dirty="0"/>
              <a:t>It is a powerful tool to closely monitor performance along the value chain and provides a cost breakdown, helping manufacturing companies to analyze the source of the cost for finished products. In this way, it can help you to increase profitability.</a:t>
            </a:r>
          </a:p>
          <a:p>
            <a:pPr marL="228600" lvl="1" indent="-114300">
              <a:lnSpc>
                <a:spcPct val="90000"/>
              </a:lnSpc>
              <a:spcBef>
                <a:spcPts val="600"/>
              </a:spcBef>
              <a:spcAft>
                <a:spcPts val="300"/>
              </a:spcAft>
              <a:buClr>
                <a:schemeClr val="accent1"/>
              </a:buClr>
              <a:buFont typeface="Wingdings" pitchFamily="2" charset="2"/>
              <a:buChar char="l"/>
            </a:pPr>
            <a:r>
              <a:rPr lang="en-US" sz="900" dirty="0"/>
              <a:t>The process helps you to analyze the value chain which can be of benefit in cost controlling.</a:t>
            </a:r>
          </a:p>
          <a:p>
            <a:pPr marL="228600" lvl="1" indent="-114300">
              <a:lnSpc>
                <a:spcPct val="90000"/>
              </a:lnSpc>
              <a:spcBef>
                <a:spcPts val="600"/>
              </a:spcBef>
              <a:spcAft>
                <a:spcPts val="300"/>
              </a:spcAft>
              <a:buClr>
                <a:schemeClr val="accent1"/>
              </a:buClr>
              <a:buFont typeface="Wingdings" pitchFamily="2" charset="2"/>
              <a:buChar char="l"/>
            </a:pPr>
            <a:r>
              <a:rPr lang="en-US" sz="900" dirty="0"/>
              <a:t>Actual costing is based on existing entities and therefore requires very little additional business configuration.</a:t>
            </a:r>
          </a:p>
          <a:p>
            <a:pPr marL="228600" lvl="1" indent="-114300">
              <a:lnSpc>
                <a:spcPct val="90000"/>
              </a:lnSpc>
              <a:spcBef>
                <a:spcPts val="600"/>
              </a:spcBef>
              <a:spcAft>
                <a:spcPts val="300"/>
              </a:spcAft>
              <a:buClr>
                <a:schemeClr val="accent1"/>
              </a:buClr>
              <a:buFont typeface="Wingdings" pitchFamily="2" charset="2"/>
              <a:buChar char="l"/>
            </a:pPr>
            <a:r>
              <a:rPr lang="en-US" sz="900" dirty="0"/>
              <a:t>You can combine Business </a:t>
            </a:r>
            <a:r>
              <a:rPr lang="en-US" sz="900" dirty="0" err="1"/>
              <a:t>ByDesign’s</a:t>
            </a:r>
            <a:r>
              <a:rPr lang="en-US" sz="900" dirty="0"/>
              <a:t> Actual Costing with standard cost valuation for inventories to enjoy the advantages of both methods, clear benchmarks for cost controlling and the precision of actual cost. You can also use your actual costing results to review and adjust your planned resources cost rates. </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Key Benefits</a:t>
            </a:r>
          </a:p>
        </p:txBody>
      </p:sp>
      <p:sp>
        <p:nvSpPr>
          <p:cNvPr id="49" name="TextBox 4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50"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51" name="TextBox 50"/>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9" name="Picture 58"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60" name="Rectangle 57">
            <a:hlinkClick r:id="rId15"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Rectangle 55">
            <a:hlinkClick r:id="rId12"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5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pic>
        <p:nvPicPr>
          <p:cNvPr id="53" name="Picture 52"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Chevron 84"/>
          <p:cNvSpPr>
            <a:spLocks noChangeArrowheads="1"/>
          </p:cNvSpPr>
          <p:nvPr>
            <p:custDataLst>
              <p:tags r:id="rId3"/>
            </p:custDataLst>
          </p:nvPr>
        </p:nvSpPr>
        <p:spPr bwMode="auto">
          <a:xfrm>
            <a:off x="3037835" y="2125980"/>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WIP Clearing</a:t>
            </a:r>
          </a:p>
        </p:txBody>
      </p:sp>
      <p:sp>
        <p:nvSpPr>
          <p:cNvPr id="102" name="Chevron 84"/>
          <p:cNvSpPr>
            <a:spLocks noChangeArrowheads="1"/>
          </p:cNvSpPr>
          <p:nvPr>
            <p:custDataLst>
              <p:tags r:id="rId4"/>
            </p:custDataLst>
          </p:nvPr>
        </p:nvSpPr>
        <p:spPr bwMode="auto">
          <a:xfrm>
            <a:off x="2279497" y="2128377"/>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Overhead Distribution</a:t>
            </a:r>
          </a:p>
        </p:txBody>
      </p:sp>
      <p:sp>
        <p:nvSpPr>
          <p:cNvPr id="103" name="Chevron 84"/>
          <p:cNvSpPr>
            <a:spLocks noChangeArrowheads="1"/>
          </p:cNvSpPr>
          <p:nvPr>
            <p:custDataLst>
              <p:tags r:id="rId5"/>
            </p:custDataLst>
          </p:nvPr>
        </p:nvSpPr>
        <p:spPr bwMode="auto">
          <a:xfrm>
            <a:off x="1529727" y="2125197"/>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GR/IR Clearing</a:t>
            </a:r>
          </a:p>
        </p:txBody>
      </p:sp>
      <p:pic>
        <p:nvPicPr>
          <p:cNvPr id="3" name="Picture 2"/>
          <p:cNvPicPr>
            <a:picLocks noChangeAspect="1"/>
          </p:cNvPicPr>
          <p:nvPr/>
        </p:nvPicPr>
        <p:blipFill>
          <a:blip r:embed="rId19"/>
          <a:stretch>
            <a:fillRect/>
          </a:stretch>
        </p:blipFill>
        <p:spPr>
          <a:xfrm>
            <a:off x="4535157" y="2960089"/>
            <a:ext cx="731859" cy="730473"/>
          </a:xfrm>
          <a:prstGeom prst="rect">
            <a:avLst/>
          </a:prstGeom>
        </p:spPr>
      </p:pic>
      <p:pic>
        <p:nvPicPr>
          <p:cNvPr id="4" name="Picture 3"/>
          <p:cNvPicPr>
            <a:picLocks noChangeAspect="1"/>
          </p:cNvPicPr>
          <p:nvPr/>
        </p:nvPicPr>
        <p:blipFill>
          <a:blip r:embed="rId19"/>
          <a:stretch>
            <a:fillRect/>
          </a:stretch>
        </p:blipFill>
        <p:spPr>
          <a:xfrm>
            <a:off x="6932276" y="2965833"/>
            <a:ext cx="731859" cy="730473"/>
          </a:xfrm>
          <a:prstGeom prst="rect">
            <a:avLst/>
          </a:prstGeom>
        </p:spPr>
      </p:pic>
      <p:pic>
        <p:nvPicPr>
          <p:cNvPr id="5" name="Picture 4"/>
          <p:cNvPicPr>
            <a:picLocks noChangeAspect="1"/>
          </p:cNvPicPr>
          <p:nvPr/>
        </p:nvPicPr>
        <p:blipFill>
          <a:blip r:embed="rId19"/>
          <a:stretch>
            <a:fillRect/>
          </a:stretch>
        </p:blipFill>
        <p:spPr>
          <a:xfrm>
            <a:off x="1372383" y="2965833"/>
            <a:ext cx="731859" cy="730473"/>
          </a:xfrm>
          <a:prstGeom prst="rect">
            <a:avLst/>
          </a:prstGeom>
        </p:spPr>
      </p:pic>
      <p:sp>
        <p:nvSpPr>
          <p:cNvPr id="143" name="Chevron 84"/>
          <p:cNvSpPr>
            <a:spLocks noChangeArrowheads="1"/>
          </p:cNvSpPr>
          <p:nvPr>
            <p:custDataLst>
              <p:tags r:id="rId6"/>
            </p:custDataLst>
          </p:nvPr>
        </p:nvSpPr>
        <p:spPr bwMode="auto">
          <a:xfrm>
            <a:off x="6177878" y="2475141"/>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Update Inventory Costs</a:t>
            </a:r>
          </a:p>
        </p:txBody>
      </p:sp>
      <p:sp>
        <p:nvSpPr>
          <p:cNvPr id="144" name="Chevron 84"/>
          <p:cNvSpPr>
            <a:spLocks noChangeArrowheads="1"/>
          </p:cNvSpPr>
          <p:nvPr>
            <p:custDataLst>
              <p:tags r:id="rId7"/>
            </p:custDataLst>
          </p:nvPr>
        </p:nvSpPr>
        <p:spPr bwMode="auto">
          <a:xfrm>
            <a:off x="5468566" y="2476644"/>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Actual Cost Release</a:t>
            </a:r>
          </a:p>
        </p:txBody>
      </p:sp>
      <p:sp>
        <p:nvSpPr>
          <p:cNvPr id="145" name="Chevron 84"/>
          <p:cNvSpPr>
            <a:spLocks noChangeArrowheads="1"/>
          </p:cNvSpPr>
          <p:nvPr>
            <p:custDataLst>
              <p:tags r:id="rId8"/>
            </p:custDataLst>
          </p:nvPr>
        </p:nvSpPr>
        <p:spPr bwMode="auto">
          <a:xfrm>
            <a:off x="5468567" y="1782686"/>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Actual Cost Allocation</a:t>
            </a:r>
          </a:p>
        </p:txBody>
      </p:sp>
      <p:sp>
        <p:nvSpPr>
          <p:cNvPr id="146" name="Chevron 84"/>
          <p:cNvSpPr>
            <a:spLocks noChangeArrowheads="1"/>
          </p:cNvSpPr>
          <p:nvPr>
            <p:custDataLst>
              <p:tags r:id="rId9"/>
            </p:custDataLst>
          </p:nvPr>
        </p:nvSpPr>
        <p:spPr bwMode="auto">
          <a:xfrm>
            <a:off x="4629598" y="2128377"/>
            <a:ext cx="754397"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Actual Cost Rollup</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Actual Costing</a:t>
            </a:r>
            <a:br>
              <a:rPr lang="en-US" dirty="0"/>
            </a:br>
            <a:r>
              <a:rPr lang="en-US" sz="2000" b="0" dirty="0"/>
              <a:t>Scenario Flow</a:t>
            </a:r>
          </a:p>
        </p:txBody>
      </p:sp>
      <p:pic>
        <p:nvPicPr>
          <p:cNvPr id="36" name="Picture 35" descr="scenario_60pxgrün.png"/>
          <p:cNvPicPr>
            <a:picLocks noChangeAspect="1"/>
          </p:cNvPicPr>
          <p:nvPr/>
        </p:nvPicPr>
        <p:blipFill>
          <a:blip r:embed="rId4"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64"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66" name="Picture 65" descr="Calculator_2_60px.png"/>
          <p:cNvPicPr>
            <a:picLocks noChangeAspect="1"/>
          </p:cNvPicPr>
          <p:nvPr/>
        </p:nvPicPr>
        <p:blipFill>
          <a:blip r:embed="rId5" cstate="print"/>
          <a:stretch>
            <a:fillRect/>
          </a:stretch>
        </p:blipFill>
        <p:spPr>
          <a:xfrm>
            <a:off x="366739" y="5245467"/>
            <a:ext cx="180000" cy="180000"/>
          </a:xfrm>
          <a:prstGeom prst="rect">
            <a:avLst/>
          </a:prstGeom>
        </p:spPr>
      </p:pic>
      <p:sp>
        <p:nvSpPr>
          <p:cNvPr id="68"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5">
            <a:hlinkClick r:id="rId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39" name="Picture 38" descr="Monitor_60px.png"/>
          <p:cNvPicPr>
            <a:picLocks noChangeAspect="1"/>
          </p:cNvPicPr>
          <p:nvPr/>
        </p:nvPicPr>
        <p:blipFill>
          <a:blip r:embed="rId8" cstate="print"/>
          <a:stretch>
            <a:fillRect/>
          </a:stretch>
        </p:blipFill>
        <p:spPr>
          <a:xfrm>
            <a:off x="361854" y="5605004"/>
            <a:ext cx="180000" cy="180000"/>
          </a:xfrm>
          <a:prstGeom prst="rect">
            <a:avLst/>
          </a:prstGeom>
        </p:spPr>
      </p:pic>
      <p:sp>
        <p:nvSpPr>
          <p:cNvPr id="4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2" name="Rectangle 57">
            <a:hlinkClick r:id="rId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85"/>
          <p:cNvSpPr/>
          <p:nvPr/>
        </p:nvSpPr>
        <p:spPr bwMode="gray">
          <a:xfrm>
            <a:off x="4833593" y="1135673"/>
            <a:ext cx="791534" cy="543460"/>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Inventory Valuation</a:t>
            </a:r>
          </a:p>
        </p:txBody>
      </p:sp>
      <p:sp>
        <p:nvSpPr>
          <p:cNvPr id="87" name="Rectangle 86"/>
          <p:cNvSpPr/>
          <p:nvPr/>
        </p:nvSpPr>
        <p:spPr bwMode="gray">
          <a:xfrm flipV="1">
            <a:off x="4917921" y="1526465"/>
            <a:ext cx="620233"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88" name="AutoShape 482"/>
          <p:cNvCxnSpPr>
            <a:cxnSpLocks noChangeShapeType="1"/>
          </p:cNvCxnSpPr>
          <p:nvPr/>
        </p:nvCxnSpPr>
        <p:spPr bwMode="auto">
          <a:xfrm flipV="1">
            <a:off x="2181987" y="1914913"/>
            <a:ext cx="0" cy="743766"/>
          </a:xfrm>
          <a:prstGeom prst="straightConnector1">
            <a:avLst/>
          </a:prstGeom>
          <a:noFill/>
          <a:ln w="9525">
            <a:solidFill>
              <a:srgbClr val="7D96A4"/>
            </a:solidFill>
            <a:prstDash val="sysDot"/>
            <a:round/>
            <a:headEnd/>
            <a:tailEnd/>
          </a:ln>
        </p:spPr>
      </p:cxnSp>
      <p:sp>
        <p:nvSpPr>
          <p:cNvPr id="89" name="Chevron 426"/>
          <p:cNvSpPr>
            <a:spLocks noChangeArrowheads="1"/>
          </p:cNvSpPr>
          <p:nvPr/>
        </p:nvSpPr>
        <p:spPr bwMode="auto">
          <a:xfrm>
            <a:off x="1855155" y="2669715"/>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GR/IR Clearing</a:t>
            </a:r>
          </a:p>
        </p:txBody>
      </p:sp>
      <p:cxnSp>
        <p:nvCxnSpPr>
          <p:cNvPr id="90" name="AutoShape 1146"/>
          <p:cNvCxnSpPr>
            <a:cxnSpLocks noChangeShapeType="1"/>
            <a:stCxn id="119" idx="1"/>
          </p:cNvCxnSpPr>
          <p:nvPr/>
        </p:nvCxnSpPr>
        <p:spPr bwMode="auto">
          <a:xfrm flipH="1" flipV="1">
            <a:off x="2468868" y="2933298"/>
            <a:ext cx="282061" cy="2478"/>
          </a:xfrm>
          <a:prstGeom prst="straightConnector1">
            <a:avLst/>
          </a:prstGeom>
          <a:noFill/>
          <a:ln w="9525">
            <a:solidFill>
              <a:schemeClr val="tx1">
                <a:lumMod val="50000"/>
                <a:lumOff val="50000"/>
              </a:schemeClr>
            </a:solidFill>
            <a:prstDash val="solid"/>
            <a:round/>
            <a:headEnd type="triangle" w="med" len="med"/>
            <a:tailEnd/>
          </a:ln>
        </p:spPr>
      </p:cxnSp>
      <p:cxnSp>
        <p:nvCxnSpPr>
          <p:cNvPr id="93" name="AutoShape 1146"/>
          <p:cNvCxnSpPr>
            <a:cxnSpLocks noChangeShapeType="1"/>
            <a:stCxn id="121" idx="1"/>
          </p:cNvCxnSpPr>
          <p:nvPr/>
        </p:nvCxnSpPr>
        <p:spPr bwMode="auto">
          <a:xfrm flipH="1">
            <a:off x="3307900" y="2935776"/>
            <a:ext cx="314097" cy="7465"/>
          </a:xfrm>
          <a:prstGeom prst="straightConnector1">
            <a:avLst/>
          </a:prstGeom>
          <a:noFill/>
          <a:ln w="9525">
            <a:solidFill>
              <a:schemeClr val="tx1">
                <a:lumMod val="50000"/>
                <a:lumOff val="50000"/>
              </a:schemeClr>
            </a:solidFill>
            <a:prstDash val="solid"/>
            <a:round/>
            <a:headEnd type="triangle" w="med" len="med"/>
            <a:tailEnd/>
          </a:ln>
        </p:spPr>
      </p:cxnSp>
      <p:sp>
        <p:nvSpPr>
          <p:cNvPr id="94" name="Rectangle 93"/>
          <p:cNvSpPr/>
          <p:nvPr/>
        </p:nvSpPr>
        <p:spPr bwMode="gray">
          <a:xfrm>
            <a:off x="4847266" y="4309033"/>
            <a:ext cx="791534" cy="543460"/>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700" kern="0" dirty="0">
                <a:solidFill>
                  <a:srgbClr val="D2DDF2"/>
                </a:solidFill>
                <a:latin typeface="BentonSans Book "/>
                <a:ea typeface="Arial Unicode MS" pitchFamily="34" charset="-128"/>
                <a:cs typeface="BentonSans Book "/>
              </a:rPr>
              <a:t>Cost and Revenue</a:t>
            </a:r>
            <a:endPar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endParaRPr>
          </a:p>
        </p:txBody>
      </p:sp>
      <p:sp>
        <p:nvSpPr>
          <p:cNvPr id="95" name="Rectangle 94"/>
          <p:cNvSpPr/>
          <p:nvPr/>
        </p:nvSpPr>
        <p:spPr bwMode="gray">
          <a:xfrm flipV="1">
            <a:off x="4924282" y="4710308"/>
            <a:ext cx="620233"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99" name="AutoShape 482"/>
          <p:cNvCxnSpPr>
            <a:cxnSpLocks noChangeShapeType="1"/>
          </p:cNvCxnSpPr>
          <p:nvPr/>
        </p:nvCxnSpPr>
        <p:spPr bwMode="auto">
          <a:xfrm flipH="1" flipV="1">
            <a:off x="5238666" y="1688849"/>
            <a:ext cx="3044" cy="205657"/>
          </a:xfrm>
          <a:prstGeom prst="straightConnector1">
            <a:avLst/>
          </a:prstGeom>
          <a:noFill/>
          <a:ln w="9525">
            <a:solidFill>
              <a:srgbClr val="7D96A4"/>
            </a:solidFill>
            <a:prstDash val="sysDot"/>
            <a:round/>
            <a:headEnd/>
            <a:tailEnd/>
          </a:ln>
        </p:spPr>
      </p:cxnSp>
      <p:sp>
        <p:nvSpPr>
          <p:cNvPr id="109" name="Freeform 69"/>
          <p:cNvSpPr>
            <a:spLocks noChangeAspect="1" noChangeArrowheads="1"/>
          </p:cNvSpPr>
          <p:nvPr/>
        </p:nvSpPr>
        <p:spPr bwMode="auto">
          <a:xfrm>
            <a:off x="2305879" y="3088030"/>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16" name="AutoShape 482"/>
          <p:cNvCxnSpPr>
            <a:cxnSpLocks noChangeShapeType="1"/>
          </p:cNvCxnSpPr>
          <p:nvPr/>
        </p:nvCxnSpPr>
        <p:spPr bwMode="auto">
          <a:xfrm flipV="1">
            <a:off x="2181987" y="1882848"/>
            <a:ext cx="5172668" cy="20978"/>
          </a:xfrm>
          <a:prstGeom prst="straightConnector1">
            <a:avLst/>
          </a:prstGeom>
          <a:noFill/>
          <a:ln w="9525">
            <a:solidFill>
              <a:srgbClr val="7D96A4"/>
            </a:solidFill>
            <a:prstDash val="sysDot"/>
            <a:round/>
            <a:headEnd/>
            <a:tailEnd/>
          </a:ln>
        </p:spPr>
      </p:cxnSp>
      <p:sp>
        <p:nvSpPr>
          <p:cNvPr id="119" name="Chevron 426"/>
          <p:cNvSpPr>
            <a:spLocks noChangeArrowheads="1"/>
          </p:cNvSpPr>
          <p:nvPr/>
        </p:nvSpPr>
        <p:spPr bwMode="auto">
          <a:xfrm>
            <a:off x="2696133" y="2671701"/>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Overhead Distribution</a:t>
            </a:r>
          </a:p>
        </p:txBody>
      </p:sp>
      <p:sp>
        <p:nvSpPr>
          <p:cNvPr id="120" name="Freeform 69"/>
          <p:cNvSpPr>
            <a:spLocks noChangeAspect="1" noChangeArrowheads="1"/>
          </p:cNvSpPr>
          <p:nvPr/>
        </p:nvSpPr>
        <p:spPr bwMode="auto">
          <a:xfrm>
            <a:off x="3152365" y="3091167"/>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1" name="Chevron 426"/>
          <p:cNvSpPr>
            <a:spLocks noChangeArrowheads="1"/>
          </p:cNvSpPr>
          <p:nvPr/>
        </p:nvSpPr>
        <p:spPr bwMode="auto">
          <a:xfrm>
            <a:off x="3567201" y="2671701"/>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WIP Clearing</a:t>
            </a:r>
          </a:p>
        </p:txBody>
      </p:sp>
      <p:sp>
        <p:nvSpPr>
          <p:cNvPr id="122" name="Freeform 69"/>
          <p:cNvSpPr>
            <a:spLocks noChangeAspect="1" noChangeArrowheads="1"/>
          </p:cNvSpPr>
          <p:nvPr/>
        </p:nvSpPr>
        <p:spPr bwMode="auto">
          <a:xfrm>
            <a:off x="4016738" y="3093696"/>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24" name="AutoShape 1146"/>
          <p:cNvCxnSpPr>
            <a:cxnSpLocks noChangeShapeType="1"/>
          </p:cNvCxnSpPr>
          <p:nvPr/>
        </p:nvCxnSpPr>
        <p:spPr bwMode="auto">
          <a:xfrm flipH="1" flipV="1">
            <a:off x="4178328" y="2935938"/>
            <a:ext cx="299300" cy="3965"/>
          </a:xfrm>
          <a:prstGeom prst="straightConnector1">
            <a:avLst/>
          </a:prstGeom>
          <a:noFill/>
          <a:ln w="9525">
            <a:solidFill>
              <a:schemeClr val="tx1">
                <a:lumMod val="50000"/>
                <a:lumOff val="50000"/>
              </a:schemeClr>
            </a:solidFill>
            <a:prstDash val="solid"/>
            <a:round/>
            <a:headEnd type="triangle" w="med" len="med"/>
            <a:tailEnd/>
          </a:ln>
        </p:spPr>
      </p:cxnSp>
      <p:sp>
        <p:nvSpPr>
          <p:cNvPr id="126" name="Chevron 426"/>
          <p:cNvSpPr>
            <a:spLocks noChangeArrowheads="1"/>
          </p:cNvSpPr>
          <p:nvPr/>
        </p:nvSpPr>
        <p:spPr bwMode="auto">
          <a:xfrm>
            <a:off x="5367406" y="2666561"/>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Actual Cost Rollup</a:t>
            </a:r>
          </a:p>
        </p:txBody>
      </p:sp>
      <p:sp>
        <p:nvSpPr>
          <p:cNvPr id="127" name="Freeform 69"/>
          <p:cNvSpPr>
            <a:spLocks noChangeAspect="1" noChangeArrowheads="1"/>
          </p:cNvSpPr>
          <p:nvPr/>
        </p:nvSpPr>
        <p:spPr bwMode="auto">
          <a:xfrm>
            <a:off x="5818728" y="3084592"/>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8" name="Chevron 426"/>
          <p:cNvSpPr>
            <a:spLocks noChangeArrowheads="1"/>
          </p:cNvSpPr>
          <p:nvPr/>
        </p:nvSpPr>
        <p:spPr bwMode="auto">
          <a:xfrm>
            <a:off x="8334623" y="2587262"/>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Revenue Recognition</a:t>
            </a:r>
          </a:p>
        </p:txBody>
      </p:sp>
      <p:sp>
        <p:nvSpPr>
          <p:cNvPr id="129" name="Freeform 69"/>
          <p:cNvSpPr>
            <a:spLocks noChangeAspect="1" noChangeArrowheads="1"/>
          </p:cNvSpPr>
          <p:nvPr/>
        </p:nvSpPr>
        <p:spPr bwMode="auto">
          <a:xfrm>
            <a:off x="8787331" y="3009108"/>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0" name="Chevron 426"/>
          <p:cNvSpPr>
            <a:spLocks noChangeArrowheads="1"/>
          </p:cNvSpPr>
          <p:nvPr/>
        </p:nvSpPr>
        <p:spPr bwMode="auto">
          <a:xfrm>
            <a:off x="4425755" y="2671701"/>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Overhead Absorption</a:t>
            </a:r>
          </a:p>
        </p:txBody>
      </p:sp>
      <p:sp>
        <p:nvSpPr>
          <p:cNvPr id="131" name="Freeform 69"/>
          <p:cNvSpPr>
            <a:spLocks noChangeAspect="1" noChangeArrowheads="1"/>
          </p:cNvSpPr>
          <p:nvPr/>
        </p:nvSpPr>
        <p:spPr bwMode="auto">
          <a:xfrm>
            <a:off x="4880010" y="3093547"/>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34" name="AutoShape 1146"/>
          <p:cNvCxnSpPr>
            <a:cxnSpLocks noChangeShapeType="1"/>
            <a:stCxn id="126" idx="1"/>
          </p:cNvCxnSpPr>
          <p:nvPr/>
        </p:nvCxnSpPr>
        <p:spPr bwMode="auto">
          <a:xfrm flipH="1">
            <a:off x="5042212" y="2930636"/>
            <a:ext cx="379990" cy="2662"/>
          </a:xfrm>
          <a:prstGeom prst="straightConnector1">
            <a:avLst/>
          </a:prstGeom>
          <a:noFill/>
          <a:ln w="9525">
            <a:solidFill>
              <a:schemeClr val="tx1">
                <a:lumMod val="50000"/>
                <a:lumOff val="50000"/>
              </a:schemeClr>
            </a:solidFill>
            <a:prstDash val="solid"/>
            <a:round/>
            <a:headEnd type="triangle" w="med" len="med"/>
            <a:tailEnd/>
          </a:ln>
        </p:spPr>
      </p:cxnSp>
      <p:sp>
        <p:nvSpPr>
          <p:cNvPr id="137" name="Chevron 426"/>
          <p:cNvSpPr>
            <a:spLocks noChangeArrowheads="1"/>
          </p:cNvSpPr>
          <p:nvPr/>
        </p:nvSpPr>
        <p:spPr bwMode="auto">
          <a:xfrm>
            <a:off x="6677513" y="3255458"/>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Actual Cost Release</a:t>
            </a:r>
          </a:p>
        </p:txBody>
      </p:sp>
      <p:sp>
        <p:nvSpPr>
          <p:cNvPr id="138" name="Freeform 69"/>
          <p:cNvSpPr>
            <a:spLocks noChangeAspect="1" noChangeArrowheads="1"/>
          </p:cNvSpPr>
          <p:nvPr/>
        </p:nvSpPr>
        <p:spPr bwMode="auto">
          <a:xfrm>
            <a:off x="7129129" y="3675340"/>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9" name="Chevron 426"/>
          <p:cNvSpPr>
            <a:spLocks noChangeArrowheads="1"/>
          </p:cNvSpPr>
          <p:nvPr/>
        </p:nvSpPr>
        <p:spPr bwMode="auto">
          <a:xfrm>
            <a:off x="6677513" y="2072655"/>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Actual Cost Allocation</a:t>
            </a:r>
          </a:p>
        </p:txBody>
      </p:sp>
      <p:sp>
        <p:nvSpPr>
          <p:cNvPr id="140" name="Freeform 69"/>
          <p:cNvSpPr>
            <a:spLocks noChangeAspect="1" noChangeArrowheads="1"/>
          </p:cNvSpPr>
          <p:nvPr/>
        </p:nvSpPr>
        <p:spPr bwMode="auto">
          <a:xfrm>
            <a:off x="7130965" y="2494502"/>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45" name="AutoShape 482"/>
          <p:cNvCxnSpPr>
            <a:cxnSpLocks noChangeShapeType="1"/>
            <a:stCxn id="121" idx="0"/>
          </p:cNvCxnSpPr>
          <p:nvPr/>
        </p:nvCxnSpPr>
        <p:spPr bwMode="auto">
          <a:xfrm flipV="1">
            <a:off x="3845687" y="1895009"/>
            <a:ext cx="10816" cy="776692"/>
          </a:xfrm>
          <a:prstGeom prst="straightConnector1">
            <a:avLst/>
          </a:prstGeom>
          <a:noFill/>
          <a:ln w="9525">
            <a:solidFill>
              <a:srgbClr val="7D96A4"/>
            </a:solidFill>
            <a:prstDash val="sysDot"/>
            <a:round/>
            <a:headEnd/>
            <a:tailEnd/>
          </a:ln>
        </p:spPr>
      </p:cxnSp>
      <p:cxnSp>
        <p:nvCxnSpPr>
          <p:cNvPr id="146" name="AutoShape 482"/>
          <p:cNvCxnSpPr>
            <a:cxnSpLocks noChangeShapeType="1"/>
            <a:stCxn id="139" idx="0"/>
          </p:cNvCxnSpPr>
          <p:nvPr/>
        </p:nvCxnSpPr>
        <p:spPr bwMode="auto">
          <a:xfrm flipH="1" flipV="1">
            <a:off x="6953912" y="1894508"/>
            <a:ext cx="2087" cy="178147"/>
          </a:xfrm>
          <a:prstGeom prst="straightConnector1">
            <a:avLst/>
          </a:prstGeom>
          <a:noFill/>
          <a:ln w="9525">
            <a:solidFill>
              <a:srgbClr val="7D96A4"/>
            </a:solidFill>
            <a:prstDash val="sysDot"/>
            <a:round/>
            <a:headEnd/>
            <a:tailEnd/>
          </a:ln>
        </p:spPr>
      </p:cxnSp>
      <p:cxnSp>
        <p:nvCxnSpPr>
          <p:cNvPr id="148" name="AutoShape 482"/>
          <p:cNvCxnSpPr>
            <a:cxnSpLocks noChangeShapeType="1"/>
            <a:stCxn id="126" idx="0"/>
          </p:cNvCxnSpPr>
          <p:nvPr/>
        </p:nvCxnSpPr>
        <p:spPr bwMode="auto">
          <a:xfrm flipH="1" flipV="1">
            <a:off x="5640006" y="1896858"/>
            <a:ext cx="5886" cy="769703"/>
          </a:xfrm>
          <a:prstGeom prst="straightConnector1">
            <a:avLst/>
          </a:prstGeom>
          <a:noFill/>
          <a:ln w="9525">
            <a:solidFill>
              <a:srgbClr val="7D96A4"/>
            </a:solidFill>
            <a:prstDash val="sysDot"/>
            <a:round/>
            <a:headEnd/>
            <a:tailEnd/>
          </a:ln>
        </p:spPr>
      </p:cxnSp>
      <p:cxnSp>
        <p:nvCxnSpPr>
          <p:cNvPr id="149" name="AutoShape 482"/>
          <p:cNvCxnSpPr>
            <a:cxnSpLocks noChangeShapeType="1"/>
            <a:stCxn id="130" idx="0"/>
          </p:cNvCxnSpPr>
          <p:nvPr/>
        </p:nvCxnSpPr>
        <p:spPr bwMode="auto">
          <a:xfrm flipH="1" flipV="1">
            <a:off x="4699370" y="1900754"/>
            <a:ext cx="4871" cy="770947"/>
          </a:xfrm>
          <a:prstGeom prst="straightConnector1">
            <a:avLst/>
          </a:prstGeom>
          <a:noFill/>
          <a:ln w="9525">
            <a:solidFill>
              <a:srgbClr val="7D96A4"/>
            </a:solidFill>
            <a:prstDash val="sysDot"/>
            <a:round/>
            <a:headEnd/>
            <a:tailEnd/>
          </a:ln>
        </p:spPr>
      </p:cxnSp>
      <p:cxnSp>
        <p:nvCxnSpPr>
          <p:cNvPr id="151" name="AutoShape 482"/>
          <p:cNvCxnSpPr>
            <a:cxnSpLocks noChangeShapeType="1"/>
          </p:cNvCxnSpPr>
          <p:nvPr/>
        </p:nvCxnSpPr>
        <p:spPr bwMode="auto">
          <a:xfrm flipH="1" flipV="1">
            <a:off x="5241710" y="4034678"/>
            <a:ext cx="3044" cy="284612"/>
          </a:xfrm>
          <a:prstGeom prst="straightConnector1">
            <a:avLst/>
          </a:prstGeom>
          <a:noFill/>
          <a:ln w="9525">
            <a:solidFill>
              <a:srgbClr val="7D96A4"/>
            </a:solidFill>
            <a:prstDash val="sysDot"/>
            <a:round/>
            <a:headEnd/>
            <a:tailEnd/>
          </a:ln>
        </p:spPr>
      </p:cxnSp>
      <p:cxnSp>
        <p:nvCxnSpPr>
          <p:cNvPr id="152" name="AutoShape 482"/>
          <p:cNvCxnSpPr>
            <a:cxnSpLocks noChangeShapeType="1"/>
          </p:cNvCxnSpPr>
          <p:nvPr/>
        </p:nvCxnSpPr>
        <p:spPr bwMode="auto">
          <a:xfrm>
            <a:off x="3049144" y="4027221"/>
            <a:ext cx="5696672" cy="9202"/>
          </a:xfrm>
          <a:prstGeom prst="straightConnector1">
            <a:avLst/>
          </a:prstGeom>
          <a:noFill/>
          <a:ln w="9525">
            <a:solidFill>
              <a:srgbClr val="7D96A4"/>
            </a:solidFill>
            <a:prstDash val="sysDot"/>
            <a:round/>
            <a:headEnd/>
            <a:tailEnd/>
          </a:ln>
        </p:spPr>
      </p:cxnSp>
      <p:cxnSp>
        <p:nvCxnSpPr>
          <p:cNvPr id="153" name="AutoShape 482"/>
          <p:cNvCxnSpPr>
            <a:cxnSpLocks noChangeShapeType="1"/>
          </p:cNvCxnSpPr>
          <p:nvPr/>
        </p:nvCxnSpPr>
        <p:spPr bwMode="auto">
          <a:xfrm flipV="1">
            <a:off x="3037568" y="3193182"/>
            <a:ext cx="4138" cy="839651"/>
          </a:xfrm>
          <a:prstGeom prst="straightConnector1">
            <a:avLst/>
          </a:prstGeom>
          <a:noFill/>
          <a:ln w="9525">
            <a:solidFill>
              <a:srgbClr val="7D96A4"/>
            </a:solidFill>
            <a:prstDash val="sysDot"/>
            <a:round/>
            <a:headEnd/>
            <a:tailEnd/>
          </a:ln>
        </p:spPr>
      </p:cxnSp>
      <p:sp>
        <p:nvSpPr>
          <p:cNvPr id="159" name="Rectangle 122"/>
          <p:cNvSpPr>
            <a:spLocks noChangeArrowheads="1"/>
          </p:cNvSpPr>
          <p:nvPr/>
        </p:nvSpPr>
        <p:spPr bwMode="auto">
          <a:xfrm>
            <a:off x="1763713" y="5537606"/>
            <a:ext cx="7380287" cy="131336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160" name="TextBox 159"/>
          <p:cNvSpPr txBox="1"/>
          <p:nvPr/>
        </p:nvSpPr>
        <p:spPr bwMode="auto">
          <a:xfrm>
            <a:off x="1755775" y="5750080"/>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Bold" pitchFamily="2" charset="0"/>
              </a:rPr>
              <a:t>Legend &amp; Variants</a:t>
            </a:r>
            <a:endParaRPr lang="en-US" sz="700" dirty="0">
              <a:solidFill>
                <a:srgbClr val="666666"/>
              </a:solidFill>
              <a:latin typeface="BentonSans Bold" pitchFamily="2" charset="0"/>
            </a:endParaRPr>
          </a:p>
        </p:txBody>
      </p:sp>
      <p:cxnSp>
        <p:nvCxnSpPr>
          <p:cNvPr id="161" name="AutoShape 482"/>
          <p:cNvCxnSpPr>
            <a:cxnSpLocks noChangeShapeType="1"/>
          </p:cNvCxnSpPr>
          <p:nvPr/>
        </p:nvCxnSpPr>
        <p:spPr bwMode="auto">
          <a:xfrm rot="5400000" flipH="1" flipV="1">
            <a:off x="4035928" y="6148118"/>
            <a:ext cx="180975" cy="3175"/>
          </a:xfrm>
          <a:prstGeom prst="straightConnector1">
            <a:avLst/>
          </a:prstGeom>
          <a:noFill/>
          <a:ln w="9525">
            <a:solidFill>
              <a:srgbClr val="7D96A4"/>
            </a:solidFill>
            <a:prstDash val="sysDot"/>
            <a:round/>
            <a:headEnd/>
            <a:tailEnd/>
          </a:ln>
        </p:spPr>
      </p:cxnSp>
      <p:sp>
        <p:nvSpPr>
          <p:cNvPr id="162" name="Rectangle 161"/>
          <p:cNvSpPr/>
          <p:nvPr/>
        </p:nvSpPr>
        <p:spPr bwMode="auto">
          <a:xfrm>
            <a:off x="4202221" y="6059191"/>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63" name="Rectangle 162"/>
          <p:cNvSpPr/>
          <p:nvPr/>
        </p:nvSpPr>
        <p:spPr bwMode="auto">
          <a:xfrm>
            <a:off x="4202221" y="6446359"/>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164" name="AutoShape 1146"/>
          <p:cNvCxnSpPr>
            <a:cxnSpLocks noChangeShapeType="1"/>
          </p:cNvCxnSpPr>
          <p:nvPr/>
        </p:nvCxnSpPr>
        <p:spPr bwMode="auto">
          <a:xfrm rot="16200000" flipV="1">
            <a:off x="4034340" y="6544785"/>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65" name="Rectangle 74"/>
          <p:cNvSpPr>
            <a:spLocks noChangeArrowheads="1"/>
          </p:cNvSpPr>
          <p:nvPr/>
        </p:nvSpPr>
        <p:spPr bwMode="auto">
          <a:xfrm>
            <a:off x="3422535" y="605921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66" name="Freeform 69"/>
          <p:cNvSpPr>
            <a:spLocks noChangeAspect="1" noChangeArrowheads="1"/>
          </p:cNvSpPr>
          <p:nvPr/>
        </p:nvSpPr>
        <p:spPr bwMode="auto">
          <a:xfrm>
            <a:off x="3204023" y="606424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74" name="Chevron 426"/>
          <p:cNvSpPr>
            <a:spLocks noChangeArrowheads="1"/>
          </p:cNvSpPr>
          <p:nvPr/>
        </p:nvSpPr>
        <p:spPr bwMode="auto">
          <a:xfrm>
            <a:off x="1861614" y="6059218"/>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181" name="Rectangle 180"/>
          <p:cNvSpPr/>
          <p:nvPr/>
        </p:nvSpPr>
        <p:spPr bwMode="gray">
          <a:xfrm>
            <a:off x="2466922" y="6062405"/>
            <a:ext cx="590698" cy="383954"/>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Work Center</a:t>
            </a:r>
          </a:p>
        </p:txBody>
      </p:sp>
      <p:sp>
        <p:nvSpPr>
          <p:cNvPr id="182" name="Rectangle 181"/>
          <p:cNvSpPr/>
          <p:nvPr/>
        </p:nvSpPr>
        <p:spPr bwMode="gray">
          <a:xfrm>
            <a:off x="2526582" y="6358482"/>
            <a:ext cx="471377"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34" name="Chevron 426"/>
          <p:cNvSpPr>
            <a:spLocks noChangeArrowheads="1"/>
          </p:cNvSpPr>
          <p:nvPr/>
        </p:nvSpPr>
        <p:spPr bwMode="auto">
          <a:xfrm>
            <a:off x="7468565" y="3253493"/>
            <a:ext cx="611767" cy="528150"/>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Update Inventory Costs</a:t>
            </a:r>
          </a:p>
        </p:txBody>
      </p:sp>
      <p:sp>
        <p:nvSpPr>
          <p:cNvPr id="235" name="Freeform 69"/>
          <p:cNvSpPr>
            <a:spLocks noChangeAspect="1" noChangeArrowheads="1"/>
          </p:cNvSpPr>
          <p:nvPr/>
        </p:nvSpPr>
        <p:spPr bwMode="auto">
          <a:xfrm>
            <a:off x="7920181" y="3673375"/>
            <a:ext cx="126045" cy="106303"/>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237" name="Connector: Elbow 236"/>
          <p:cNvCxnSpPr/>
          <p:nvPr/>
        </p:nvCxnSpPr>
        <p:spPr>
          <a:xfrm>
            <a:off x="5977006" y="2931375"/>
            <a:ext cx="755000" cy="594506"/>
          </a:xfrm>
          <a:prstGeom prst="bentConnector3">
            <a:avLst/>
          </a:prstGeom>
          <a:ln w="63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0" name="Connector: Elbow 239"/>
          <p:cNvCxnSpPr>
            <a:stCxn id="126" idx="3"/>
          </p:cNvCxnSpPr>
          <p:nvPr/>
        </p:nvCxnSpPr>
        <p:spPr>
          <a:xfrm flipV="1">
            <a:off x="5979173" y="2326966"/>
            <a:ext cx="753136" cy="603670"/>
          </a:xfrm>
          <a:prstGeom prst="bentConnector3">
            <a:avLst/>
          </a:prstGeom>
          <a:ln w="63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AutoShape 1146"/>
          <p:cNvCxnSpPr>
            <a:cxnSpLocks noChangeShapeType="1"/>
            <a:stCxn id="234" idx="1"/>
          </p:cNvCxnSpPr>
          <p:nvPr/>
        </p:nvCxnSpPr>
        <p:spPr bwMode="auto">
          <a:xfrm flipH="1">
            <a:off x="7289281" y="3517568"/>
            <a:ext cx="234080" cy="4879"/>
          </a:xfrm>
          <a:prstGeom prst="straightConnector1">
            <a:avLst/>
          </a:prstGeom>
          <a:noFill/>
          <a:ln w="9525">
            <a:solidFill>
              <a:schemeClr val="tx1">
                <a:lumMod val="50000"/>
                <a:lumOff val="50000"/>
              </a:schemeClr>
            </a:solidFill>
            <a:prstDash val="solid"/>
            <a:round/>
            <a:headEnd type="triangle" w="med" len="med"/>
            <a:tailEnd/>
          </a:ln>
        </p:spPr>
      </p:cxnSp>
      <p:cxnSp>
        <p:nvCxnSpPr>
          <p:cNvPr id="245" name="Connector: Elbow 244"/>
          <p:cNvCxnSpPr>
            <a:stCxn id="234" idx="3"/>
            <a:endCxn id="128" idx="2"/>
          </p:cNvCxnSpPr>
          <p:nvPr/>
        </p:nvCxnSpPr>
        <p:spPr>
          <a:xfrm flipV="1">
            <a:off x="8080332" y="3115412"/>
            <a:ext cx="532777" cy="402156"/>
          </a:xfrm>
          <a:prstGeom prst="bentConnector2">
            <a:avLst/>
          </a:prstGeom>
          <a:ln w="63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7" name="Connector: Elbow 246"/>
          <p:cNvCxnSpPr>
            <a:stCxn id="139" idx="3"/>
            <a:endCxn id="128" idx="0"/>
          </p:cNvCxnSpPr>
          <p:nvPr/>
        </p:nvCxnSpPr>
        <p:spPr>
          <a:xfrm>
            <a:off x="7289280" y="2336730"/>
            <a:ext cx="1323829" cy="250532"/>
          </a:xfrm>
          <a:prstGeom prst="bentConnector2">
            <a:avLst/>
          </a:prstGeom>
          <a:ln w="635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0" name="AutoShape 482"/>
          <p:cNvCxnSpPr>
            <a:cxnSpLocks noChangeShapeType="1"/>
          </p:cNvCxnSpPr>
          <p:nvPr/>
        </p:nvCxnSpPr>
        <p:spPr bwMode="auto">
          <a:xfrm flipH="1" flipV="1">
            <a:off x="7354655" y="1881413"/>
            <a:ext cx="7347" cy="864918"/>
          </a:xfrm>
          <a:prstGeom prst="straightConnector1">
            <a:avLst/>
          </a:prstGeom>
          <a:noFill/>
          <a:ln w="9525">
            <a:solidFill>
              <a:srgbClr val="7D96A4"/>
            </a:solidFill>
            <a:prstDash val="sysDot"/>
            <a:round/>
            <a:headEnd/>
            <a:tailEnd/>
          </a:ln>
        </p:spPr>
      </p:cxnSp>
      <p:cxnSp>
        <p:nvCxnSpPr>
          <p:cNvPr id="256" name="AutoShape 482"/>
          <p:cNvCxnSpPr>
            <a:cxnSpLocks noChangeShapeType="1"/>
          </p:cNvCxnSpPr>
          <p:nvPr/>
        </p:nvCxnSpPr>
        <p:spPr bwMode="auto">
          <a:xfrm>
            <a:off x="6951794" y="2759065"/>
            <a:ext cx="794233" cy="5857"/>
          </a:xfrm>
          <a:prstGeom prst="straightConnector1">
            <a:avLst/>
          </a:prstGeom>
          <a:noFill/>
          <a:ln w="9525">
            <a:solidFill>
              <a:srgbClr val="7D96A4"/>
            </a:solidFill>
            <a:prstDash val="sysDot"/>
            <a:round/>
            <a:headEnd/>
            <a:tailEnd/>
          </a:ln>
        </p:spPr>
      </p:cxnSp>
      <p:cxnSp>
        <p:nvCxnSpPr>
          <p:cNvPr id="260" name="AutoShape 482"/>
          <p:cNvCxnSpPr>
            <a:cxnSpLocks noChangeShapeType="1"/>
            <a:stCxn id="137" idx="0"/>
          </p:cNvCxnSpPr>
          <p:nvPr/>
        </p:nvCxnSpPr>
        <p:spPr bwMode="auto">
          <a:xfrm flipV="1">
            <a:off x="6955999" y="2769634"/>
            <a:ext cx="695" cy="485824"/>
          </a:xfrm>
          <a:prstGeom prst="straightConnector1">
            <a:avLst/>
          </a:prstGeom>
          <a:noFill/>
          <a:ln w="9525">
            <a:solidFill>
              <a:srgbClr val="7D96A4"/>
            </a:solidFill>
            <a:prstDash val="sysDot"/>
            <a:round/>
            <a:headEnd/>
            <a:tailEnd/>
          </a:ln>
        </p:spPr>
      </p:cxnSp>
      <p:cxnSp>
        <p:nvCxnSpPr>
          <p:cNvPr id="267" name="AutoShape 482"/>
          <p:cNvCxnSpPr>
            <a:cxnSpLocks noChangeShapeType="1"/>
            <a:stCxn id="234" idx="0"/>
          </p:cNvCxnSpPr>
          <p:nvPr/>
        </p:nvCxnSpPr>
        <p:spPr bwMode="auto">
          <a:xfrm flipV="1">
            <a:off x="7747051" y="2759065"/>
            <a:ext cx="3181" cy="494428"/>
          </a:xfrm>
          <a:prstGeom prst="straightConnector1">
            <a:avLst/>
          </a:prstGeom>
          <a:noFill/>
          <a:ln w="9525">
            <a:solidFill>
              <a:srgbClr val="7D96A4"/>
            </a:solidFill>
            <a:prstDash val="sysDot"/>
            <a:round/>
            <a:headEnd/>
            <a:tailEnd/>
          </a:ln>
        </p:spPr>
      </p:cxnSp>
      <p:cxnSp>
        <p:nvCxnSpPr>
          <p:cNvPr id="271" name="AutoShape 482"/>
          <p:cNvCxnSpPr>
            <a:cxnSpLocks noChangeShapeType="1"/>
          </p:cNvCxnSpPr>
          <p:nvPr/>
        </p:nvCxnSpPr>
        <p:spPr bwMode="auto">
          <a:xfrm flipV="1">
            <a:off x="8736788" y="3115411"/>
            <a:ext cx="9028" cy="911811"/>
          </a:xfrm>
          <a:prstGeom prst="straightConnector1">
            <a:avLst/>
          </a:prstGeom>
          <a:noFill/>
          <a:ln w="9525">
            <a:solidFill>
              <a:srgbClr val="7D96A4"/>
            </a:solidFill>
            <a:prstDash val="sysDot"/>
            <a:round/>
            <a:headEnd/>
            <a:tailEnd/>
          </a:ln>
        </p:spPr>
      </p:cxn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Actual Costing</a:t>
            </a:r>
            <a:br>
              <a:rPr lang="en-US" dirty="0"/>
            </a:br>
            <a:r>
              <a:rPr lang="en-US" sz="2000" b="0" dirty="0"/>
              <a:t>Further Information</a:t>
            </a:r>
          </a:p>
        </p:txBody>
      </p:sp>
      <p:pic>
        <p:nvPicPr>
          <p:cNvPr id="36" name="Picture 35" descr="scenario_60pxgrün.png"/>
          <p:cNvPicPr>
            <a:picLocks noChangeAspect="1"/>
          </p:cNvPicPr>
          <p:nvPr/>
        </p:nvPicPr>
        <p:blipFill>
          <a:blip r:embed="rId3"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6" name="Picture 65" descr="Calculator_2_60px.png"/>
          <p:cNvPicPr>
            <a:picLocks noChangeAspect="1"/>
          </p:cNvPicPr>
          <p:nvPr/>
        </p:nvPicPr>
        <p:blipFill>
          <a:blip r:embed="rId4" cstate="print"/>
          <a:stretch>
            <a:fillRect/>
          </a:stretch>
        </p:blipFill>
        <p:spPr>
          <a:xfrm>
            <a:off x="366739" y="5245467"/>
            <a:ext cx="180000" cy="180000"/>
          </a:xfrm>
          <a:prstGeom prst="rect">
            <a:avLst/>
          </a:prstGeom>
        </p:spPr>
      </p:pic>
      <p:sp>
        <p:nvSpPr>
          <p:cNvPr id="69" name="Rectangle 55">
            <a:hlinkClick r:id="rId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50"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9"/>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10"/>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11"/>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12"/>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13"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15"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6"/>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7"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5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8" name="Picture 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271394912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heme/theme1.xml><?xml version="1.0" encoding="utf-8"?>
<a:theme xmlns:a="http://schemas.openxmlformats.org/drawingml/2006/main" name="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1098</Words>
  <Application>Microsoft Office PowerPoint</Application>
  <PresentationFormat>On-screen Show (4:3)</PresentationFormat>
  <Paragraphs>220</Paragraphs>
  <Slides>8</Slides>
  <Notes>8</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vt:i4>
      </vt:variant>
    </vt:vector>
  </HeadingPairs>
  <TitlesOfParts>
    <vt:vector size="23" baseType="lpstr">
      <vt:lpstr>Arial Unicode MS</vt:lpstr>
      <vt:lpstr>MS PGothic</vt:lpstr>
      <vt:lpstr>SimSun</vt:lpstr>
      <vt:lpstr>Aparajita</vt:lpstr>
      <vt:lpstr>Arial</vt:lpstr>
      <vt:lpstr>BentonSans Bold</vt:lpstr>
      <vt:lpstr>BentonSans Book </vt:lpstr>
      <vt:lpstr>BentonSans Light</vt:lpstr>
      <vt:lpstr>BentonSans Regular</vt:lpstr>
      <vt:lpstr>BrowalliaUPC</vt:lpstr>
      <vt:lpstr>Courier New</vt:lpstr>
      <vt:lpstr>Symbol</vt:lpstr>
      <vt:lpstr>wingdings</vt:lpstr>
      <vt:lpstr>wingdings</vt:lpstr>
      <vt:lpstr>SAP_2011_v1.0</vt:lpstr>
      <vt:lpstr>Actual Costing Scenario Overview</vt:lpstr>
      <vt:lpstr>Actual Costing Scenario Overview</vt:lpstr>
      <vt:lpstr>Actual Costing Process Details: Preparations</vt:lpstr>
      <vt:lpstr>Actual Costing Process Details: Actual Costing</vt:lpstr>
      <vt:lpstr>Actual Costing Process Details: Revenue Recognition</vt:lpstr>
      <vt:lpstr>Actual Costing Business Value</vt:lpstr>
      <vt:lpstr>Actual Costing Scenario Flow</vt:lpstr>
      <vt:lpstr>Actual Costing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248</cp:revision>
  <dcterms:created xsi:type="dcterms:W3CDTF">2011-09-27T15:12:20Z</dcterms:created>
  <dcterms:modified xsi:type="dcterms:W3CDTF">2018-09-05T08:16:22Z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