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handoutMasterIdLst>
    <p:handoutMasterId r:id="rId11"/>
  </p:handoutMasterIdLst>
  <p:sldIdLst>
    <p:sldId id="342" r:id="rId2"/>
    <p:sldId id="345" r:id="rId3"/>
    <p:sldId id="349" r:id="rId4"/>
    <p:sldId id="388" r:id="rId5"/>
    <p:sldId id="389" r:id="rId6"/>
    <p:sldId id="353" r:id="rId7"/>
    <p:sldId id="348" r:id="rId8"/>
    <p:sldId id="387" r:id="rId9"/>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9">
          <p15:clr>
            <a:srgbClr val="A4A3A4"/>
          </p15:clr>
        </p15:guide>
        <p15:guide id="2" orient="horz" pos="190">
          <p15:clr>
            <a:srgbClr val="A4A3A4"/>
          </p15:clr>
        </p15:guide>
        <p15:guide id="3" orient="horz" pos="736">
          <p15:clr>
            <a:srgbClr val="A4A3A4"/>
          </p15:clr>
        </p15:guide>
        <p15:guide id="4" orient="horz" pos="140">
          <p15:clr>
            <a:srgbClr val="A4A3A4"/>
          </p15:clr>
        </p15:guide>
        <p15:guide id="5" orient="horz" pos="3078">
          <p15:clr>
            <a:srgbClr val="A4A3A4"/>
          </p15:clr>
        </p15:guide>
        <p15:guide id="6" orient="horz" pos="2648">
          <p15:clr>
            <a:srgbClr val="A4A3A4"/>
          </p15:clr>
        </p15:guide>
        <p15:guide id="7" orient="horz" pos="2476">
          <p15:clr>
            <a:srgbClr val="A4A3A4"/>
          </p15:clr>
        </p15:guide>
        <p15:guide id="8" orient="horz" pos="197">
          <p15:clr>
            <a:srgbClr val="A4A3A4"/>
          </p15:clr>
        </p15:guide>
        <p15:guide id="9" orient="horz" pos="872">
          <p15:clr>
            <a:srgbClr val="A4A3A4"/>
          </p15:clr>
        </p15:guide>
        <p15:guide id="10" orient="horz" pos="2193">
          <p15:clr>
            <a:srgbClr val="A4A3A4"/>
          </p15:clr>
        </p15:guide>
        <p15:guide id="11" pos="5556">
          <p15:clr>
            <a:srgbClr val="A4A3A4"/>
          </p15:clr>
        </p15:guide>
        <p15:guide id="12" pos="206">
          <p15:clr>
            <a:srgbClr val="A4A3A4"/>
          </p15:clr>
        </p15:guide>
        <p15:guide id="13" pos="1164">
          <p15:clr>
            <a:srgbClr val="A4A3A4"/>
          </p15:clr>
        </p15:guide>
        <p15:guide id="14" pos="2776">
          <p15:clr>
            <a:srgbClr val="A4A3A4"/>
          </p15:clr>
        </p15:guide>
        <p15:guide id="15" pos="444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40B95"/>
    <a:srgbClr val="D2DDF2"/>
    <a:srgbClr val="1158BC"/>
    <a:srgbClr val="1156BC"/>
    <a:srgbClr val="9EE0FF"/>
    <a:srgbClr val="78D3FF"/>
    <a:srgbClr val="388ABD"/>
    <a:srgbClr val="3582AF"/>
    <a:srgbClr val="D2F0FF"/>
    <a:srgbClr val="BBDB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44" autoAdjust="0"/>
    <p:restoredTop sz="99837" autoAdjust="0"/>
  </p:normalViewPr>
  <p:slideViewPr>
    <p:cSldViewPr snapToGrid="0" showGuides="1">
      <p:cViewPr varScale="1">
        <p:scale>
          <a:sx n="86" d="100"/>
          <a:sy n="86" d="100"/>
        </p:scale>
        <p:origin x="1690" y="72"/>
      </p:cViewPr>
      <p:guideLst>
        <p:guide orient="horz" pos="3209"/>
        <p:guide orient="horz" pos="190"/>
        <p:guide orient="horz" pos="736"/>
        <p:guide orient="horz" pos="140"/>
        <p:guide orient="horz" pos="3078"/>
        <p:guide orient="horz" pos="2648"/>
        <p:guide orient="horz" pos="2476"/>
        <p:guide orient="horz" pos="197"/>
        <p:guide orient="horz" pos="872"/>
        <p:guide orient="horz" pos="2193"/>
        <p:guide pos="5556"/>
        <p:guide pos="206"/>
        <p:guide pos="1164"/>
        <p:guide pos="2776"/>
        <p:guide pos="4444"/>
      </p:guideLst>
    </p:cSldViewPr>
  </p:slideViewPr>
  <p:outlineViewPr>
    <p:cViewPr>
      <p:scale>
        <a:sx n="33" d="100"/>
        <a:sy n="33" d="100"/>
      </p:scale>
      <p:origin x="0" y="894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5" d="100"/>
          <a:sy n="85" d="100"/>
        </p:scale>
        <p:origin x="-382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4166890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3912046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45875"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a:solidFill>
                  <a:schemeClr val="tx1"/>
                </a:solidFill>
              </a:rPr>
              <a:t>© 2012 </a:t>
            </a:r>
            <a:r>
              <a:rPr lang="en-US" sz="600" noProof="0" dirty="0">
                <a:solidFill>
                  <a:schemeClr val="tx1"/>
                </a:solidFill>
              </a:rPr>
              <a:t>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0" i="0" kern="1200">
          <a:solidFill>
            <a:schemeClr val="accent2"/>
          </a:solidFill>
          <a:latin typeface="BentonSans Book "/>
          <a:ea typeface="+mj-ea"/>
          <a:cs typeface="BentonSans Book "/>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slide" Target="slide4.xml"/><Relationship Id="rId3" Type="http://schemas.openxmlformats.org/officeDocument/2006/relationships/image" Target="../media/image3.png"/><Relationship Id="rId7" Type="http://schemas.openxmlformats.org/officeDocument/2006/relationships/image" Target="../media/image5.png"/><Relationship Id="rId12" Type="http://schemas.openxmlformats.org/officeDocument/2006/relationships/slide" Target="slide8.xml"/><Relationship Id="rId2" Type="http://schemas.openxmlformats.org/officeDocument/2006/relationships/notesSlide" Target="../notesSlides/notesSlide1.xml"/><Relationship Id="rId16" Type="http://schemas.openxmlformats.org/officeDocument/2006/relationships/image" Target="../media/image9.png"/><Relationship Id="rId1" Type="http://schemas.openxmlformats.org/officeDocument/2006/relationships/slideLayout" Target="../slideLayouts/slideLayout10.xml"/><Relationship Id="rId6" Type="http://schemas.openxmlformats.org/officeDocument/2006/relationships/image" Target="../media/image4.png"/><Relationship Id="rId11" Type="http://schemas.openxmlformats.org/officeDocument/2006/relationships/image" Target="../media/image7.png"/><Relationship Id="rId5" Type="http://schemas.openxmlformats.org/officeDocument/2006/relationships/slide" Target="slide2.xml"/><Relationship Id="rId15" Type="http://schemas.openxmlformats.org/officeDocument/2006/relationships/image" Target="../media/image8.png"/><Relationship Id="rId10" Type="http://schemas.openxmlformats.org/officeDocument/2006/relationships/slide" Target="slide6.xml"/><Relationship Id="rId4" Type="http://schemas.openxmlformats.org/officeDocument/2006/relationships/slide" Target="slide5.xml"/><Relationship Id="rId9" Type="http://schemas.openxmlformats.org/officeDocument/2006/relationships/slide" Target="slide7.xml"/><Relationship Id="rId14" Type="http://schemas.openxmlformats.org/officeDocument/2006/relationships/slide" Target="slide3.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7.png"/><Relationship Id="rId18" Type="http://schemas.openxmlformats.org/officeDocument/2006/relationships/image" Target="../media/image13.png"/><Relationship Id="rId3" Type="http://schemas.openxmlformats.org/officeDocument/2006/relationships/slideLayout" Target="../slideLayouts/slideLayout10.xml"/><Relationship Id="rId21" Type="http://schemas.openxmlformats.org/officeDocument/2006/relationships/slide" Target="slide3.xml"/><Relationship Id="rId7" Type="http://schemas.openxmlformats.org/officeDocument/2006/relationships/image" Target="../media/image10.png"/><Relationship Id="rId12" Type="http://schemas.openxmlformats.org/officeDocument/2006/relationships/slide" Target="slide6.xml"/><Relationship Id="rId17" Type="http://schemas.openxmlformats.org/officeDocument/2006/relationships/slide" Target="slide1.xml"/><Relationship Id="rId2" Type="http://schemas.openxmlformats.org/officeDocument/2006/relationships/tags" Target="../tags/tag2.xml"/><Relationship Id="rId16" Type="http://schemas.openxmlformats.org/officeDocument/2006/relationships/image" Target="../media/image12.png"/><Relationship Id="rId20" Type="http://schemas.openxmlformats.org/officeDocument/2006/relationships/slide" Target="slide4.xml"/><Relationship Id="rId1" Type="http://schemas.openxmlformats.org/officeDocument/2006/relationships/tags" Target="../tags/tag1.xml"/><Relationship Id="rId6" Type="http://schemas.openxmlformats.org/officeDocument/2006/relationships/slide" Target="slide2.xml"/><Relationship Id="rId11" Type="http://schemas.openxmlformats.org/officeDocument/2006/relationships/slide" Target="slide7.xml"/><Relationship Id="rId5" Type="http://schemas.openxmlformats.org/officeDocument/2006/relationships/image" Target="../media/image3.png"/><Relationship Id="rId15" Type="http://schemas.openxmlformats.org/officeDocument/2006/relationships/image" Target="../media/image11.png"/><Relationship Id="rId23" Type="http://schemas.openxmlformats.org/officeDocument/2006/relationships/image" Target="../media/image9.png"/><Relationship Id="rId10" Type="http://schemas.openxmlformats.org/officeDocument/2006/relationships/image" Target="../media/image6.png"/><Relationship Id="rId19" Type="http://schemas.openxmlformats.org/officeDocument/2006/relationships/slide" Target="slide5.xml"/><Relationship Id="rId4" Type="http://schemas.openxmlformats.org/officeDocument/2006/relationships/notesSlide" Target="../notesSlides/notesSlide2.xml"/><Relationship Id="rId9" Type="http://schemas.openxmlformats.org/officeDocument/2006/relationships/image" Target="../media/image5.png"/><Relationship Id="rId14" Type="http://schemas.openxmlformats.org/officeDocument/2006/relationships/slide" Target="slide8.xml"/><Relationship Id="rId22"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slide" Target="slide6.xml"/><Relationship Id="rId18" Type="http://schemas.openxmlformats.org/officeDocument/2006/relationships/image" Target="../media/image9.png"/><Relationship Id="rId3" Type="http://schemas.openxmlformats.org/officeDocument/2006/relationships/tags" Target="../tags/tag5.xml"/><Relationship Id="rId7" Type="http://schemas.openxmlformats.org/officeDocument/2006/relationships/slide" Target="slide5.xml"/><Relationship Id="rId12" Type="http://schemas.openxmlformats.org/officeDocument/2006/relationships/slide" Target="slide7.xml"/><Relationship Id="rId17" Type="http://schemas.openxmlformats.org/officeDocument/2006/relationships/slide" Target="slide4.xml"/><Relationship Id="rId2" Type="http://schemas.openxmlformats.org/officeDocument/2006/relationships/tags" Target="../tags/tag4.xml"/><Relationship Id="rId16" Type="http://schemas.openxmlformats.org/officeDocument/2006/relationships/slide" Target="slide1.xml"/><Relationship Id="rId1" Type="http://schemas.openxmlformats.org/officeDocument/2006/relationships/tags" Target="../tags/tag3.xml"/><Relationship Id="rId6" Type="http://schemas.openxmlformats.org/officeDocument/2006/relationships/image" Target="../media/image3.png"/><Relationship Id="rId11" Type="http://schemas.openxmlformats.org/officeDocument/2006/relationships/image" Target="../media/image6.png"/><Relationship Id="rId5" Type="http://schemas.openxmlformats.org/officeDocument/2006/relationships/notesSlide" Target="../notesSlides/notesSlide3.xml"/><Relationship Id="rId15" Type="http://schemas.openxmlformats.org/officeDocument/2006/relationships/image" Target="../media/image4.png"/><Relationship Id="rId10" Type="http://schemas.openxmlformats.org/officeDocument/2006/relationships/image" Target="../media/image5.png"/><Relationship Id="rId4" Type="http://schemas.openxmlformats.org/officeDocument/2006/relationships/slideLayout" Target="../slideLayouts/slideLayout10.xml"/><Relationship Id="rId9" Type="http://schemas.openxmlformats.org/officeDocument/2006/relationships/image" Target="../media/image7.png"/><Relationship Id="rId14" Type="http://schemas.openxmlformats.org/officeDocument/2006/relationships/slide" Target="slide8.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4.png"/><Relationship Id="rId3" Type="http://schemas.openxmlformats.org/officeDocument/2006/relationships/slideLayout" Target="../slideLayouts/slideLayout10.xml"/><Relationship Id="rId7" Type="http://schemas.openxmlformats.org/officeDocument/2006/relationships/image" Target="../media/image7.png"/><Relationship Id="rId12" Type="http://schemas.openxmlformats.org/officeDocument/2006/relationships/slide" Target="slide8.xml"/><Relationship Id="rId17" Type="http://schemas.openxmlformats.org/officeDocument/2006/relationships/image" Target="../media/image8.png"/><Relationship Id="rId2" Type="http://schemas.openxmlformats.org/officeDocument/2006/relationships/tags" Target="../tags/tag7.xml"/><Relationship Id="rId16" Type="http://schemas.openxmlformats.org/officeDocument/2006/relationships/slide" Target="slide3.xml"/><Relationship Id="rId1" Type="http://schemas.openxmlformats.org/officeDocument/2006/relationships/tags" Target="../tags/tag6.xml"/><Relationship Id="rId6" Type="http://schemas.openxmlformats.org/officeDocument/2006/relationships/image" Target="../media/image14.png"/><Relationship Id="rId11" Type="http://schemas.openxmlformats.org/officeDocument/2006/relationships/slide" Target="slide6.xml"/><Relationship Id="rId5" Type="http://schemas.openxmlformats.org/officeDocument/2006/relationships/image" Target="../media/image3.png"/><Relationship Id="rId15" Type="http://schemas.openxmlformats.org/officeDocument/2006/relationships/slide" Target="slide5.xml"/><Relationship Id="rId10" Type="http://schemas.openxmlformats.org/officeDocument/2006/relationships/slide" Target="slide7.xml"/><Relationship Id="rId4" Type="http://schemas.openxmlformats.org/officeDocument/2006/relationships/notesSlide" Target="../notesSlides/notesSlide4.xml"/><Relationship Id="rId9" Type="http://schemas.openxmlformats.org/officeDocument/2006/relationships/image" Target="../media/image6.png"/><Relationship Id="rId14" Type="http://schemas.openxmlformats.org/officeDocument/2006/relationships/slide" Target="slide1.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3.png"/><Relationship Id="rId18" Type="http://schemas.openxmlformats.org/officeDocument/2006/relationships/image" Target="../media/image9.png"/><Relationship Id="rId3" Type="http://schemas.openxmlformats.org/officeDocument/2006/relationships/tags" Target="../tags/tag10.xml"/><Relationship Id="rId7" Type="http://schemas.openxmlformats.org/officeDocument/2006/relationships/slide" Target="slide4.xml"/><Relationship Id="rId12" Type="http://schemas.openxmlformats.org/officeDocument/2006/relationships/slide" Target="slide6.xml"/><Relationship Id="rId17" Type="http://schemas.openxmlformats.org/officeDocument/2006/relationships/slide" Target="slide1.xml"/><Relationship Id="rId2" Type="http://schemas.openxmlformats.org/officeDocument/2006/relationships/tags" Target="../tags/tag9.xml"/><Relationship Id="rId16" Type="http://schemas.openxmlformats.org/officeDocument/2006/relationships/image" Target="../media/image4.png"/><Relationship Id="rId1" Type="http://schemas.openxmlformats.org/officeDocument/2006/relationships/tags" Target="../tags/tag8.xml"/><Relationship Id="rId6" Type="http://schemas.openxmlformats.org/officeDocument/2006/relationships/slide" Target="slide3.xml"/><Relationship Id="rId11" Type="http://schemas.openxmlformats.org/officeDocument/2006/relationships/slide" Target="slide7.xml"/><Relationship Id="rId5" Type="http://schemas.openxmlformats.org/officeDocument/2006/relationships/notesSlide" Target="../notesSlides/notesSlide5.xml"/><Relationship Id="rId15" Type="http://schemas.openxmlformats.org/officeDocument/2006/relationships/image" Target="../media/image14.png"/><Relationship Id="rId10" Type="http://schemas.openxmlformats.org/officeDocument/2006/relationships/image" Target="../media/image6.png"/><Relationship Id="rId4" Type="http://schemas.openxmlformats.org/officeDocument/2006/relationships/slideLayout" Target="../slideLayouts/slideLayout10.xml"/><Relationship Id="rId9" Type="http://schemas.openxmlformats.org/officeDocument/2006/relationships/image" Target="../media/image5.png"/><Relationship Id="rId14" Type="http://schemas.openxmlformats.org/officeDocument/2006/relationships/slide" Target="slide8.xml"/></Relationships>
</file>

<file path=ppt/slides/_rels/slide6.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image" Target="../media/image6.png"/><Relationship Id="rId18" Type="http://schemas.openxmlformats.org/officeDocument/2006/relationships/slide" Target="slide8.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image" Target="../media/image15.png"/><Relationship Id="rId17" Type="http://schemas.openxmlformats.org/officeDocument/2006/relationships/image" Target="../media/image3.png"/><Relationship Id="rId2" Type="http://schemas.openxmlformats.org/officeDocument/2006/relationships/tags" Target="../tags/tag12.xml"/><Relationship Id="rId16" Type="http://schemas.openxmlformats.org/officeDocument/2006/relationships/image" Target="../media/image16.png"/><Relationship Id="rId20" Type="http://schemas.openxmlformats.org/officeDocument/2006/relationships/image" Target="../media/image18.png"/><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notesSlide" Target="../notesSlides/notesSlide6.xml"/><Relationship Id="rId5" Type="http://schemas.openxmlformats.org/officeDocument/2006/relationships/tags" Target="../tags/tag15.xml"/><Relationship Id="rId15" Type="http://schemas.openxmlformats.org/officeDocument/2006/relationships/slide" Target="slide1.xml"/><Relationship Id="rId10" Type="http://schemas.openxmlformats.org/officeDocument/2006/relationships/slideLayout" Target="../slideLayouts/slideLayout10.xml"/><Relationship Id="rId19" Type="http://schemas.openxmlformats.org/officeDocument/2006/relationships/image" Target="../media/image17.png"/><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slide" Target="slide7.xml"/></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3.png"/><Relationship Id="rId7" Type="http://schemas.openxmlformats.org/officeDocument/2006/relationships/slide" Target="slide6.xml"/><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slide" Target="slide1.xml"/><Relationship Id="rId5" Type="http://schemas.openxmlformats.org/officeDocument/2006/relationships/image" Target="../media/image5.png"/><Relationship Id="rId4" Type="http://schemas.openxmlformats.org/officeDocument/2006/relationships/image" Target="../media/image15.png"/><Relationship Id="rId9" Type="http://schemas.openxmlformats.org/officeDocument/2006/relationships/slide" Target="slide8.xml"/></Relationships>
</file>

<file path=ppt/slides/_rels/slide8.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image" Target="../media/image20.png"/><Relationship Id="rId18" Type="http://schemas.openxmlformats.org/officeDocument/2006/relationships/image" Target="../media/image24.png"/><Relationship Id="rId3" Type="http://schemas.openxmlformats.org/officeDocument/2006/relationships/image" Target="../media/image15.png"/><Relationship Id="rId7" Type="http://schemas.openxmlformats.org/officeDocument/2006/relationships/image" Target="../media/image6.png"/><Relationship Id="rId12" Type="http://schemas.openxmlformats.org/officeDocument/2006/relationships/hyperlink" Target="https://wiki.sme.sap.com/wiki/x/CAaRBw" TargetMode="External"/><Relationship Id="rId17" Type="http://schemas.openxmlformats.org/officeDocument/2006/relationships/image" Target="../media/image23.png"/><Relationship Id="rId2" Type="http://schemas.openxmlformats.org/officeDocument/2006/relationships/notesSlide" Target="../notesSlides/notesSlide8.xml"/><Relationship Id="rId16" Type="http://schemas.openxmlformats.org/officeDocument/2006/relationships/hyperlink" Target="http://support.microsoft.com/kb/890474" TargetMode="External"/><Relationship Id="rId1" Type="http://schemas.openxmlformats.org/officeDocument/2006/relationships/slideLayout" Target="../slideLayouts/slideLayout10.xml"/><Relationship Id="rId6" Type="http://schemas.openxmlformats.org/officeDocument/2006/relationships/slide" Target="slide6.xml"/><Relationship Id="rId11" Type="http://schemas.openxmlformats.org/officeDocument/2006/relationships/hyperlink" Target="https://www.sme.sap.com/irj/sme/community/learning/selfenablementsystems" TargetMode="External"/><Relationship Id="rId5" Type="http://schemas.openxmlformats.org/officeDocument/2006/relationships/slide" Target="slide1.xml"/><Relationship Id="rId15" Type="http://schemas.openxmlformats.org/officeDocument/2006/relationships/image" Target="../media/image22.png"/><Relationship Id="rId10" Type="http://schemas.openxmlformats.org/officeDocument/2006/relationships/hyperlink" Target="https://help.sap.com/viewer/p/SAP_BUSINESS_BYDESIGN" TargetMode="External"/><Relationship Id="rId4" Type="http://schemas.openxmlformats.org/officeDocument/2006/relationships/image" Target="../media/image5.png"/><Relationship Id="rId9" Type="http://schemas.openxmlformats.org/officeDocument/2006/relationships/hyperlink" Target="https://www.sme.sap.com/irj/sme/community/collaboration/forums?path=/category.jspa?categoryID=58" TargetMode="External"/><Relationship Id="rId1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66"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8" name="TextBox 2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Rebate Management</a:t>
            </a:r>
            <a:br>
              <a:rPr lang="en-US" dirty="0"/>
            </a:br>
            <a:r>
              <a:rPr lang="en-US" sz="2000" dirty="0">
                <a:latin typeface="BentonSans Light"/>
                <a:cs typeface="BentonSans Light"/>
              </a:rPr>
              <a:t>Scenario Overview</a:t>
            </a:r>
          </a:p>
        </p:txBody>
      </p:sp>
      <p:sp>
        <p:nvSpPr>
          <p:cNvPr id="9" name="Chevron 123">
            <a:hlinkClick r:id="rId4" action="ppaction://hlinksldjump"/>
          </p:cNvPr>
          <p:cNvSpPr>
            <a:spLocks noChangeArrowheads="1"/>
          </p:cNvSpPr>
          <p:nvPr/>
        </p:nvSpPr>
        <p:spPr bwMode="auto">
          <a:xfrm>
            <a:off x="3870895" y="2091190"/>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Settling Rebate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Book "/>
                <a:cs typeface="BentonSans Book "/>
              </a:rPr>
              <a:t>Scenario </a:t>
            </a:r>
          </a:p>
          <a:p>
            <a:pPr>
              <a:buClr>
                <a:schemeClr val="accent1"/>
              </a:buClr>
              <a:buSzPct val="80000"/>
              <a:buFont typeface="Wingdings" pitchFamily="2" charset="2"/>
              <a:buNone/>
              <a:defRPr/>
            </a:pPr>
            <a:r>
              <a:rPr lang="en-US" sz="1200" dirty="0">
                <a:solidFill>
                  <a:srgbClr val="666666"/>
                </a:solidFill>
                <a:latin typeface="BentonSans Book "/>
                <a:cs typeface="BentonSans Book "/>
              </a:rPr>
              <a:t>Explorer</a:t>
            </a:r>
            <a:endParaRPr lang="en-US" sz="1000" dirty="0">
              <a:solidFill>
                <a:srgbClr val="666666"/>
              </a:solidFill>
              <a:latin typeface="BentonSans Book "/>
              <a:cs typeface="BentonSans Book "/>
            </a:endParaRPr>
          </a:p>
        </p:txBody>
      </p:sp>
      <p:sp>
        <p:nvSpPr>
          <p:cNvPr id="2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a:hlinkClick r:id="rId5" action="ppaction://hlinksldjump"/>
          </p:cNvPr>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5" action="ppaction://hlinksldjump"/>
              </a:rPr>
              <a:t>Open Legend</a:t>
            </a:r>
            <a:endParaRPr lang="en-US" sz="900" dirty="0">
              <a:ea typeface="SimSun" pitchFamily="2" charset="-122"/>
            </a:endParaRPr>
          </a:p>
        </p:txBody>
      </p:sp>
      <p:sp>
        <p:nvSpPr>
          <p:cNvPr id="3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sp>
        <p:nvSpPr>
          <p:cNvPr id="41" name="Chevron 79"/>
          <p:cNvSpPr>
            <a:spLocks noChangeArrowheads="1"/>
          </p:cNvSpPr>
          <p:nvPr/>
        </p:nvSpPr>
        <p:spPr bwMode="auto">
          <a:xfrm>
            <a:off x="2297113" y="6325708"/>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Sales Representative</a:t>
            </a: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Book "/>
                <a:cs typeface="BentonSans Book "/>
              </a:rPr>
              <a:t>Scenario Description</a:t>
            </a:r>
            <a:endParaRPr lang="en-US" sz="900" dirty="0">
              <a:solidFill>
                <a:srgbClr val="666666"/>
              </a:solidFill>
              <a:latin typeface="BentonSans Book "/>
              <a:cs typeface="BentonSans Book "/>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Sales Manager</a:t>
            </a:r>
          </a:p>
        </p:txBody>
      </p:sp>
      <p:sp>
        <p:nvSpPr>
          <p:cNvPr id="54" name="TextBox 66"/>
          <p:cNvSpPr txBox="1">
            <a:spLocks noChangeArrowheads="1"/>
          </p:cNvSpPr>
          <p:nvPr/>
        </p:nvSpPr>
        <p:spPr bwMode="auto">
          <a:xfrm>
            <a:off x="1760926" y="4399866"/>
            <a:ext cx="7256462" cy="646331"/>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Rebate Management</a:t>
            </a:r>
            <a:r>
              <a:rPr lang="en-US" sz="900" dirty="0"/>
              <a:t> business scenario enables you to create rebate agreement and schedule settlement of rebates. The rebate agreement which is released, is applied on the customer invoices created for the combination of account and product specified in the agreement. During settlement, the system generates rebate credit memo for the rebate payment amount, which is calculated based on the conditions in rebate agreement and the sales volume.</a:t>
            </a:r>
          </a:p>
        </p:txBody>
      </p:sp>
      <p:pic>
        <p:nvPicPr>
          <p:cNvPr id="55" name="Picture 5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7" name="Picture 56" descr="Calculator_2_60px.png"/>
          <p:cNvPicPr>
            <a:picLocks noChangeAspect="1"/>
          </p:cNvPicPr>
          <p:nvPr/>
        </p:nvPicPr>
        <p:blipFill>
          <a:blip r:embed="rId7"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8" cstate="print"/>
          <a:stretch>
            <a:fillRect/>
          </a:stretch>
        </p:blipFill>
        <p:spPr>
          <a:xfrm>
            <a:off x="366739" y="5604137"/>
            <a:ext cx="180000" cy="180000"/>
          </a:xfrm>
          <a:prstGeom prst="rect">
            <a:avLst/>
          </a:prstGeom>
        </p:spPr>
      </p:pic>
      <p:sp>
        <p:nvSpPr>
          <p:cNvPr id="62" name="Rectangle 57">
            <a:hlinkClick r:id="rId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3" name="Rectangle 55"/>
          <p:cNvSpPr>
            <a:spLocks noChangeArrowheads="1"/>
          </p:cNvSpPr>
          <p:nvPr/>
        </p:nvSpPr>
        <p:spPr bwMode="auto">
          <a:xfrm>
            <a:off x="2627874" y="5389209"/>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Rectangle 57">
            <a:hlinkClick r:id="rId1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0" name="Rectangle 57">
            <a:hlinkClick r:id="rId1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6" name="Freeform 69"/>
          <p:cNvSpPr>
            <a:spLocks noChangeArrowheads="1"/>
          </p:cNvSpPr>
          <p:nvPr/>
        </p:nvSpPr>
        <p:spPr bwMode="auto">
          <a:xfrm>
            <a:off x="4532711" y="283853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8" name="Chevron 123">
            <a:hlinkClick r:id="rId13" action="ppaction://hlinksldjump"/>
          </p:cNvPr>
          <p:cNvSpPr>
            <a:spLocks noChangeArrowheads="1"/>
          </p:cNvSpPr>
          <p:nvPr/>
        </p:nvSpPr>
        <p:spPr bwMode="auto">
          <a:xfrm>
            <a:off x="3020563" y="2094728"/>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9" name="Freeform 69"/>
          <p:cNvSpPr>
            <a:spLocks noChangeArrowheads="1"/>
          </p:cNvSpPr>
          <p:nvPr/>
        </p:nvSpPr>
        <p:spPr bwMode="auto">
          <a:xfrm>
            <a:off x="3680244" y="284410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70" name="Chevron 123">
            <a:hlinkClick r:id="rId14" action="ppaction://hlinksldjump"/>
          </p:cNvPr>
          <p:cNvSpPr>
            <a:spLocks noChangeArrowheads="1"/>
          </p:cNvSpPr>
          <p:nvPr/>
        </p:nvSpPr>
        <p:spPr bwMode="auto">
          <a:xfrm>
            <a:off x="2172853" y="2090892"/>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Rebate Agreement</a:t>
            </a:r>
          </a:p>
        </p:txBody>
      </p:sp>
      <p:pic>
        <p:nvPicPr>
          <p:cNvPr id="4" name="Picture 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857633" y="6328502"/>
            <a:ext cx="432120" cy="423478"/>
          </a:xfrm>
          <a:prstGeom prst="rect">
            <a:avLst/>
          </a:prstGeom>
        </p:spPr>
      </p:pic>
      <p:pic>
        <p:nvPicPr>
          <p:cNvPr id="6" name="Picture 5"/>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988613" y="6321929"/>
            <a:ext cx="402303" cy="402303"/>
          </a:xfrm>
          <a:prstGeom prst="rect">
            <a:avLst/>
          </a:prstGeom>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06" name="TextBox 20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07" name="Title 1"/>
          <p:cNvSpPr>
            <a:spLocks noGrp="1"/>
          </p:cNvSpPr>
          <p:nvPr>
            <p:ph type="title"/>
          </p:nvPr>
        </p:nvSpPr>
        <p:spPr>
          <a:xfrm>
            <a:off x="324000" y="162075"/>
            <a:ext cx="8496000" cy="756000"/>
          </a:xfrm>
        </p:spPr>
        <p:txBody>
          <a:bodyPr/>
          <a:lstStyle/>
          <a:p>
            <a:r>
              <a:rPr lang="en-US" dirty="0"/>
              <a:t>Rebate Management</a:t>
            </a:r>
            <a:br>
              <a:rPr lang="en-US" dirty="0"/>
            </a:br>
            <a:r>
              <a:rPr lang="en-US" sz="2000" dirty="0">
                <a:latin typeface="BentonSans Light"/>
                <a:cs typeface="BentonSans Light"/>
              </a:rPr>
              <a:t>Scenario Overview</a:t>
            </a:r>
          </a:p>
        </p:txBody>
      </p:sp>
      <p:sp>
        <p:nvSpPr>
          <p:cNvPr id="222"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3" name="TextBox 222"/>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Book "/>
                <a:cs typeface="BentonSans Book "/>
              </a:rPr>
              <a:t>Scenario </a:t>
            </a:r>
          </a:p>
          <a:p>
            <a:pPr>
              <a:buClr>
                <a:schemeClr val="accent1"/>
              </a:buClr>
              <a:buSzPct val="80000"/>
              <a:buFont typeface="Wingdings" pitchFamily="2" charset="2"/>
              <a:buNone/>
              <a:defRPr/>
            </a:pPr>
            <a:r>
              <a:rPr lang="en-US" sz="1200" dirty="0">
                <a:solidFill>
                  <a:srgbClr val="666666"/>
                </a:solidFill>
                <a:latin typeface="BentonSans Book "/>
                <a:cs typeface="BentonSans Book "/>
              </a:rPr>
              <a:t>Explorer</a:t>
            </a:r>
            <a:endParaRPr lang="en-US" sz="1000" dirty="0">
              <a:solidFill>
                <a:srgbClr val="666666"/>
              </a:solidFill>
              <a:latin typeface="BentonSans Book "/>
              <a:cs typeface="BentonSans Book "/>
            </a:endParaRPr>
          </a:p>
        </p:txBody>
      </p:sp>
      <p:sp>
        <p:nvSpPr>
          <p:cNvPr id="22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225" name="TextBox 224"/>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226" name="TextBox 98"/>
          <p:cNvSpPr txBox="1">
            <a:spLocks noChangeArrowheads="1"/>
          </p:cNvSpPr>
          <p:nvPr/>
        </p:nvSpPr>
        <p:spPr bwMode="auto">
          <a:xfrm>
            <a:off x="7650163" y="4120520"/>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6" action="ppaction://hlinksldjump"/>
              </a:rPr>
              <a:t>Open Legend</a:t>
            </a:r>
            <a:endParaRPr lang="en-US" sz="900" dirty="0">
              <a:ea typeface="SimSun" pitchFamily="2" charset="-122"/>
            </a:endParaRPr>
          </a:p>
        </p:txBody>
      </p:sp>
      <p:sp>
        <p:nvSpPr>
          <p:cNvPr id="22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sp>
        <p:nvSpPr>
          <p:cNvPr id="229"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Sales Representative</a:t>
            </a:r>
          </a:p>
        </p:txBody>
      </p:sp>
      <p:pic>
        <p:nvPicPr>
          <p:cNvPr id="234" name="Picture 52"/>
          <p:cNvPicPr>
            <a:picLocks noChangeAspect="1"/>
          </p:cNvPicPr>
          <p:nvPr>
            <p:custDataLst>
              <p:tags r:id="rId1"/>
            </p:custDataLst>
          </p:nvPr>
        </p:nvPicPr>
        <p:blipFill>
          <a:blip r:embed="rId7" cstate="print">
            <a:extLst>
              <a:ext uri="{28A0092B-C50C-407E-A947-70E740481C1C}">
                <a14:useLocalDpi xmlns:a14="http://schemas.microsoft.com/office/drawing/2010/main" val="0"/>
              </a:ext>
            </a:extLst>
          </a:blip>
          <a:stretch>
            <a:fillRect/>
          </a:stretch>
        </p:blipFill>
        <p:spPr bwMode="auto">
          <a:xfrm>
            <a:off x="7813675" y="6301094"/>
            <a:ext cx="411163" cy="402939"/>
          </a:xfrm>
          <a:prstGeom prst="rect">
            <a:avLst/>
          </a:prstGeom>
          <a:noFill/>
          <a:ln w="9525">
            <a:noFill/>
            <a:miter lim="800000"/>
            <a:headEnd/>
            <a:tailEnd/>
          </a:ln>
        </p:spPr>
      </p:pic>
      <p:sp>
        <p:nvSpPr>
          <p:cNvPr id="235"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Book "/>
                <a:cs typeface="BentonSans Book "/>
              </a:rPr>
              <a:t>Scenario Description</a:t>
            </a:r>
            <a:endParaRPr lang="en-US" sz="900" dirty="0">
              <a:solidFill>
                <a:srgbClr val="666666"/>
              </a:solidFill>
              <a:latin typeface="BentonSans Book "/>
              <a:cs typeface="BentonSans Book "/>
            </a:endParaRPr>
          </a:p>
        </p:txBody>
      </p:sp>
      <p:sp>
        <p:nvSpPr>
          <p:cNvPr id="236"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237"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Sales Manager</a:t>
            </a:r>
          </a:p>
        </p:txBody>
      </p:sp>
      <p:sp>
        <p:nvSpPr>
          <p:cNvPr id="240" name="Chevron 79"/>
          <p:cNvSpPr>
            <a:spLocks noChangeArrowheads="1"/>
          </p:cNvSpPr>
          <p:nvPr/>
        </p:nvSpPr>
        <p:spPr bwMode="auto">
          <a:xfrm>
            <a:off x="7073900" y="6293807"/>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241" name="Chevron 79"/>
          <p:cNvSpPr>
            <a:spLocks noChangeArrowheads="1"/>
          </p:cNvSpPr>
          <p:nvPr/>
        </p:nvSpPr>
        <p:spPr bwMode="auto">
          <a:xfrm>
            <a:off x="8269288" y="6293807"/>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242" name="TextBox 66"/>
          <p:cNvSpPr txBox="1">
            <a:spLocks noChangeArrowheads="1"/>
          </p:cNvSpPr>
          <p:nvPr/>
        </p:nvSpPr>
        <p:spPr bwMode="auto">
          <a:xfrm>
            <a:off x="1760926" y="4399866"/>
            <a:ext cx="7256462" cy="646331"/>
          </a:xfrm>
          <a:prstGeom prst="rect">
            <a:avLst/>
          </a:prstGeom>
          <a:noFill/>
          <a:ln w="9525">
            <a:noFill/>
            <a:miter lim="800000"/>
            <a:headEnd/>
            <a:tailEnd/>
          </a:ln>
        </p:spPr>
        <p:txBody>
          <a:bodyPr>
            <a:spAutoFit/>
          </a:bodyPr>
          <a:lstStyle/>
          <a:p>
            <a:pPr>
              <a:buClr>
                <a:schemeClr val="accent1"/>
              </a:buClr>
              <a:buSzPct val="80000"/>
            </a:pPr>
            <a:r>
              <a:rPr lang="en-US" sz="900" dirty="0"/>
              <a:t>The </a:t>
            </a:r>
            <a:r>
              <a:rPr lang="en-US" sz="900" b="1" dirty="0"/>
              <a:t>Rebate Management</a:t>
            </a:r>
            <a:r>
              <a:rPr lang="en-US" sz="900" dirty="0"/>
              <a:t> business scenario enables you to create rebate agreement and schedule settlement of rebates. The rebate agreement which is released, is applied on the customer invoices created for the combination of account and product specified in the agreement. During settlement, the system generates rebate credit memo for the rebate payment amount, which is calculated based on the conditions in rebate agreement and the sales volume.</a:t>
            </a:r>
          </a:p>
        </p:txBody>
      </p:sp>
      <p:pic>
        <p:nvPicPr>
          <p:cNvPr id="243" name="Picture 24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244" name="Picture 243" descr="Calculator_2_60px.png"/>
          <p:cNvPicPr>
            <a:picLocks noChangeAspect="1"/>
          </p:cNvPicPr>
          <p:nvPr/>
        </p:nvPicPr>
        <p:blipFill>
          <a:blip r:embed="rId9" cstate="print"/>
          <a:stretch>
            <a:fillRect/>
          </a:stretch>
        </p:blipFill>
        <p:spPr>
          <a:xfrm>
            <a:off x="366739" y="5245467"/>
            <a:ext cx="180000" cy="180000"/>
          </a:xfrm>
          <a:prstGeom prst="rect">
            <a:avLst/>
          </a:prstGeom>
        </p:spPr>
      </p:pic>
      <p:pic>
        <p:nvPicPr>
          <p:cNvPr id="245" name="Picture 244" descr="Monitor_60px.png"/>
          <p:cNvPicPr>
            <a:picLocks noChangeAspect="1"/>
          </p:cNvPicPr>
          <p:nvPr/>
        </p:nvPicPr>
        <p:blipFill>
          <a:blip r:embed="rId10" cstate="print"/>
          <a:stretch>
            <a:fillRect/>
          </a:stretch>
        </p:blipFill>
        <p:spPr>
          <a:xfrm>
            <a:off x="366739" y="5604137"/>
            <a:ext cx="180000" cy="180000"/>
          </a:xfrm>
          <a:prstGeom prst="rect">
            <a:avLst/>
          </a:prstGeom>
        </p:spPr>
      </p:pic>
      <p:sp>
        <p:nvSpPr>
          <p:cNvPr id="246" name="Rectangle 57">
            <a:hlinkClick r:id="rId1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47" name="Rectangle 55"/>
          <p:cNvSpPr>
            <a:spLocks noChangeArrowheads="1"/>
          </p:cNvSpPr>
          <p:nvPr/>
        </p:nvSpPr>
        <p:spPr bwMode="auto">
          <a:xfrm>
            <a:off x="2627874" y="5389209"/>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48" name="Rectangle 57">
            <a:hlinkClick r:id="rId1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grpSp>
        <p:nvGrpSpPr>
          <p:cNvPr id="249" name="Group 248"/>
          <p:cNvGrpSpPr/>
          <p:nvPr/>
        </p:nvGrpSpPr>
        <p:grpSpPr>
          <a:xfrm>
            <a:off x="7709046" y="1152671"/>
            <a:ext cx="1174410" cy="309466"/>
            <a:chOff x="7269479" y="1173773"/>
            <a:chExt cx="1174410" cy="309466"/>
          </a:xfrm>
        </p:grpSpPr>
        <p:pic>
          <p:nvPicPr>
            <p:cNvPr id="250" name="Picture 2" descr="\\dwdfkps\KPS\100_Public\Graphics\Pictogram-Library\2011-Visual-Style\60X60-PNGs\SelfService_60px.png"/>
            <p:cNvPicPr>
              <a:picLocks noChangeAspect="1" noChangeArrowheads="1"/>
            </p:cNvPicPr>
            <p:nvPr/>
          </p:nvPicPr>
          <p:blipFill>
            <a:blip r:embed="rId13" cstate="print"/>
            <a:srcRect/>
            <a:stretch>
              <a:fillRect/>
            </a:stretch>
          </p:blipFill>
          <p:spPr bwMode="auto">
            <a:xfrm>
              <a:off x="7269479" y="1173773"/>
              <a:ext cx="282233" cy="282233"/>
            </a:xfrm>
            <a:prstGeom prst="rect">
              <a:avLst/>
            </a:prstGeom>
            <a:noFill/>
          </p:spPr>
        </p:pic>
        <p:sp>
          <p:nvSpPr>
            <p:cNvPr id="25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25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254" name="Rectangle 57">
            <a:hlinkClick r:id="rId1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52" name="Chevron 79"/>
          <p:cNvSpPr>
            <a:spLocks noChangeArrowheads="1"/>
          </p:cNvSpPr>
          <p:nvPr/>
        </p:nvSpPr>
        <p:spPr bwMode="auto">
          <a:xfrm>
            <a:off x="7073900" y="6293807"/>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68" name="Picture 52" descr="richard_stone_active.png">
            <a:hlinkClick r:id="rId11" action="ppaction://hlinksldjump" tooltip="Click here for a detailed role description"/>
          </p:cNvPr>
          <p:cNvPicPr>
            <a:picLocks noChangeAspect="1"/>
          </p:cNvPicPr>
          <p:nvPr>
            <p:custDataLst>
              <p:tags r:id="rId2"/>
            </p:custDataLst>
          </p:nvPr>
        </p:nvPicPr>
        <p:blipFill>
          <a:blip r:embed="rId15" cstate="print"/>
          <a:srcRect/>
          <a:stretch>
            <a:fillRect/>
          </a:stretch>
        </p:blipFill>
        <p:spPr bwMode="auto">
          <a:xfrm>
            <a:off x="7813675" y="6296982"/>
            <a:ext cx="411163" cy="411163"/>
          </a:xfrm>
          <a:prstGeom prst="rect">
            <a:avLst/>
          </a:prstGeom>
          <a:noFill/>
          <a:ln w="9525">
            <a:noFill/>
            <a:miter lim="800000"/>
            <a:headEnd/>
            <a:tailEnd/>
          </a:ln>
        </p:spPr>
      </p:pic>
      <p:sp>
        <p:nvSpPr>
          <p:cNvPr id="69" name="Chevron 79"/>
          <p:cNvSpPr>
            <a:spLocks noChangeArrowheads="1"/>
          </p:cNvSpPr>
          <p:nvPr/>
        </p:nvSpPr>
        <p:spPr bwMode="auto">
          <a:xfrm>
            <a:off x="7073900" y="6293807"/>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70" name="Chevron 79"/>
          <p:cNvSpPr>
            <a:spLocks noChangeArrowheads="1"/>
          </p:cNvSpPr>
          <p:nvPr/>
        </p:nvSpPr>
        <p:spPr bwMode="auto">
          <a:xfrm>
            <a:off x="8269288" y="6293807"/>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72" name="Rectangle 72"/>
          <p:cNvSpPr>
            <a:spLocks noChangeArrowheads="1"/>
          </p:cNvSpPr>
          <p:nvPr/>
        </p:nvSpPr>
        <p:spPr bwMode="auto">
          <a:xfrm>
            <a:off x="6886575" y="415067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pPr>
              <a:defRPr/>
            </a:pPr>
            <a:endParaRPr lang="de-DE"/>
          </a:p>
        </p:txBody>
      </p:sp>
      <p:sp>
        <p:nvSpPr>
          <p:cNvPr id="73" name="Rectangle 73"/>
          <p:cNvSpPr>
            <a:spLocks noChangeArrowheads="1"/>
          </p:cNvSpPr>
          <p:nvPr/>
        </p:nvSpPr>
        <p:spPr bwMode="auto">
          <a:xfrm>
            <a:off x="6940550" y="4166557"/>
            <a:ext cx="471546"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Book "/>
                <a:cs typeface="BentonSans Book "/>
              </a:rPr>
              <a:t>Legend</a:t>
            </a:r>
          </a:p>
        </p:txBody>
      </p:sp>
      <p:sp>
        <p:nvSpPr>
          <p:cNvPr id="74" name="Rectangle 74"/>
          <p:cNvSpPr>
            <a:spLocks noChangeArrowheads="1"/>
          </p:cNvSpPr>
          <p:nvPr/>
        </p:nvSpPr>
        <p:spPr bwMode="auto">
          <a:xfrm>
            <a:off x="7131050" y="4607882"/>
            <a:ext cx="1908175" cy="2092881"/>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Process running in an external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pic>
        <p:nvPicPr>
          <p:cNvPr id="75" name="Picture 75"/>
          <p:cNvPicPr>
            <a:picLocks noChangeAspect="1" noChangeArrowheads="1"/>
          </p:cNvPicPr>
          <p:nvPr/>
        </p:nvPicPr>
        <p:blipFill>
          <a:blip r:embed="rId16" cstate="print">
            <a:extLst>
              <a:ext uri="{28A0092B-C50C-407E-A947-70E740481C1C}">
                <a14:useLocalDpi xmlns:a14="http://schemas.microsoft.com/office/drawing/2010/main" val="0"/>
              </a:ext>
            </a:extLst>
          </a:blip>
          <a:stretch>
            <a:fillRect/>
          </a:stretch>
        </p:blipFill>
        <p:spPr bwMode="auto">
          <a:xfrm>
            <a:off x="6934994" y="6331046"/>
            <a:ext cx="127000" cy="94672"/>
          </a:xfrm>
          <a:prstGeom prst="rect">
            <a:avLst/>
          </a:prstGeom>
          <a:noFill/>
          <a:ln w="9525">
            <a:noFill/>
            <a:miter lim="800000"/>
            <a:headEnd/>
            <a:tailEnd/>
          </a:ln>
        </p:spPr>
      </p:pic>
      <p:sp>
        <p:nvSpPr>
          <p:cNvPr id="76" name="Rectangle 76">
            <a:hlinkClick r:id="rId17" action="ppaction://hlinksldjump"/>
          </p:cNvPr>
          <p:cNvSpPr>
            <a:spLocks noChangeArrowheads="1"/>
          </p:cNvSpPr>
          <p:nvPr/>
        </p:nvSpPr>
        <p:spPr bwMode="auto">
          <a:xfrm>
            <a:off x="8435975" y="4172907"/>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7" action="ppaction://hlinksldjump"/>
              </a:rPr>
              <a:t>Close Legend</a:t>
            </a:r>
            <a:endParaRPr lang="en-US" sz="800" dirty="0">
              <a:solidFill>
                <a:srgbClr val="44697D"/>
              </a:solidFill>
            </a:endParaRPr>
          </a:p>
        </p:txBody>
      </p:sp>
      <p:sp>
        <p:nvSpPr>
          <p:cNvPr id="79" name="Chevron 123"/>
          <p:cNvSpPr>
            <a:spLocks noChangeArrowheads="1"/>
          </p:cNvSpPr>
          <p:nvPr/>
        </p:nvSpPr>
        <p:spPr bwMode="auto">
          <a:xfrm>
            <a:off x="6934200" y="4607882"/>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0" name="Chevron 123"/>
          <p:cNvSpPr>
            <a:spLocks noChangeArrowheads="1"/>
          </p:cNvSpPr>
          <p:nvPr/>
        </p:nvSpPr>
        <p:spPr bwMode="auto">
          <a:xfrm>
            <a:off x="6934200" y="5362040"/>
            <a:ext cx="107950" cy="104775"/>
          </a:xfrm>
          <a:prstGeom prst="chevron">
            <a:avLst>
              <a:gd name="adj" fmla="val 10394"/>
            </a:avLst>
          </a:prstGeom>
          <a:solidFill>
            <a:schemeClr val="bg1"/>
          </a:solidFill>
          <a:ln w="3175" cmpd="sng" algn="ctr">
            <a:solidFill>
              <a:schemeClr val="tx1"/>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1" name="Chevron 123"/>
          <p:cNvSpPr>
            <a:spLocks noChangeArrowheads="1"/>
          </p:cNvSpPr>
          <p:nvPr/>
        </p:nvSpPr>
        <p:spPr bwMode="auto">
          <a:xfrm>
            <a:off x="6934200" y="4863470"/>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4" name="Chevron 123"/>
          <p:cNvSpPr>
            <a:spLocks noChangeArrowheads="1"/>
          </p:cNvSpPr>
          <p:nvPr/>
        </p:nvSpPr>
        <p:spPr bwMode="auto">
          <a:xfrm>
            <a:off x="6940300" y="5103650"/>
            <a:ext cx="107950" cy="104775"/>
          </a:xfrm>
          <a:prstGeom prst="chevron">
            <a:avLst>
              <a:gd name="adj" fmla="val 10394"/>
            </a:avLst>
          </a:prstGeom>
          <a:solidFill>
            <a:srgbClr val="98DB3C"/>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pic>
        <p:nvPicPr>
          <p:cNvPr id="6" name="Picture 5" descr="i_button_black.psd"/>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6920722" y="6535633"/>
            <a:ext cx="138040" cy="138040"/>
          </a:xfrm>
          <a:prstGeom prst="rect">
            <a:avLst/>
          </a:prstGeom>
        </p:spPr>
      </p:pic>
      <p:sp>
        <p:nvSpPr>
          <p:cNvPr id="82" name="Freeform 70">
            <a:hlinkClick r:id="rId17" action="ppaction://hlinksldjump" tooltip="Third party product"/>
          </p:cNvPr>
          <p:cNvSpPr>
            <a:spLocks noChangeArrowheads="1"/>
          </p:cNvSpPr>
          <p:nvPr/>
        </p:nvSpPr>
        <p:spPr bwMode="auto">
          <a:xfrm flipV="1">
            <a:off x="6907073" y="5744677"/>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83" name="Freeform 69"/>
          <p:cNvSpPr>
            <a:spLocks noChangeArrowheads="1"/>
          </p:cNvSpPr>
          <p:nvPr/>
        </p:nvSpPr>
        <p:spPr bwMode="auto">
          <a:xfrm>
            <a:off x="6913975" y="606693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7" name="Chevron 123">
            <a:hlinkClick r:id="rId19" action="ppaction://hlinksldjump"/>
          </p:cNvPr>
          <p:cNvSpPr>
            <a:spLocks noChangeArrowheads="1"/>
          </p:cNvSpPr>
          <p:nvPr/>
        </p:nvSpPr>
        <p:spPr bwMode="auto">
          <a:xfrm>
            <a:off x="3870895" y="2091190"/>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Settling Rebate</a:t>
            </a:r>
          </a:p>
        </p:txBody>
      </p:sp>
      <p:sp>
        <p:nvSpPr>
          <p:cNvPr id="77" name="Freeform 69"/>
          <p:cNvSpPr>
            <a:spLocks noChangeArrowheads="1"/>
          </p:cNvSpPr>
          <p:nvPr/>
        </p:nvSpPr>
        <p:spPr bwMode="auto">
          <a:xfrm>
            <a:off x="4532711" y="283853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8" name="Chevron 123">
            <a:hlinkClick r:id="rId20" action="ppaction://hlinksldjump"/>
          </p:cNvPr>
          <p:cNvSpPr>
            <a:spLocks noChangeArrowheads="1"/>
          </p:cNvSpPr>
          <p:nvPr/>
        </p:nvSpPr>
        <p:spPr bwMode="auto">
          <a:xfrm>
            <a:off x="3020563" y="2094728"/>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85" name="Freeform 69"/>
          <p:cNvSpPr>
            <a:spLocks noChangeArrowheads="1"/>
          </p:cNvSpPr>
          <p:nvPr/>
        </p:nvSpPr>
        <p:spPr bwMode="auto">
          <a:xfrm>
            <a:off x="3680244" y="284410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dirty="0"/>
          </a:p>
        </p:txBody>
      </p:sp>
      <p:sp>
        <p:nvSpPr>
          <p:cNvPr id="86" name="Chevron 123">
            <a:hlinkClick r:id="rId21" action="ppaction://hlinksldjump"/>
          </p:cNvPr>
          <p:cNvSpPr>
            <a:spLocks noChangeArrowheads="1"/>
          </p:cNvSpPr>
          <p:nvPr/>
        </p:nvSpPr>
        <p:spPr bwMode="auto">
          <a:xfrm>
            <a:off x="2172853" y="2090892"/>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Rebate Agreement</a:t>
            </a:r>
          </a:p>
        </p:txBody>
      </p:sp>
      <p:pic>
        <p:nvPicPr>
          <p:cNvPr id="58" name="Picture 57"/>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857633" y="6328502"/>
            <a:ext cx="432120" cy="423478"/>
          </a:xfrm>
          <a:prstGeom prst="rect">
            <a:avLst/>
          </a:prstGeom>
        </p:spPr>
      </p:pic>
      <p:pic>
        <p:nvPicPr>
          <p:cNvPr id="59" name="Picture 58"/>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2988613" y="6321929"/>
            <a:ext cx="402303" cy="402303"/>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Rebate Management</a:t>
            </a:r>
            <a:br>
              <a:rPr lang="en-US" dirty="0"/>
            </a:br>
            <a:r>
              <a:rPr lang="en-US" sz="2000" dirty="0">
                <a:latin typeface="BentonSans Light"/>
                <a:cs typeface="BentonSans Light"/>
              </a:rPr>
              <a:t>Process Details: Creating Rebate Agreement</a:t>
            </a:r>
          </a:p>
        </p:txBody>
      </p:sp>
      <p:sp>
        <p:nvSpPr>
          <p:cNvPr id="10" name="Chevron 123">
            <a:hlinkClick r:id="rId7" action="ppaction://hlinksldjump"/>
          </p:cNvPr>
          <p:cNvSpPr>
            <a:spLocks noChangeArrowheads="1"/>
          </p:cNvSpPr>
          <p:nvPr/>
        </p:nvSpPr>
        <p:spPr bwMode="auto">
          <a:xfrm>
            <a:off x="4662974"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Settling Rebate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Book "/>
              </a:rPr>
              <a:t>Process Description</a:t>
            </a:r>
            <a:endParaRPr lang="en-US" sz="900" dirty="0">
              <a:solidFill>
                <a:srgbClr val="666666"/>
              </a:solidFill>
              <a:latin typeface="BentonSans Book "/>
            </a:endParaRPr>
          </a:p>
        </p:txBody>
      </p:sp>
      <p:sp>
        <p:nvSpPr>
          <p:cNvPr id="54" name="TextBox 66"/>
          <p:cNvSpPr txBox="1">
            <a:spLocks noChangeArrowheads="1"/>
          </p:cNvSpPr>
          <p:nvPr/>
        </p:nvSpPr>
        <p:spPr bwMode="auto">
          <a:xfrm>
            <a:off x="1760926" y="4399866"/>
            <a:ext cx="4914194" cy="784830"/>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Creating Rebate Agreement </a:t>
            </a:r>
            <a:r>
              <a:rPr lang="en-US" sz="900" dirty="0"/>
              <a:t>business process enables you to create a rebate agreement, where you specify the account, product, accrual rate and the rebate settlement rate. You have to release the rebate agreement if you want it to be applied on the invoices created for the combination of account and product mentioned in the agreement. You must activate the released agreement to be able to schedule the rebate settlement.</a:t>
            </a:r>
          </a:p>
        </p:txBody>
      </p:sp>
      <p:cxnSp>
        <p:nvCxnSpPr>
          <p:cNvPr id="67" name="Straight Connector 139"/>
          <p:cNvCxnSpPr>
            <a:cxnSpLocks noChangeShapeType="1"/>
          </p:cNvCxnSpPr>
          <p:nvPr/>
        </p:nvCxnSpPr>
        <p:spPr bwMode="auto">
          <a:xfrm>
            <a:off x="6786563" y="4438356"/>
            <a:ext cx="1" cy="2259062"/>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608450"/>
            <a:ext cx="1516062" cy="276225"/>
          </a:xfrm>
          <a:prstGeom prst="chevron">
            <a:avLst>
              <a:gd name="adj" fmla="val 0"/>
            </a:avLst>
          </a:prstGeom>
          <a:noFill/>
          <a:ln w="19050" cap="rnd" algn="ctr">
            <a:noFill/>
            <a:bevel/>
            <a:headEnd/>
            <a:tailEnd/>
          </a:ln>
        </p:spPr>
        <p:txBody>
          <a:bodyPr lIns="36000" tIns="46800" rIns="0" bIns="46800" anchor="t"/>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err="1">
                <a:solidFill>
                  <a:srgbClr val="404040"/>
                </a:solidFill>
              </a:rPr>
              <a:t>Sales</a:t>
            </a:r>
            <a:r>
              <a:rPr lang="de-DE" sz="800" dirty="0">
                <a:solidFill>
                  <a:srgbClr val="404040"/>
                </a:solidFill>
              </a:rPr>
              <a:t> Manager</a:t>
            </a:r>
            <a:endParaRPr lang="en-US" sz="800" dirty="0">
              <a:solidFill>
                <a:srgbClr val="404040"/>
              </a:solidFill>
            </a:endParaRPr>
          </a:p>
        </p:txBody>
      </p:sp>
      <p:sp>
        <p:nvSpPr>
          <p:cNvPr id="81"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Rebate Management</a:t>
            </a:r>
          </a:p>
        </p:txBody>
      </p:sp>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6882132" y="5161281"/>
            <a:ext cx="514285" cy="360000"/>
          </a:xfrm>
          <a:prstGeom prst="rect">
            <a:avLst/>
          </a:prstGeom>
          <a:noFill/>
          <a:ln w="9525">
            <a:noFill/>
            <a:miter lim="800000"/>
            <a:headEnd/>
            <a:tailEnd/>
          </a:ln>
        </p:spPr>
      </p:pic>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TextBox 7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Book "/>
              </a:rPr>
              <a:t>Scenario </a:t>
            </a:r>
          </a:p>
          <a:p>
            <a:pPr>
              <a:buClr>
                <a:schemeClr val="accent1"/>
              </a:buClr>
              <a:buSzPct val="80000"/>
              <a:buFont typeface="Wingdings" pitchFamily="2" charset="2"/>
              <a:buNone/>
              <a:defRPr/>
            </a:pPr>
            <a:r>
              <a:rPr lang="en-US" sz="1200" dirty="0">
                <a:solidFill>
                  <a:srgbClr val="666666"/>
                </a:solidFill>
                <a:latin typeface="BentonSans Book "/>
              </a:rPr>
              <a:t>Explorer</a:t>
            </a:r>
            <a:endParaRPr lang="en-US" sz="1000" dirty="0">
              <a:solidFill>
                <a:srgbClr val="666666"/>
              </a:solidFill>
              <a:latin typeface="BentonSans Book "/>
            </a:endParaRPr>
          </a:p>
        </p:txBody>
      </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3" name="Picture 92" descr="Calculator_2_60px.png"/>
          <p:cNvPicPr>
            <a:picLocks noChangeAspect="1"/>
          </p:cNvPicPr>
          <p:nvPr/>
        </p:nvPicPr>
        <p:blipFill>
          <a:blip r:embed="rId10"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11" cstate="print"/>
          <a:stretch>
            <a:fillRect/>
          </a:stretch>
        </p:blipFill>
        <p:spPr>
          <a:xfrm>
            <a:off x="366739" y="5604137"/>
            <a:ext cx="180000" cy="180000"/>
          </a:xfrm>
          <a:prstGeom prst="rect">
            <a:avLst/>
          </a:prstGeom>
        </p:spPr>
      </p:pic>
      <p:sp>
        <p:nvSpPr>
          <p:cNvPr id="95" name="Rectangle 57">
            <a:hlinkClick r:id="rId12"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1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3" name="Rectangle 57">
            <a:hlinkClick r:id="rId1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0" name="Picture 59"/>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61" name="TextBox 59">
            <a:hlinkClick r:id="rId16" action="ppaction://hlinksldjump"/>
          </p:cNvPr>
          <p:cNvSpPr txBox="1">
            <a:spLocks noChangeArrowheads="1"/>
          </p:cNvSpPr>
          <p:nvPr/>
        </p:nvSpPr>
        <p:spPr bwMode="auto">
          <a:xfrm>
            <a:off x="3622930" y="1704373"/>
            <a:ext cx="274638" cy="338138"/>
          </a:xfrm>
          <a:prstGeom prst="rect">
            <a:avLst/>
          </a:prstGeom>
          <a:noFill/>
          <a:ln w="9525">
            <a:noFill/>
            <a:miter lim="800000"/>
            <a:headEnd/>
            <a:tailEnd/>
          </a:ln>
        </p:spPr>
        <p:txBody>
          <a:bodyPr wrap="none">
            <a:spAutoFit/>
          </a:bodyPr>
          <a:lstStyle/>
          <a:p>
            <a:r>
              <a:rPr lang="en-US">
                <a:solidFill>
                  <a:schemeClr val="bg1"/>
                </a:solidFill>
                <a:latin typeface="BrowalliaUPC" pitchFamily="34" charset="-34"/>
                <a:cs typeface="BrowalliaUPC" pitchFamily="34" charset="-34"/>
              </a:rPr>
              <a:t>X</a:t>
            </a:r>
          </a:p>
        </p:txBody>
      </p:sp>
      <p:sp>
        <p:nvSpPr>
          <p:cNvPr id="62" name="Chevron 45"/>
          <p:cNvSpPr>
            <a:spLocks noChangeArrowheads="1"/>
          </p:cNvSpPr>
          <p:nvPr/>
        </p:nvSpPr>
        <p:spPr bwMode="auto">
          <a:xfrm>
            <a:off x="807388" y="1773923"/>
            <a:ext cx="3031707" cy="1390650"/>
          </a:xfrm>
          <a:prstGeom prst="chevron">
            <a:avLst>
              <a:gd name="adj" fmla="val 1129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Rebate Agreement</a:t>
            </a:r>
          </a:p>
        </p:txBody>
      </p:sp>
      <p:sp>
        <p:nvSpPr>
          <p:cNvPr id="63" name="Freeform 93"/>
          <p:cNvSpPr>
            <a:spLocks noChangeArrowheads="1"/>
          </p:cNvSpPr>
          <p:nvPr/>
        </p:nvSpPr>
        <p:spPr bwMode="auto">
          <a:xfrm>
            <a:off x="5324053" y="2848032"/>
            <a:ext cx="155575" cy="130175"/>
          </a:xfrm>
          <a:custGeom>
            <a:avLst/>
            <a:gdLst>
              <a:gd name="T0" fmla="*/ 0 w 155643"/>
              <a:gd name="T1" fmla="*/ 79612 h 131323"/>
              <a:gd name="T2" fmla="*/ 123350 w 155643"/>
              <a:gd name="T3" fmla="*/ 79612 h 131323"/>
              <a:gd name="T4" fmla="*/ 151813 w 155643"/>
              <a:gd name="T5" fmla="*/ 0 h 131323"/>
              <a:gd name="T6" fmla="*/ 0 w 155643"/>
              <a:gd name="T7" fmla="*/ 79612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65" name="Chevron 50"/>
          <p:cNvSpPr>
            <a:spLocks noChangeArrowheads="1"/>
          </p:cNvSpPr>
          <p:nvPr>
            <p:custDataLst>
              <p:tags r:id="rId1"/>
            </p:custDataLst>
          </p:nvPr>
        </p:nvSpPr>
        <p:spPr bwMode="auto">
          <a:xfrm>
            <a:off x="2649602" y="2093859"/>
            <a:ext cx="814388"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Activate Rebate Agreement</a:t>
            </a:r>
            <a:endParaRPr lang="en-US" sz="800" dirty="0">
              <a:solidFill>
                <a:srgbClr val="404040"/>
              </a:solidFill>
              <a:latin typeface="Arial"/>
              <a:cs typeface="+mn-cs"/>
            </a:endParaRPr>
          </a:p>
        </p:txBody>
      </p:sp>
      <p:sp>
        <p:nvSpPr>
          <p:cNvPr id="66" name="Chevron 50"/>
          <p:cNvSpPr>
            <a:spLocks noChangeArrowheads="1"/>
          </p:cNvSpPr>
          <p:nvPr>
            <p:custDataLst>
              <p:tags r:id="rId2"/>
            </p:custDataLst>
          </p:nvPr>
        </p:nvSpPr>
        <p:spPr bwMode="auto">
          <a:xfrm>
            <a:off x="1861227" y="2094898"/>
            <a:ext cx="814387"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Release Rebate Agreement</a:t>
            </a:r>
          </a:p>
        </p:txBody>
      </p:sp>
      <p:sp>
        <p:nvSpPr>
          <p:cNvPr id="68" name="Chevron 50"/>
          <p:cNvSpPr>
            <a:spLocks noChangeArrowheads="1"/>
          </p:cNvSpPr>
          <p:nvPr>
            <p:custDataLst>
              <p:tags r:id="rId3"/>
            </p:custDataLst>
          </p:nvPr>
        </p:nvSpPr>
        <p:spPr bwMode="auto">
          <a:xfrm>
            <a:off x="1078589" y="2098073"/>
            <a:ext cx="814388"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err="1">
                <a:solidFill>
                  <a:srgbClr val="404040"/>
                </a:solidFill>
              </a:rPr>
              <a:t>Create</a:t>
            </a:r>
            <a:r>
              <a:rPr lang="pt-BR" sz="800" dirty="0">
                <a:solidFill>
                  <a:srgbClr val="404040"/>
                </a:solidFill>
              </a:rPr>
              <a:t> Rebate </a:t>
            </a:r>
            <a:r>
              <a:rPr lang="pt-BR" sz="800" dirty="0" err="1">
                <a:solidFill>
                  <a:srgbClr val="404040"/>
                </a:solidFill>
              </a:rPr>
              <a:t>Agreement</a:t>
            </a:r>
            <a:endParaRPr lang="en-US" sz="800" dirty="0">
              <a:solidFill>
                <a:srgbClr val="404040"/>
              </a:solidFill>
              <a:latin typeface="Arial"/>
              <a:cs typeface="+mn-cs"/>
            </a:endParaRPr>
          </a:p>
        </p:txBody>
      </p:sp>
      <p:sp>
        <p:nvSpPr>
          <p:cNvPr id="83" name="TextBox 59">
            <a:hlinkClick r:id="rId16" action="ppaction://hlinksldjump"/>
          </p:cNvPr>
          <p:cNvSpPr txBox="1">
            <a:spLocks noChangeArrowheads="1"/>
          </p:cNvSpPr>
          <p:nvPr/>
        </p:nvSpPr>
        <p:spPr bwMode="auto">
          <a:xfrm>
            <a:off x="3403162" y="1794368"/>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41" name="Freeform 93"/>
          <p:cNvSpPr>
            <a:spLocks noChangeArrowheads="1"/>
          </p:cNvSpPr>
          <p:nvPr/>
        </p:nvSpPr>
        <p:spPr bwMode="auto">
          <a:xfrm>
            <a:off x="4471677" y="2849159"/>
            <a:ext cx="155575" cy="130175"/>
          </a:xfrm>
          <a:custGeom>
            <a:avLst/>
            <a:gdLst>
              <a:gd name="T0" fmla="*/ 0 w 155643"/>
              <a:gd name="T1" fmla="*/ 79612 h 131323"/>
              <a:gd name="T2" fmla="*/ 123350 w 155643"/>
              <a:gd name="T3" fmla="*/ 79612 h 131323"/>
              <a:gd name="T4" fmla="*/ 151813 w 155643"/>
              <a:gd name="T5" fmla="*/ 0 h 131323"/>
              <a:gd name="T6" fmla="*/ 0 w 155643"/>
              <a:gd name="T7" fmla="*/ 79612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9" name="Chevron 123">
            <a:hlinkClick r:id="rId17" action="ppaction://hlinksldjump"/>
          </p:cNvPr>
          <p:cNvSpPr>
            <a:spLocks noChangeArrowheads="1"/>
          </p:cNvSpPr>
          <p:nvPr/>
        </p:nvSpPr>
        <p:spPr bwMode="auto">
          <a:xfrm>
            <a:off x="381830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42" name="Freeform 93"/>
          <p:cNvSpPr>
            <a:spLocks noChangeArrowheads="1"/>
          </p:cNvSpPr>
          <p:nvPr/>
        </p:nvSpPr>
        <p:spPr bwMode="auto">
          <a:xfrm>
            <a:off x="4481997" y="2850708"/>
            <a:ext cx="155575" cy="130175"/>
          </a:xfrm>
          <a:custGeom>
            <a:avLst/>
            <a:gdLst>
              <a:gd name="T0" fmla="*/ 0 w 155643"/>
              <a:gd name="T1" fmla="*/ 79612 h 131323"/>
              <a:gd name="T2" fmla="*/ 123350 w 155643"/>
              <a:gd name="T3" fmla="*/ 79612 h 131323"/>
              <a:gd name="T4" fmla="*/ 151813 w 155643"/>
              <a:gd name="T5" fmla="*/ 0 h 131323"/>
              <a:gd name="T6" fmla="*/ 0 w 155643"/>
              <a:gd name="T7" fmla="*/ 79612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pic>
        <p:nvPicPr>
          <p:cNvPr id="43" name="Picture 4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975821" y="4493133"/>
            <a:ext cx="402303" cy="402303"/>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58"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0" name="TextBox 5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8" name="Rectangle 122"/>
          <p:cNvSpPr>
            <a:spLocks noChangeArrowheads="1"/>
          </p:cNvSpPr>
          <p:nvPr/>
        </p:nvSpPr>
        <p:spPr bwMode="auto">
          <a:xfrm>
            <a:off x="1763713" y="4132264"/>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9" name="TextBox 98"/>
          <p:cNvSpPr txBox="1"/>
          <p:nvPr/>
        </p:nvSpPr>
        <p:spPr bwMode="auto">
          <a:xfrm>
            <a:off x="1773601"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100"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Book "/>
              </a:rPr>
              <a:t>Process Description</a:t>
            </a:r>
            <a:endParaRPr lang="en-US" sz="900" dirty="0">
              <a:solidFill>
                <a:srgbClr val="666666"/>
              </a:solidFill>
              <a:latin typeface="BentonSans Book "/>
            </a:endParaRPr>
          </a:p>
        </p:txBody>
      </p:sp>
      <p:sp>
        <p:nvSpPr>
          <p:cNvPr id="101" name="TextBox 66"/>
          <p:cNvSpPr txBox="1">
            <a:spLocks noChangeArrowheads="1"/>
          </p:cNvSpPr>
          <p:nvPr/>
        </p:nvSpPr>
        <p:spPr bwMode="auto">
          <a:xfrm>
            <a:off x="1760926" y="4399866"/>
            <a:ext cx="4914194" cy="784830"/>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In </a:t>
            </a:r>
            <a:r>
              <a:rPr lang="en-US" sz="900" b="1" dirty="0"/>
              <a:t>Creating Customer Invoices</a:t>
            </a:r>
            <a:r>
              <a:rPr lang="en-US" sz="900" dirty="0"/>
              <a:t> business process, the system posts the accruals in accounting when you release a rebate-relevant customer invoice. The system posts accruals only when there is a valid rebate agreement for a particular business transaction. The main purpose of posting accruals is to ensure that there is enough fund available later during the settlement.</a:t>
            </a:r>
          </a:p>
        </p:txBody>
      </p:sp>
      <p:cxnSp>
        <p:nvCxnSpPr>
          <p:cNvPr id="102" name="Straight Connector 139"/>
          <p:cNvCxnSpPr>
            <a:cxnSpLocks noChangeShapeType="1"/>
          </p:cNvCxnSpPr>
          <p:nvPr/>
        </p:nvCxnSpPr>
        <p:spPr bwMode="auto">
          <a:xfrm>
            <a:off x="6786563" y="4438356"/>
            <a:ext cx="1" cy="2259062"/>
          </a:xfrm>
          <a:prstGeom prst="line">
            <a:avLst/>
          </a:prstGeom>
          <a:noFill/>
          <a:ln w="12700" algn="ctr">
            <a:solidFill>
              <a:schemeClr val="bg1"/>
            </a:solidFill>
            <a:round/>
            <a:headEnd/>
            <a:tailEnd/>
          </a:ln>
        </p:spPr>
      </p:cxnSp>
      <p:sp>
        <p:nvSpPr>
          <p:cNvPr id="107" name="Chevron 101"/>
          <p:cNvSpPr>
            <a:spLocks noChangeArrowheads="1"/>
          </p:cNvSpPr>
          <p:nvPr/>
        </p:nvSpPr>
        <p:spPr bwMode="auto">
          <a:xfrm>
            <a:off x="7613870" y="4608450"/>
            <a:ext cx="1516062" cy="276225"/>
          </a:xfrm>
          <a:prstGeom prst="chevron">
            <a:avLst>
              <a:gd name="adj" fmla="val 0"/>
            </a:avLst>
          </a:prstGeom>
          <a:noFill/>
          <a:ln w="19050" cap="rnd" algn="ctr">
            <a:noFill/>
            <a:bevel/>
            <a:headEnd/>
            <a:tailEnd/>
          </a:ln>
        </p:spPr>
        <p:txBody>
          <a:bodyPr lIns="36000" tIns="46800" rIns="0" bIns="46800" anchor="t"/>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err="1">
                <a:solidFill>
                  <a:srgbClr val="404040"/>
                </a:solidFill>
              </a:rPr>
              <a:t>Sales</a:t>
            </a:r>
            <a:r>
              <a:rPr lang="de-DE" sz="800" dirty="0">
                <a:solidFill>
                  <a:srgbClr val="404040"/>
                </a:solidFill>
              </a:rPr>
              <a:t> </a:t>
            </a:r>
            <a:r>
              <a:rPr lang="de-DE" sz="800" dirty="0" err="1">
                <a:solidFill>
                  <a:srgbClr val="404040"/>
                </a:solidFill>
              </a:rPr>
              <a:t>Representative</a:t>
            </a:r>
            <a:endParaRPr lang="en-US" sz="800" dirty="0">
              <a:solidFill>
                <a:srgbClr val="404040"/>
              </a:solidFill>
            </a:endParaRPr>
          </a:p>
        </p:txBody>
      </p:sp>
      <p:sp>
        <p:nvSpPr>
          <p:cNvPr id="108"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Customer Invoicing</a:t>
            </a:r>
          </a:p>
        </p:txBody>
      </p:sp>
      <p:pic>
        <p:nvPicPr>
          <p:cNvPr id="110" name="Picture 2"/>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6882132" y="5161281"/>
            <a:ext cx="514285" cy="360000"/>
          </a:xfrm>
          <a:prstGeom prst="rect">
            <a:avLst/>
          </a:prstGeom>
          <a:noFill/>
          <a:ln w="9525">
            <a:noFill/>
            <a:miter lim="800000"/>
            <a:headEnd/>
            <a:tailEnd/>
          </a:ln>
        </p:spPr>
      </p:pic>
      <p:grpSp>
        <p:nvGrpSpPr>
          <p:cNvPr id="113" name="Group 112"/>
          <p:cNvGrpSpPr/>
          <p:nvPr/>
        </p:nvGrpSpPr>
        <p:grpSpPr>
          <a:xfrm>
            <a:off x="7709046" y="1152671"/>
            <a:ext cx="1174410" cy="309466"/>
            <a:chOff x="7269479" y="1173773"/>
            <a:chExt cx="1174410" cy="309466"/>
          </a:xfrm>
        </p:grpSpPr>
        <p:pic>
          <p:nvPicPr>
            <p:cNvPr id="114"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115"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16" name="TextBox 115"/>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Book "/>
              </a:rPr>
              <a:t>Scenario </a:t>
            </a:r>
          </a:p>
          <a:p>
            <a:pPr>
              <a:buClr>
                <a:schemeClr val="accent1"/>
              </a:buClr>
              <a:buSzPct val="80000"/>
              <a:buFont typeface="Wingdings" pitchFamily="2" charset="2"/>
              <a:buNone/>
              <a:defRPr/>
            </a:pPr>
            <a:r>
              <a:rPr lang="en-US" sz="1200" dirty="0">
                <a:solidFill>
                  <a:srgbClr val="666666"/>
                </a:solidFill>
                <a:latin typeface="BentonSans Book "/>
              </a:rPr>
              <a:t>Explorer</a:t>
            </a:r>
            <a:endParaRPr lang="en-US" sz="1000" dirty="0">
              <a:solidFill>
                <a:srgbClr val="666666"/>
              </a:solidFill>
              <a:latin typeface="BentonSans Book "/>
            </a:endParaRPr>
          </a:p>
        </p:txBody>
      </p:sp>
      <p:sp>
        <p:nvSpPr>
          <p:cNvPr id="11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1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119" name="Picture 118" descr="Calculator_2_60px.png"/>
          <p:cNvPicPr>
            <a:picLocks noChangeAspect="1"/>
          </p:cNvPicPr>
          <p:nvPr/>
        </p:nvPicPr>
        <p:blipFill>
          <a:blip r:embed="rId8" cstate="print"/>
          <a:stretch>
            <a:fillRect/>
          </a:stretch>
        </p:blipFill>
        <p:spPr>
          <a:xfrm>
            <a:off x="366739" y="5245467"/>
            <a:ext cx="180000" cy="180000"/>
          </a:xfrm>
          <a:prstGeom prst="rect">
            <a:avLst/>
          </a:prstGeom>
        </p:spPr>
      </p:pic>
      <p:pic>
        <p:nvPicPr>
          <p:cNvPr id="120" name="Picture 119" descr="Monitor_60px.png"/>
          <p:cNvPicPr>
            <a:picLocks noChangeAspect="1"/>
          </p:cNvPicPr>
          <p:nvPr/>
        </p:nvPicPr>
        <p:blipFill>
          <a:blip r:embed="rId9" cstate="print"/>
          <a:stretch>
            <a:fillRect/>
          </a:stretch>
        </p:blipFill>
        <p:spPr>
          <a:xfrm>
            <a:off x="366739" y="5604137"/>
            <a:ext cx="180000" cy="180000"/>
          </a:xfrm>
          <a:prstGeom prst="rect">
            <a:avLst/>
          </a:prstGeom>
        </p:spPr>
      </p:pic>
      <p:sp>
        <p:nvSpPr>
          <p:cNvPr id="121" name="Rectangle 57">
            <a:hlinkClick r:id="rId10"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2" name="Rectangle 57">
            <a:hlinkClick r:id="rId1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2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24" name="Rectangle 57">
            <a:hlinkClick r:id="rId12" action="ppaction://hlinksldjump"/>
          </p:cNvPr>
          <p:cNvSpPr>
            <a:spLocks noChangeArrowheads="1"/>
          </p:cNvSpPr>
          <p:nvPr/>
        </p:nvSpPr>
        <p:spPr bwMode="auto">
          <a:xfrm>
            <a:off x="309641" y="5784137"/>
            <a:ext cx="1562100" cy="379657"/>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29" name="Picture 12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2" name="Title 1"/>
          <p:cNvSpPr>
            <a:spLocks noGrp="1"/>
          </p:cNvSpPr>
          <p:nvPr>
            <p:ph type="title"/>
          </p:nvPr>
        </p:nvSpPr>
        <p:spPr/>
        <p:txBody>
          <a:bodyPr/>
          <a:lstStyle/>
          <a:p>
            <a:r>
              <a:rPr lang="en-US" dirty="0"/>
              <a:t>Rebate Management</a:t>
            </a:r>
            <a:br>
              <a:rPr lang="en-US" dirty="0"/>
            </a:br>
            <a:r>
              <a:rPr lang="en-US" sz="2000" b="0" dirty="0">
                <a:latin typeface="BentonSans Light" panose="02000503000000020004" pitchFamily="2" charset="0"/>
                <a:cs typeface="Arial" panose="020B0604020202020204" pitchFamily="34" charset="0"/>
              </a:rPr>
              <a:t>Process Details: Creating Customer Invoices</a:t>
            </a:r>
          </a:p>
        </p:txBody>
      </p:sp>
      <p:sp>
        <p:nvSpPr>
          <p:cNvPr id="54" name="Freeform 69"/>
          <p:cNvSpPr>
            <a:spLocks noChangeArrowheads="1"/>
          </p:cNvSpPr>
          <p:nvPr/>
        </p:nvSpPr>
        <p:spPr bwMode="auto">
          <a:xfrm>
            <a:off x="2324962" y="289347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6" name="Chevron 45"/>
          <p:cNvSpPr>
            <a:spLocks noChangeArrowheads="1"/>
          </p:cNvSpPr>
          <p:nvPr/>
        </p:nvSpPr>
        <p:spPr bwMode="auto">
          <a:xfrm>
            <a:off x="2051386" y="1816455"/>
            <a:ext cx="2135367" cy="1390650"/>
          </a:xfrm>
          <a:prstGeom prst="chevron">
            <a:avLst>
              <a:gd name="adj" fmla="val 1129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Customer Invoices</a:t>
            </a:r>
          </a:p>
        </p:txBody>
      </p:sp>
      <p:sp>
        <p:nvSpPr>
          <p:cNvPr id="57" name="Freeform 93"/>
          <p:cNvSpPr>
            <a:spLocks noChangeArrowheads="1"/>
          </p:cNvSpPr>
          <p:nvPr/>
        </p:nvSpPr>
        <p:spPr bwMode="auto">
          <a:xfrm>
            <a:off x="1634197" y="2840301"/>
            <a:ext cx="155575" cy="130175"/>
          </a:xfrm>
          <a:custGeom>
            <a:avLst/>
            <a:gdLst>
              <a:gd name="T0" fmla="*/ 0 w 155643"/>
              <a:gd name="T1" fmla="*/ 79612 h 131323"/>
              <a:gd name="T2" fmla="*/ 123350 w 155643"/>
              <a:gd name="T3" fmla="*/ 79612 h 131323"/>
              <a:gd name="T4" fmla="*/ 151813 w 155643"/>
              <a:gd name="T5" fmla="*/ 0 h 131323"/>
              <a:gd name="T6" fmla="*/ 0 w 155643"/>
              <a:gd name="T7" fmla="*/ 79612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64" name="Chevron 50"/>
          <p:cNvSpPr>
            <a:spLocks noChangeArrowheads="1"/>
          </p:cNvSpPr>
          <p:nvPr>
            <p:custDataLst>
              <p:tags r:id="rId1"/>
            </p:custDataLst>
          </p:nvPr>
        </p:nvSpPr>
        <p:spPr bwMode="auto">
          <a:xfrm>
            <a:off x="2322587" y="2140605"/>
            <a:ext cx="814388"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err="1">
                <a:solidFill>
                  <a:srgbClr val="404040"/>
                </a:solidFill>
              </a:rPr>
              <a:t>Create</a:t>
            </a:r>
            <a:r>
              <a:rPr lang="pt-BR" sz="800" dirty="0">
                <a:solidFill>
                  <a:srgbClr val="404040"/>
                </a:solidFill>
              </a:rPr>
              <a:t> </a:t>
            </a:r>
            <a:r>
              <a:rPr lang="pt-BR" sz="800" dirty="0" err="1">
                <a:solidFill>
                  <a:srgbClr val="404040"/>
                </a:solidFill>
              </a:rPr>
              <a:t>Customer</a:t>
            </a:r>
            <a:r>
              <a:rPr lang="pt-BR" sz="800" dirty="0">
                <a:solidFill>
                  <a:srgbClr val="404040"/>
                </a:solidFill>
              </a:rPr>
              <a:t> </a:t>
            </a:r>
            <a:r>
              <a:rPr lang="pt-BR" sz="800" dirty="0" err="1">
                <a:solidFill>
                  <a:srgbClr val="404040"/>
                </a:solidFill>
              </a:rPr>
              <a:t>Invoice</a:t>
            </a:r>
            <a:endParaRPr lang="en-US" sz="800" dirty="0">
              <a:solidFill>
                <a:srgbClr val="404040"/>
              </a:solidFill>
              <a:latin typeface="Arial"/>
              <a:cs typeface="+mn-cs"/>
            </a:endParaRPr>
          </a:p>
        </p:txBody>
      </p:sp>
      <p:sp>
        <p:nvSpPr>
          <p:cNvPr id="71" name="TextBox 59">
            <a:hlinkClick r:id="rId14" action="ppaction://hlinksldjump"/>
          </p:cNvPr>
          <p:cNvSpPr txBox="1">
            <a:spLocks noChangeArrowheads="1"/>
          </p:cNvSpPr>
          <p:nvPr/>
        </p:nvSpPr>
        <p:spPr bwMode="auto">
          <a:xfrm>
            <a:off x="4647160" y="1836900"/>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72" name="Chevron 123">
            <a:hlinkClick r:id="rId15" action="ppaction://hlinksldjump"/>
          </p:cNvPr>
          <p:cNvSpPr>
            <a:spLocks noChangeArrowheads="1"/>
          </p:cNvSpPr>
          <p:nvPr/>
        </p:nvSpPr>
        <p:spPr bwMode="auto">
          <a:xfrm>
            <a:off x="4154496"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Settling Rebate</a:t>
            </a:r>
          </a:p>
        </p:txBody>
      </p:sp>
      <p:sp>
        <p:nvSpPr>
          <p:cNvPr id="75" name="Chevron 123">
            <a:hlinkClick r:id="rId16" action="ppaction://hlinksldjump"/>
          </p:cNvPr>
          <p:cNvSpPr>
            <a:spLocks noChangeArrowheads="1"/>
          </p:cNvSpPr>
          <p:nvPr/>
        </p:nvSpPr>
        <p:spPr bwMode="auto">
          <a:xfrm>
            <a:off x="124850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Rebate Agreement</a:t>
            </a:r>
          </a:p>
        </p:txBody>
      </p:sp>
      <p:sp>
        <p:nvSpPr>
          <p:cNvPr id="76" name="Freeform 69"/>
          <p:cNvSpPr>
            <a:spLocks noChangeArrowheads="1"/>
          </p:cNvSpPr>
          <p:nvPr/>
        </p:nvSpPr>
        <p:spPr bwMode="auto">
          <a:xfrm>
            <a:off x="3900133" y="307423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39" name="Chevron 50"/>
          <p:cNvSpPr>
            <a:spLocks noChangeArrowheads="1"/>
          </p:cNvSpPr>
          <p:nvPr>
            <p:custDataLst>
              <p:tags r:id="rId2"/>
            </p:custDataLst>
          </p:nvPr>
        </p:nvSpPr>
        <p:spPr bwMode="auto">
          <a:xfrm>
            <a:off x="3155467" y="2144143"/>
            <a:ext cx="814388"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Post </a:t>
            </a:r>
            <a:r>
              <a:rPr lang="pt-BR" sz="800" dirty="0" err="1">
                <a:solidFill>
                  <a:srgbClr val="404040"/>
                </a:solidFill>
              </a:rPr>
              <a:t>Accruals</a:t>
            </a:r>
            <a:endParaRPr lang="en-US" sz="800" dirty="0">
              <a:solidFill>
                <a:srgbClr val="404040"/>
              </a:solidFill>
              <a:latin typeface="Arial"/>
              <a:cs typeface="+mn-cs"/>
            </a:endParaRPr>
          </a:p>
        </p:txBody>
      </p:sp>
      <p:sp>
        <p:nvSpPr>
          <p:cNvPr id="40" name="Freeform 69"/>
          <p:cNvSpPr>
            <a:spLocks noChangeArrowheads="1"/>
          </p:cNvSpPr>
          <p:nvPr/>
        </p:nvSpPr>
        <p:spPr bwMode="auto">
          <a:xfrm>
            <a:off x="4814666" y="284727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42" name="TextBox 59">
            <a:hlinkClick r:id="rId14" action="ppaction://hlinksldjump"/>
          </p:cNvPr>
          <p:cNvSpPr txBox="1">
            <a:spLocks noChangeArrowheads="1"/>
          </p:cNvSpPr>
          <p:nvPr/>
        </p:nvSpPr>
        <p:spPr bwMode="auto">
          <a:xfrm>
            <a:off x="3785303" y="1794368"/>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pic>
        <p:nvPicPr>
          <p:cNvPr id="41" name="Picture 40"/>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6929382" y="4457170"/>
            <a:ext cx="432120" cy="423478"/>
          </a:xfrm>
          <a:prstGeom prst="rect">
            <a:avLst/>
          </a:prstGeom>
        </p:spPr>
      </p:pic>
    </p:spTree>
    <p:extLst>
      <p:ext uri="{BB962C8B-B14F-4D97-AF65-F5344CB8AC3E}">
        <p14:creationId xmlns:p14="http://schemas.microsoft.com/office/powerpoint/2010/main" val="152638652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 name="Title 1"/>
          <p:cNvSpPr>
            <a:spLocks noGrp="1"/>
          </p:cNvSpPr>
          <p:nvPr>
            <p:ph type="title"/>
          </p:nvPr>
        </p:nvSpPr>
        <p:spPr/>
        <p:txBody>
          <a:bodyPr/>
          <a:lstStyle/>
          <a:p>
            <a:r>
              <a:rPr lang="en-US" dirty="0"/>
              <a:t>Rebate Management</a:t>
            </a:r>
            <a:br>
              <a:rPr lang="en-US" dirty="0"/>
            </a:br>
            <a:r>
              <a:rPr lang="en-US" sz="2000" b="0" dirty="0">
                <a:latin typeface="BentonSans Light" panose="02000503000000020004" pitchFamily="2" charset="0"/>
                <a:cs typeface="Arial" panose="020B0604020202020204" pitchFamily="34" charset="0"/>
              </a:rPr>
              <a:t>Process Details: </a:t>
            </a:r>
            <a:r>
              <a:rPr lang="en-US" sz="2000" dirty="0">
                <a:latin typeface="BentonSans Light" panose="02000503000000020004" pitchFamily="2" charset="0"/>
                <a:cs typeface="Arial" panose="020B0604020202020204" pitchFamily="34" charset="0"/>
              </a:rPr>
              <a:t>Settling Rebate</a:t>
            </a:r>
            <a:endParaRPr lang="en-US" sz="2000" b="0" dirty="0">
              <a:latin typeface="BentonSans Light" panose="02000503000000020004" pitchFamily="2" charset="0"/>
              <a:cs typeface="Arial" panose="020B0604020202020204" pitchFamily="34" charset="0"/>
            </a:endParaRPr>
          </a:p>
        </p:txBody>
      </p:sp>
      <p:sp>
        <p:nvSpPr>
          <p:cNvPr id="5" name="Chevron 123">
            <a:hlinkClick r:id="rId6" action="ppaction://hlinksldjump"/>
          </p:cNvPr>
          <p:cNvSpPr>
            <a:spLocks noChangeArrowheads="1"/>
          </p:cNvSpPr>
          <p:nvPr/>
        </p:nvSpPr>
        <p:spPr bwMode="auto">
          <a:xfrm>
            <a:off x="198711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Rebate Agreement</a:t>
            </a:r>
          </a:p>
        </p:txBody>
      </p:sp>
      <p:sp>
        <p:nvSpPr>
          <p:cNvPr id="12" name="Chevron 123">
            <a:hlinkClick r:id="rId7" action="ppaction://hlinksldjump"/>
          </p:cNvPr>
          <p:cNvSpPr>
            <a:spLocks noChangeArrowheads="1"/>
          </p:cNvSpPr>
          <p:nvPr/>
        </p:nvSpPr>
        <p:spPr bwMode="auto">
          <a:xfrm>
            <a:off x="2863255"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Book "/>
              </a:rPr>
              <a:t>Process Description</a:t>
            </a:r>
            <a:endParaRPr lang="en-US" sz="900" dirty="0">
              <a:solidFill>
                <a:srgbClr val="666666"/>
              </a:solidFill>
              <a:latin typeface="BentonSans Book "/>
            </a:endParaRPr>
          </a:p>
        </p:txBody>
      </p:sp>
      <p:sp>
        <p:nvSpPr>
          <p:cNvPr id="54" name="TextBox 66"/>
          <p:cNvSpPr txBox="1">
            <a:spLocks noChangeArrowheads="1"/>
          </p:cNvSpPr>
          <p:nvPr/>
        </p:nvSpPr>
        <p:spPr bwMode="auto">
          <a:xfrm>
            <a:off x="1760926" y="4399866"/>
            <a:ext cx="4914194" cy="646331"/>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Settling Rebates</a:t>
            </a:r>
            <a:r>
              <a:rPr lang="en-US" sz="900" dirty="0"/>
              <a:t> business process enables you to schedule rebate settlement job from within a rebate agreement. You can schedule settlement jobs to run immediately, at a later time or in increments. During settlement run, the system calculates rebate payment amount based on the cumulated sales volume and generates rebate credit memo.</a:t>
            </a:r>
          </a:p>
        </p:txBody>
      </p:sp>
      <p:cxnSp>
        <p:nvCxnSpPr>
          <p:cNvPr id="67" name="Straight Connector 139"/>
          <p:cNvCxnSpPr>
            <a:cxnSpLocks noChangeShapeType="1"/>
          </p:cNvCxnSpPr>
          <p:nvPr/>
        </p:nvCxnSpPr>
        <p:spPr bwMode="auto">
          <a:xfrm>
            <a:off x="6786563" y="4438356"/>
            <a:ext cx="1" cy="2259062"/>
          </a:xfrm>
          <a:prstGeom prst="line">
            <a:avLst/>
          </a:prstGeom>
          <a:noFill/>
          <a:ln w="12700" algn="ctr">
            <a:solidFill>
              <a:schemeClr val="bg1"/>
            </a:solidFill>
            <a:round/>
            <a:headEnd/>
            <a:tailEnd/>
          </a:ln>
        </p:spPr>
      </p:cxn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TextBox 7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Book "/>
              </a:rPr>
              <a:t>Scenario </a:t>
            </a:r>
          </a:p>
          <a:p>
            <a:pPr>
              <a:buClr>
                <a:schemeClr val="accent1"/>
              </a:buClr>
              <a:buSzPct val="80000"/>
              <a:buFont typeface="Wingdings" pitchFamily="2" charset="2"/>
              <a:buNone/>
              <a:defRPr/>
            </a:pPr>
            <a:r>
              <a:rPr lang="en-US" sz="1200" dirty="0">
                <a:solidFill>
                  <a:srgbClr val="666666"/>
                </a:solidFill>
                <a:latin typeface="BentonSans Book "/>
              </a:rPr>
              <a:t>Explorer</a:t>
            </a:r>
            <a:endParaRPr lang="en-US" sz="1000" dirty="0">
              <a:solidFill>
                <a:srgbClr val="666666"/>
              </a:solidFill>
              <a:latin typeface="BentonSans Book "/>
            </a:endParaRPr>
          </a:p>
        </p:txBody>
      </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3" name="Picture 92" descr="Calculator_2_60px.png"/>
          <p:cNvPicPr>
            <a:picLocks noChangeAspect="1"/>
          </p:cNvPicPr>
          <p:nvPr/>
        </p:nvPicPr>
        <p:blipFill>
          <a:blip r:embed="rId9"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10" cstate="print"/>
          <a:stretch>
            <a:fillRect/>
          </a:stretch>
        </p:blipFill>
        <p:spPr>
          <a:xfrm>
            <a:off x="366739" y="5604137"/>
            <a:ext cx="180000" cy="180000"/>
          </a:xfrm>
          <a:prstGeom prst="rect">
            <a:avLst/>
          </a:prstGeom>
        </p:spPr>
      </p:pic>
      <p:sp>
        <p:nvSpPr>
          <p:cNvPr id="95" name="Rectangle 57">
            <a:hlinkClick r:id="rId11"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1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r>
              <a:rPr lang="en-US" dirty="0"/>
              <a:t> </a:t>
            </a:r>
          </a:p>
        </p:txBody>
      </p:sp>
      <p:pic>
        <p:nvPicPr>
          <p:cNvPr id="64" name="Picture 63" descr="i_button_black.pn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6" name="Rectangle 57">
            <a:hlinkClick r:id="rId1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r>
              <a:rPr lang="en-US" dirty="0"/>
              <a:t> </a:t>
            </a:r>
          </a:p>
        </p:txBody>
      </p:sp>
      <p:sp>
        <p:nvSpPr>
          <p:cNvPr id="68" name="Chevron 101"/>
          <p:cNvSpPr>
            <a:spLocks noChangeArrowheads="1"/>
          </p:cNvSpPr>
          <p:nvPr/>
        </p:nvSpPr>
        <p:spPr bwMode="auto">
          <a:xfrm>
            <a:off x="7613870" y="4608450"/>
            <a:ext cx="1516062" cy="276225"/>
          </a:xfrm>
          <a:prstGeom prst="chevron">
            <a:avLst>
              <a:gd name="adj" fmla="val 0"/>
            </a:avLst>
          </a:prstGeom>
          <a:noFill/>
          <a:ln w="19050" cap="rnd" algn="ctr">
            <a:noFill/>
            <a:bevel/>
            <a:headEnd/>
            <a:tailEnd/>
          </a:ln>
        </p:spPr>
        <p:txBody>
          <a:bodyPr lIns="36000" tIns="46800" rIns="0" bIns="46800" anchor="t"/>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err="1">
                <a:solidFill>
                  <a:srgbClr val="404040"/>
                </a:solidFill>
              </a:rPr>
              <a:t>Sales</a:t>
            </a:r>
            <a:r>
              <a:rPr lang="de-DE" sz="800" dirty="0">
                <a:solidFill>
                  <a:srgbClr val="404040"/>
                </a:solidFill>
              </a:rPr>
              <a:t> Manager</a:t>
            </a:r>
            <a:endParaRPr lang="en-US" sz="800" dirty="0">
              <a:solidFill>
                <a:srgbClr val="404040"/>
              </a:solidFill>
            </a:endParaRPr>
          </a:p>
        </p:txBody>
      </p:sp>
      <p:sp>
        <p:nvSpPr>
          <p:cNvPr id="69" name="Chevron 102"/>
          <p:cNvSpPr>
            <a:spLocks noChangeArrowheads="1"/>
          </p:cNvSpPr>
          <p:nvPr/>
        </p:nvSpPr>
        <p:spPr bwMode="auto">
          <a:xfrm>
            <a:off x="7613870" y="519911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Rebate Management</a:t>
            </a:r>
          </a:p>
        </p:txBody>
      </p:sp>
      <p:pic>
        <p:nvPicPr>
          <p:cNvPr id="73" name="Picture 2"/>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6882132" y="5161281"/>
            <a:ext cx="514285" cy="360000"/>
          </a:xfrm>
          <a:prstGeom prst="rect">
            <a:avLst/>
          </a:prstGeom>
          <a:noFill/>
          <a:ln w="9525">
            <a:noFill/>
            <a:miter lim="800000"/>
            <a:headEnd/>
            <a:tailEnd/>
          </a:ln>
        </p:spPr>
      </p:pic>
      <p:pic>
        <p:nvPicPr>
          <p:cNvPr id="99" name="Picture 9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56" name="Freeform 69"/>
          <p:cNvSpPr>
            <a:spLocks noChangeArrowheads="1"/>
          </p:cNvSpPr>
          <p:nvPr/>
        </p:nvSpPr>
        <p:spPr bwMode="auto">
          <a:xfrm>
            <a:off x="3522238" y="284678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58" name="Chevron 45"/>
          <p:cNvSpPr>
            <a:spLocks noChangeArrowheads="1"/>
          </p:cNvSpPr>
          <p:nvPr/>
        </p:nvSpPr>
        <p:spPr bwMode="auto">
          <a:xfrm>
            <a:off x="3677814" y="1806666"/>
            <a:ext cx="2954907" cy="1390650"/>
          </a:xfrm>
          <a:prstGeom prst="chevron">
            <a:avLst>
              <a:gd name="adj" fmla="val 1129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Settling Rebate</a:t>
            </a:r>
          </a:p>
        </p:txBody>
      </p:sp>
      <p:sp>
        <p:nvSpPr>
          <p:cNvPr id="59" name="Chevron 50"/>
          <p:cNvSpPr>
            <a:spLocks noChangeArrowheads="1"/>
          </p:cNvSpPr>
          <p:nvPr>
            <p:custDataLst>
              <p:tags r:id="rId1"/>
            </p:custDataLst>
          </p:nvPr>
        </p:nvSpPr>
        <p:spPr bwMode="auto">
          <a:xfrm>
            <a:off x="3940237" y="2120991"/>
            <a:ext cx="814388"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a:solidFill>
                  <a:srgbClr val="404040"/>
                </a:solidFill>
              </a:rPr>
              <a:t>Schedule Rebate </a:t>
            </a:r>
            <a:r>
              <a:rPr lang="pt-BR" sz="800" dirty="0" err="1">
                <a:solidFill>
                  <a:srgbClr val="404040"/>
                </a:solidFill>
              </a:rPr>
              <a:t>Settlement</a:t>
            </a:r>
            <a:endParaRPr lang="en-US" sz="800" dirty="0">
              <a:solidFill>
                <a:srgbClr val="404040"/>
              </a:solidFill>
              <a:latin typeface="Arial"/>
              <a:cs typeface="+mn-cs"/>
            </a:endParaRPr>
          </a:p>
        </p:txBody>
      </p:sp>
      <p:sp>
        <p:nvSpPr>
          <p:cNvPr id="36" name="Freeform 69"/>
          <p:cNvSpPr>
            <a:spLocks noChangeArrowheads="1"/>
          </p:cNvSpPr>
          <p:nvPr/>
        </p:nvSpPr>
        <p:spPr bwMode="auto">
          <a:xfrm>
            <a:off x="6344577" y="3061824"/>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38" name="Chevron 50"/>
          <p:cNvSpPr>
            <a:spLocks noChangeArrowheads="1"/>
          </p:cNvSpPr>
          <p:nvPr>
            <p:custDataLst>
              <p:tags r:id="rId2"/>
            </p:custDataLst>
          </p:nvPr>
        </p:nvSpPr>
        <p:spPr bwMode="auto">
          <a:xfrm>
            <a:off x="4762482" y="2124529"/>
            <a:ext cx="814388"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err="1">
                <a:solidFill>
                  <a:srgbClr val="404040"/>
                </a:solidFill>
              </a:rPr>
              <a:t>Run</a:t>
            </a:r>
            <a:r>
              <a:rPr lang="pt-BR" sz="800" dirty="0">
                <a:solidFill>
                  <a:srgbClr val="404040"/>
                </a:solidFill>
              </a:rPr>
              <a:t> Rebate </a:t>
            </a:r>
            <a:r>
              <a:rPr lang="pt-BR" sz="800" dirty="0" err="1">
                <a:solidFill>
                  <a:srgbClr val="404040"/>
                </a:solidFill>
              </a:rPr>
              <a:t>Settlement</a:t>
            </a:r>
            <a:r>
              <a:rPr lang="pt-BR" sz="800" dirty="0">
                <a:solidFill>
                  <a:srgbClr val="404040"/>
                </a:solidFill>
              </a:rPr>
              <a:t> </a:t>
            </a:r>
            <a:r>
              <a:rPr lang="pt-BR" sz="800" dirty="0" err="1">
                <a:solidFill>
                  <a:srgbClr val="404040"/>
                </a:solidFill>
              </a:rPr>
              <a:t>Job</a:t>
            </a:r>
            <a:endParaRPr lang="en-US" sz="800" dirty="0">
              <a:solidFill>
                <a:srgbClr val="404040"/>
              </a:solidFill>
              <a:latin typeface="Arial"/>
              <a:cs typeface="+mn-cs"/>
            </a:endParaRPr>
          </a:p>
        </p:txBody>
      </p:sp>
      <p:sp>
        <p:nvSpPr>
          <p:cNvPr id="39" name="Chevron 50"/>
          <p:cNvSpPr>
            <a:spLocks noChangeArrowheads="1"/>
          </p:cNvSpPr>
          <p:nvPr>
            <p:custDataLst>
              <p:tags r:id="rId3"/>
            </p:custDataLst>
          </p:nvPr>
        </p:nvSpPr>
        <p:spPr bwMode="auto">
          <a:xfrm>
            <a:off x="5595369" y="2128081"/>
            <a:ext cx="814388"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pt-BR" sz="800" dirty="0" err="1">
                <a:solidFill>
                  <a:srgbClr val="404040"/>
                </a:solidFill>
              </a:rPr>
              <a:t>Generate</a:t>
            </a:r>
            <a:r>
              <a:rPr lang="pt-BR" sz="800" dirty="0">
                <a:solidFill>
                  <a:srgbClr val="404040"/>
                </a:solidFill>
              </a:rPr>
              <a:t> Rebate </a:t>
            </a:r>
            <a:r>
              <a:rPr lang="pt-BR" sz="800" dirty="0" err="1">
                <a:solidFill>
                  <a:srgbClr val="404040"/>
                </a:solidFill>
              </a:rPr>
              <a:t>Credit</a:t>
            </a:r>
            <a:r>
              <a:rPr lang="pt-BR" sz="800" dirty="0">
                <a:solidFill>
                  <a:srgbClr val="404040"/>
                </a:solidFill>
              </a:rPr>
              <a:t> </a:t>
            </a:r>
            <a:r>
              <a:rPr lang="pt-BR" sz="800" dirty="0" err="1">
                <a:solidFill>
                  <a:srgbClr val="404040"/>
                </a:solidFill>
              </a:rPr>
              <a:t>Memo</a:t>
            </a:r>
            <a:endParaRPr lang="en-US" sz="800" dirty="0">
              <a:solidFill>
                <a:srgbClr val="404040"/>
              </a:solidFill>
              <a:latin typeface="Arial"/>
              <a:cs typeface="+mn-cs"/>
            </a:endParaRPr>
          </a:p>
        </p:txBody>
      </p:sp>
      <p:sp>
        <p:nvSpPr>
          <p:cNvPr id="40" name="TextBox 59">
            <a:hlinkClick r:id="rId17" action="ppaction://hlinksldjump"/>
          </p:cNvPr>
          <p:cNvSpPr txBox="1">
            <a:spLocks noChangeArrowheads="1"/>
          </p:cNvSpPr>
          <p:nvPr/>
        </p:nvSpPr>
        <p:spPr bwMode="auto">
          <a:xfrm>
            <a:off x="6200962" y="1794368"/>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pic>
        <p:nvPicPr>
          <p:cNvPr id="41" name="Picture 40"/>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975821" y="4493133"/>
            <a:ext cx="402303" cy="402303"/>
          </a:xfrm>
          <a:prstGeom prst="rect">
            <a:avLst/>
          </a:prstGeom>
        </p:spPr>
      </p:pic>
    </p:spTree>
    <p:extLst>
      <p:ext uri="{BB962C8B-B14F-4D97-AF65-F5344CB8AC3E}">
        <p14:creationId xmlns:p14="http://schemas.microsoft.com/office/powerpoint/2010/main" val="293209567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Chevron 44"/>
          <p:cNvSpPr>
            <a:spLocks noChangeArrowheads="1"/>
          </p:cNvSpPr>
          <p:nvPr/>
        </p:nvSpPr>
        <p:spPr bwMode="auto">
          <a:xfrm>
            <a:off x="5743952" y="1885444"/>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gn="ctr">
              <a:lnSpc>
                <a:spcPct val="90000"/>
              </a:lnSpc>
            </a:pPr>
            <a:r>
              <a:rPr lang="en-US" sz="900" dirty="0">
                <a:solidFill>
                  <a:schemeClr val="bg1"/>
                </a:solidFill>
                <a:latin typeface="BentonSans Regular"/>
                <a:cs typeface="BentonSans Regular"/>
              </a:rPr>
              <a:t>Settle Rebate</a:t>
            </a:r>
          </a:p>
        </p:txBody>
      </p:sp>
      <p:sp>
        <p:nvSpPr>
          <p:cNvPr id="72" name="Chevron 83"/>
          <p:cNvSpPr>
            <a:spLocks noChangeArrowheads="1"/>
          </p:cNvSpPr>
          <p:nvPr/>
        </p:nvSpPr>
        <p:spPr bwMode="auto">
          <a:xfrm>
            <a:off x="747458" y="1885444"/>
            <a:ext cx="2568629" cy="1417638"/>
          </a:xfrm>
          <a:prstGeom prst="chevron">
            <a:avLst>
              <a:gd name="adj" fmla="val 11302"/>
            </a:avLst>
          </a:prstGeom>
          <a:solidFill>
            <a:srgbClr val="388ABD"/>
          </a:solidFill>
          <a:ln w="19050" cap="rnd" algn="ctr">
            <a:noFill/>
            <a:bevel/>
            <a:headEnd/>
            <a:tailEnd/>
          </a:ln>
        </p:spPr>
        <p:txBody>
          <a:bodyPr lIns="36000" tIns="36000" rIns="36000" bIns="36000"/>
          <a:lstStyle/>
          <a:p>
            <a:pPr algn="ctr">
              <a:lnSpc>
                <a:spcPct val="90000"/>
              </a:lnSpc>
            </a:pPr>
            <a:r>
              <a:rPr lang="en-US" sz="900" dirty="0">
                <a:solidFill>
                  <a:schemeClr val="bg1"/>
                </a:solidFill>
                <a:latin typeface="BentonSans Regular"/>
                <a:cs typeface="BentonSans Regular"/>
              </a:rPr>
              <a:t>Define Rebate Agreement</a:t>
            </a:r>
          </a:p>
        </p:txBody>
      </p:sp>
      <p:sp>
        <p:nvSpPr>
          <p:cNvPr id="75" name="Chevron 84"/>
          <p:cNvSpPr>
            <a:spLocks noChangeArrowheads="1"/>
          </p:cNvSpPr>
          <p:nvPr>
            <p:custDataLst>
              <p:tags r:id="rId1"/>
            </p:custDataLst>
          </p:nvPr>
        </p:nvSpPr>
        <p:spPr bwMode="auto">
          <a:xfrm>
            <a:off x="883389" y="225691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gn="ctr">
              <a:lnSpc>
                <a:spcPct val="90000"/>
              </a:lnSpc>
              <a:buClr>
                <a:schemeClr val="accent1"/>
              </a:buClr>
              <a:buSzPct val="80000"/>
            </a:pPr>
            <a:r>
              <a:rPr lang="en-US" sz="700" dirty="0">
                <a:solidFill>
                  <a:srgbClr val="404040"/>
                </a:solidFill>
              </a:rPr>
              <a:t>Create Rebate Agreement</a:t>
            </a:r>
          </a:p>
        </p:txBody>
      </p:sp>
      <p:sp>
        <p:nvSpPr>
          <p:cNvPr id="82" name="Chevron 84"/>
          <p:cNvSpPr>
            <a:spLocks noChangeArrowheads="1"/>
          </p:cNvSpPr>
          <p:nvPr>
            <p:custDataLst>
              <p:tags r:id="rId2"/>
            </p:custDataLst>
          </p:nvPr>
        </p:nvSpPr>
        <p:spPr bwMode="auto">
          <a:xfrm>
            <a:off x="1654124" y="225691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gn="ctr">
              <a:lnSpc>
                <a:spcPct val="90000"/>
              </a:lnSpc>
              <a:buClr>
                <a:schemeClr val="accent1"/>
              </a:buClr>
              <a:buSzPct val="80000"/>
            </a:pPr>
            <a:r>
              <a:rPr lang="en-US" sz="700" dirty="0">
                <a:solidFill>
                  <a:srgbClr val="404040"/>
                </a:solidFill>
              </a:rPr>
              <a:t>Release Rebate Agreement</a:t>
            </a:r>
          </a:p>
        </p:txBody>
      </p:sp>
      <p:sp>
        <p:nvSpPr>
          <p:cNvPr id="85" name="Chevron 84"/>
          <p:cNvSpPr>
            <a:spLocks noChangeArrowheads="1"/>
          </p:cNvSpPr>
          <p:nvPr>
            <p:custDataLst>
              <p:tags r:id="rId3"/>
            </p:custDataLst>
          </p:nvPr>
        </p:nvSpPr>
        <p:spPr bwMode="auto">
          <a:xfrm>
            <a:off x="5903952" y="225691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gn="ctr">
              <a:lnSpc>
                <a:spcPct val="90000"/>
              </a:lnSpc>
              <a:buClr>
                <a:schemeClr val="accent1"/>
              </a:buClr>
              <a:buSzPct val="80000"/>
            </a:pPr>
            <a:r>
              <a:rPr lang="en-US" sz="700" dirty="0">
                <a:solidFill>
                  <a:srgbClr val="404040"/>
                </a:solidFill>
              </a:rPr>
              <a:t>Schedule Rebate Settlement Job	</a:t>
            </a:r>
          </a:p>
        </p:txBody>
      </p:sp>
      <p:sp>
        <p:nvSpPr>
          <p:cNvPr id="86" name="Chevron 84"/>
          <p:cNvSpPr>
            <a:spLocks noChangeArrowheads="1"/>
          </p:cNvSpPr>
          <p:nvPr>
            <p:custDataLst>
              <p:tags r:id="rId4"/>
            </p:custDataLst>
          </p:nvPr>
        </p:nvSpPr>
        <p:spPr bwMode="auto">
          <a:xfrm>
            <a:off x="6674999" y="225691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gn="ctr">
              <a:lnSpc>
                <a:spcPct val="90000"/>
              </a:lnSpc>
              <a:buClr>
                <a:schemeClr val="accent1"/>
              </a:buClr>
              <a:buSzPct val="80000"/>
            </a:pPr>
            <a:r>
              <a:rPr lang="en-US" sz="700" dirty="0">
                <a:solidFill>
                  <a:srgbClr val="404040"/>
                </a:solidFill>
              </a:rPr>
              <a:t>Run Rebate Settlement Job</a:t>
            </a:r>
          </a:p>
        </p:txBody>
      </p:sp>
      <p:sp>
        <p:nvSpPr>
          <p:cNvPr id="87" name="Chevron 84"/>
          <p:cNvSpPr>
            <a:spLocks noChangeArrowheads="1"/>
          </p:cNvSpPr>
          <p:nvPr>
            <p:custDataLst>
              <p:tags r:id="rId5"/>
            </p:custDataLst>
          </p:nvPr>
        </p:nvSpPr>
        <p:spPr bwMode="auto">
          <a:xfrm>
            <a:off x="7444523" y="225691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gn="ctr">
              <a:lnSpc>
                <a:spcPct val="90000"/>
              </a:lnSpc>
              <a:buClr>
                <a:schemeClr val="accent1"/>
              </a:buClr>
              <a:buSzPct val="80000"/>
            </a:pPr>
            <a:r>
              <a:rPr lang="en-US" sz="700" dirty="0">
                <a:solidFill>
                  <a:srgbClr val="404040"/>
                </a:solidFill>
              </a:rPr>
              <a:t>Generate Rebate Credit Memo</a:t>
            </a:r>
          </a:p>
        </p:txBody>
      </p:sp>
      <p:sp>
        <p:nvSpPr>
          <p:cNvPr id="2" name="Title 1"/>
          <p:cNvSpPr>
            <a:spLocks noGrp="1"/>
          </p:cNvSpPr>
          <p:nvPr>
            <p:ph type="title"/>
          </p:nvPr>
        </p:nvSpPr>
        <p:spPr/>
        <p:txBody>
          <a:bodyPr/>
          <a:lstStyle/>
          <a:p>
            <a:r>
              <a:rPr lang="en-US" dirty="0"/>
              <a:t>Rebate Management</a:t>
            </a:r>
            <a:br>
              <a:rPr lang="en-US" dirty="0"/>
            </a:br>
            <a:r>
              <a:rPr lang="en-US" sz="2000" b="0" dirty="0">
                <a:latin typeface="BentonSans Light" panose="02000503000000020004" pitchFamily="2" charset="0"/>
              </a:rPr>
              <a:t>Business Value</a:t>
            </a:r>
          </a:p>
        </p:txBody>
      </p:sp>
      <p:pic>
        <p:nvPicPr>
          <p:cNvPr id="55" name="Picture 54" descr="scenario_60pxgrün.png"/>
          <p:cNvPicPr>
            <a:picLocks noChangeAspect="1"/>
          </p:cNvPicPr>
          <p:nvPr/>
        </p:nvPicPr>
        <p:blipFill>
          <a:blip r:embed="rId12" cstate="print"/>
          <a:stretch>
            <a:fillRect/>
          </a:stretch>
        </p:blipFill>
        <p:spPr>
          <a:xfrm>
            <a:off x="366458" y="4843266"/>
            <a:ext cx="180000" cy="180000"/>
          </a:xfrm>
          <a:prstGeom prst="rect">
            <a:avLst/>
          </a:prstGeom>
        </p:spPr>
      </p:pic>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49" name="TextBox 4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Book "/>
              </a:rPr>
              <a:t>Scenario </a:t>
            </a:r>
          </a:p>
          <a:p>
            <a:pPr>
              <a:buClr>
                <a:schemeClr val="accent1"/>
              </a:buClr>
              <a:buSzPct val="80000"/>
              <a:buFont typeface="Wingdings" pitchFamily="2" charset="2"/>
              <a:buNone/>
              <a:defRPr/>
            </a:pPr>
            <a:r>
              <a:rPr lang="en-US" sz="1200" dirty="0">
                <a:solidFill>
                  <a:srgbClr val="666666"/>
                </a:solidFill>
                <a:latin typeface="BentonSans Book "/>
              </a:rPr>
              <a:t>Explorer</a:t>
            </a:r>
            <a:endParaRPr lang="en-US" sz="1000" dirty="0">
              <a:solidFill>
                <a:srgbClr val="666666"/>
              </a:solidFill>
              <a:latin typeface="BentonSans Book "/>
            </a:endParaRPr>
          </a:p>
        </p:txBody>
      </p:sp>
      <p:sp>
        <p:nvSpPr>
          <p:cNvPr id="50"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51" name="TextBox 50"/>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5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9" name="Picture 58" descr="Monitor_60px.png"/>
          <p:cNvPicPr>
            <a:picLocks noChangeAspect="1"/>
          </p:cNvPicPr>
          <p:nvPr/>
        </p:nvPicPr>
        <p:blipFill>
          <a:blip r:embed="rId13" cstate="print"/>
          <a:stretch>
            <a:fillRect/>
          </a:stretch>
        </p:blipFill>
        <p:spPr>
          <a:xfrm>
            <a:off x="366739" y="5604137"/>
            <a:ext cx="180000" cy="180000"/>
          </a:xfrm>
          <a:prstGeom prst="rect">
            <a:avLst/>
          </a:prstGeom>
        </p:spPr>
      </p:pic>
      <p:sp>
        <p:nvSpPr>
          <p:cNvPr id="60" name="Rectangle 57">
            <a:hlinkClick r:id="rId14"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1" name="Rectangle 55">
            <a:hlinkClick r:id="rId15"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7" name="Picture 56"/>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pic>
        <p:nvPicPr>
          <p:cNvPr id="53" name="Picture 52"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6"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8" name="Chevron 84"/>
          <p:cNvSpPr>
            <a:spLocks noChangeArrowheads="1"/>
          </p:cNvSpPr>
          <p:nvPr>
            <p:custDataLst>
              <p:tags r:id="rId6"/>
            </p:custDataLst>
          </p:nvPr>
        </p:nvSpPr>
        <p:spPr bwMode="auto">
          <a:xfrm>
            <a:off x="2433841" y="2260457"/>
            <a:ext cx="795428" cy="671150"/>
          </a:xfrm>
          <a:prstGeom prst="chevron">
            <a:avLst>
              <a:gd name="adj" fmla="val 10372"/>
            </a:avLst>
          </a:prstGeom>
          <a:solidFill>
            <a:srgbClr val="4DB6EF"/>
          </a:solidFill>
          <a:ln w="9525" cap="rnd" algn="ctr">
            <a:noFill/>
            <a:bevel/>
            <a:headEnd/>
            <a:tailEnd/>
          </a:ln>
        </p:spPr>
        <p:txBody>
          <a:bodyPr lIns="36000" tIns="36000" rIns="36000" bIns="36000" anchor="ctr"/>
          <a:lstStyle/>
          <a:p>
            <a:pPr algn="ctr">
              <a:lnSpc>
                <a:spcPct val="90000"/>
              </a:lnSpc>
              <a:buClr>
                <a:schemeClr val="accent1"/>
              </a:buClr>
              <a:buSzPct val="80000"/>
            </a:pPr>
            <a:r>
              <a:rPr lang="en-US" sz="700" dirty="0">
                <a:solidFill>
                  <a:srgbClr val="404040"/>
                </a:solidFill>
              </a:rPr>
              <a:t>Activate Rebate Agreement</a:t>
            </a:r>
          </a:p>
        </p:txBody>
      </p:sp>
      <p:sp>
        <p:nvSpPr>
          <p:cNvPr id="64" name="Chevron 44"/>
          <p:cNvSpPr>
            <a:spLocks noChangeArrowheads="1"/>
          </p:cNvSpPr>
          <p:nvPr/>
        </p:nvSpPr>
        <p:spPr bwMode="auto">
          <a:xfrm>
            <a:off x="3238197" y="1888982"/>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gn="ctr">
              <a:lnSpc>
                <a:spcPct val="90000"/>
              </a:lnSpc>
            </a:pPr>
            <a:r>
              <a:rPr lang="en-US" sz="900" dirty="0">
                <a:solidFill>
                  <a:schemeClr val="bg1"/>
                </a:solidFill>
                <a:latin typeface="BentonSans Regular"/>
                <a:cs typeface="BentonSans Regular"/>
              </a:rPr>
              <a:t>Create Customer Invoice</a:t>
            </a:r>
          </a:p>
        </p:txBody>
      </p:sp>
      <p:sp>
        <p:nvSpPr>
          <p:cNvPr id="65" name="Chevron 84"/>
          <p:cNvSpPr>
            <a:spLocks noChangeArrowheads="1"/>
          </p:cNvSpPr>
          <p:nvPr>
            <p:custDataLst>
              <p:tags r:id="rId7"/>
            </p:custDataLst>
          </p:nvPr>
        </p:nvSpPr>
        <p:spPr bwMode="auto">
          <a:xfrm>
            <a:off x="3398197" y="2260457"/>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gn="ctr">
              <a:lnSpc>
                <a:spcPct val="90000"/>
              </a:lnSpc>
              <a:buClr>
                <a:schemeClr val="accent1"/>
              </a:buClr>
              <a:buSzPct val="80000"/>
            </a:pPr>
            <a:r>
              <a:rPr lang="en-US" sz="700" dirty="0">
                <a:solidFill>
                  <a:srgbClr val="404040"/>
                </a:solidFill>
              </a:rPr>
              <a:t>Create Customer Invoice </a:t>
            </a:r>
          </a:p>
        </p:txBody>
      </p:sp>
      <p:sp>
        <p:nvSpPr>
          <p:cNvPr id="66" name="Chevron 84"/>
          <p:cNvSpPr>
            <a:spLocks noChangeArrowheads="1"/>
          </p:cNvSpPr>
          <p:nvPr>
            <p:custDataLst>
              <p:tags r:id="rId8"/>
            </p:custDataLst>
          </p:nvPr>
        </p:nvSpPr>
        <p:spPr bwMode="auto">
          <a:xfrm>
            <a:off x="4169244" y="2260457"/>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gn="ctr">
              <a:lnSpc>
                <a:spcPct val="90000"/>
              </a:lnSpc>
              <a:buClr>
                <a:schemeClr val="accent1"/>
              </a:buClr>
              <a:buSzPct val="80000"/>
            </a:pPr>
            <a:r>
              <a:rPr lang="en-US" sz="700" dirty="0">
                <a:solidFill>
                  <a:srgbClr val="404040"/>
                </a:solidFill>
              </a:rPr>
              <a:t>Release Customer Invoice</a:t>
            </a:r>
          </a:p>
        </p:txBody>
      </p:sp>
      <p:sp>
        <p:nvSpPr>
          <p:cNvPr id="68" name="Chevron 84"/>
          <p:cNvSpPr>
            <a:spLocks noChangeArrowheads="1"/>
          </p:cNvSpPr>
          <p:nvPr>
            <p:custDataLst>
              <p:tags r:id="rId9"/>
            </p:custDataLst>
          </p:nvPr>
        </p:nvSpPr>
        <p:spPr bwMode="auto">
          <a:xfrm>
            <a:off x="4938768" y="2260457"/>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gn="ctr">
              <a:lnSpc>
                <a:spcPct val="90000"/>
              </a:lnSpc>
              <a:buClr>
                <a:schemeClr val="accent1"/>
              </a:buClr>
              <a:buSzPct val="80000"/>
            </a:pPr>
            <a:r>
              <a:rPr lang="en-US" sz="700" dirty="0">
                <a:solidFill>
                  <a:srgbClr val="404040"/>
                </a:solidFill>
              </a:rPr>
              <a:t>Post Accruals </a:t>
            </a:r>
          </a:p>
        </p:txBody>
      </p:sp>
      <p:pic>
        <p:nvPicPr>
          <p:cNvPr id="3" name="Picture 2"/>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1027309" y="2888811"/>
            <a:ext cx="731520" cy="731520"/>
          </a:xfrm>
          <a:prstGeom prst="rect">
            <a:avLst/>
          </a:prstGeom>
        </p:spPr>
      </p:pic>
      <p:pic>
        <p:nvPicPr>
          <p:cNvPr id="4" name="Picture 3"/>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423097" y="3010622"/>
            <a:ext cx="731520" cy="731520"/>
          </a:xfrm>
          <a:prstGeom prst="rect">
            <a:avLst/>
          </a:prstGeom>
        </p:spPr>
      </p:pic>
      <p:pic>
        <p:nvPicPr>
          <p:cNvPr id="69" name="Picture 68"/>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985639" y="2892349"/>
            <a:ext cx="731520" cy="731520"/>
          </a:xfrm>
          <a:prstGeom prst="rect">
            <a:avLst/>
          </a:prstGeom>
        </p:spPr>
      </p:pic>
      <p:sp>
        <p:nvSpPr>
          <p:cNvPr id="38"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39" name="TextBox 3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cxnSp>
        <p:nvCxnSpPr>
          <p:cNvPr id="40"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41" name="TextBox 40"/>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2"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Book "/>
              </a:rPr>
              <a:t>Overview</a:t>
            </a:r>
            <a:endParaRPr lang="en-US" sz="900" dirty="0">
              <a:solidFill>
                <a:srgbClr val="666666"/>
              </a:solidFill>
              <a:latin typeface="BentonSans Book "/>
            </a:endParaRPr>
          </a:p>
        </p:txBody>
      </p:sp>
      <p:sp>
        <p:nvSpPr>
          <p:cNvPr id="43" name="TextBox 53"/>
          <p:cNvSpPr txBox="1">
            <a:spLocks noChangeArrowheads="1"/>
          </p:cNvSpPr>
          <p:nvPr/>
        </p:nvSpPr>
        <p:spPr bwMode="auto">
          <a:xfrm>
            <a:off x="1752600" y="4410075"/>
            <a:ext cx="2306638" cy="1276503"/>
          </a:xfrm>
          <a:prstGeom prst="rect">
            <a:avLst/>
          </a:prstGeom>
          <a:noFill/>
          <a:ln w="9525">
            <a:noFill/>
            <a:miter lim="800000"/>
            <a:headEnd/>
            <a:tailEnd/>
          </a:ln>
        </p:spPr>
        <p:txBody>
          <a:bodyPr>
            <a:spAutoFit/>
          </a:bodyPr>
          <a:lstStyle/>
          <a:p>
            <a:pPr>
              <a:lnSpc>
                <a:spcPct val="95000"/>
              </a:lnSpc>
              <a:spcBef>
                <a:spcPts val="600"/>
              </a:spcBef>
              <a:spcAft>
                <a:spcPts val="600"/>
              </a:spcAft>
              <a:buSzPct val="125000"/>
            </a:pPr>
            <a:r>
              <a:rPr lang="en-US" sz="900" dirty="0"/>
              <a:t>In an increasingly competitive business climate, being able to effectively segment and target customer is critical to sales success. Rebate Management scenario enables you to process special discounts in the form of rebates, that are paid in retroactively to the customer. The main goal of rebates is to build a long term customer relationship.</a:t>
            </a:r>
          </a:p>
        </p:txBody>
      </p:sp>
      <p:sp>
        <p:nvSpPr>
          <p:cNvPr id="44" name="TextBox 56"/>
          <p:cNvSpPr txBox="1">
            <a:spLocks noChangeArrowheads="1"/>
          </p:cNvSpPr>
          <p:nvPr/>
        </p:nvSpPr>
        <p:spPr bwMode="auto">
          <a:xfrm>
            <a:off x="4306888" y="4170363"/>
            <a:ext cx="4700587" cy="1598899"/>
          </a:xfrm>
          <a:prstGeom prst="rect">
            <a:avLst/>
          </a:prstGeom>
          <a:noFill/>
          <a:ln w="9525">
            <a:noFill/>
            <a:miter lim="800000"/>
            <a:headEnd/>
            <a:tailEnd/>
          </a:ln>
        </p:spPr>
        <p:txBody>
          <a:bodyPr>
            <a:spAutoFit/>
          </a:bodyPr>
          <a:lstStyle/>
          <a:p>
            <a:pPr marL="114300" lvl="1">
              <a:lnSpc>
                <a:spcPct val="90000"/>
              </a:lnSpc>
              <a:spcBef>
                <a:spcPts val="600"/>
              </a:spcBef>
              <a:buClr>
                <a:srgbClr val="4DB9F5"/>
              </a:buClr>
              <a:buNone/>
            </a:pPr>
            <a:endParaRPr lang="de-DE" sz="900" dirty="0"/>
          </a:p>
          <a:p>
            <a:pPr marL="228600" lvl="1" indent="-114300">
              <a:lnSpc>
                <a:spcPct val="90000"/>
              </a:lnSpc>
              <a:spcBef>
                <a:spcPts val="600"/>
              </a:spcBef>
              <a:buClr>
                <a:srgbClr val="4DB9F5"/>
              </a:buClr>
              <a:buFont typeface="Wingdings" pitchFamily="2" charset="2"/>
              <a:buChar char="l"/>
            </a:pPr>
            <a:r>
              <a:rPr lang="de-DE" sz="900" dirty="0" err="1"/>
              <a:t>Rebates</a:t>
            </a:r>
            <a:r>
              <a:rPr lang="de-DE" sz="900" dirty="0"/>
              <a:t> </a:t>
            </a:r>
            <a:r>
              <a:rPr lang="de-DE" sz="900" dirty="0" err="1"/>
              <a:t>enables</a:t>
            </a:r>
            <a:r>
              <a:rPr lang="de-DE" sz="900" dirty="0"/>
              <a:t> </a:t>
            </a:r>
            <a:r>
              <a:rPr lang="de-DE" sz="900" dirty="0" err="1"/>
              <a:t>you</a:t>
            </a:r>
            <a:r>
              <a:rPr lang="de-DE" sz="900" dirty="0"/>
              <a:t> </a:t>
            </a:r>
            <a:r>
              <a:rPr lang="de-DE" sz="900" dirty="0" err="1"/>
              <a:t>to</a:t>
            </a:r>
            <a:r>
              <a:rPr lang="de-DE" sz="900" dirty="0"/>
              <a:t> </a:t>
            </a:r>
            <a:r>
              <a:rPr lang="de-DE" sz="900" dirty="0" err="1"/>
              <a:t>maintain</a:t>
            </a:r>
            <a:r>
              <a:rPr lang="de-DE" sz="900" dirty="0"/>
              <a:t> </a:t>
            </a:r>
            <a:r>
              <a:rPr lang="de-DE" sz="900" dirty="0" err="1"/>
              <a:t>long</a:t>
            </a:r>
            <a:r>
              <a:rPr lang="de-DE" sz="900" dirty="0"/>
              <a:t>-term </a:t>
            </a:r>
            <a:r>
              <a:rPr lang="de-DE" sz="900" dirty="0" err="1"/>
              <a:t>relationship</a:t>
            </a:r>
            <a:r>
              <a:rPr lang="de-DE" sz="900" dirty="0"/>
              <a:t> </a:t>
            </a:r>
            <a:r>
              <a:rPr lang="de-DE" sz="900" dirty="0" err="1"/>
              <a:t>with</a:t>
            </a:r>
            <a:r>
              <a:rPr lang="de-DE" sz="900" dirty="0"/>
              <a:t> </a:t>
            </a:r>
            <a:r>
              <a:rPr lang="de-DE" sz="900" dirty="0" err="1"/>
              <a:t>your</a:t>
            </a:r>
            <a:r>
              <a:rPr lang="de-DE" sz="900" dirty="0"/>
              <a:t> </a:t>
            </a:r>
            <a:r>
              <a:rPr lang="de-DE" sz="900" dirty="0" err="1"/>
              <a:t>customers</a:t>
            </a:r>
            <a:r>
              <a:rPr lang="de-DE" sz="900" dirty="0"/>
              <a:t>.</a:t>
            </a:r>
          </a:p>
          <a:p>
            <a:pPr marL="228600" lvl="1" indent="-114300">
              <a:lnSpc>
                <a:spcPct val="90000"/>
              </a:lnSpc>
              <a:spcBef>
                <a:spcPts val="600"/>
              </a:spcBef>
              <a:buClr>
                <a:srgbClr val="4DB9F5"/>
              </a:buClr>
              <a:buFont typeface="Wingdings" pitchFamily="2" charset="2"/>
              <a:buChar char="l"/>
            </a:pPr>
            <a:r>
              <a:rPr lang="de-DE" sz="900" dirty="0" err="1"/>
              <a:t>Your</a:t>
            </a:r>
            <a:r>
              <a:rPr lang="de-DE" sz="900" dirty="0"/>
              <a:t> </a:t>
            </a:r>
            <a:r>
              <a:rPr lang="de-DE" sz="900" dirty="0" err="1"/>
              <a:t>marketing</a:t>
            </a:r>
            <a:r>
              <a:rPr lang="de-DE" sz="900" dirty="0"/>
              <a:t> </a:t>
            </a:r>
            <a:r>
              <a:rPr lang="de-DE" sz="900" dirty="0" err="1"/>
              <a:t>team</a:t>
            </a:r>
            <a:r>
              <a:rPr lang="de-DE" sz="900" dirty="0"/>
              <a:t> </a:t>
            </a:r>
            <a:r>
              <a:rPr lang="de-DE" sz="900" dirty="0" err="1"/>
              <a:t>can</a:t>
            </a:r>
            <a:r>
              <a:rPr lang="de-DE" sz="900" dirty="0"/>
              <a:t> </a:t>
            </a:r>
            <a:r>
              <a:rPr lang="de-DE" sz="900" dirty="0" err="1"/>
              <a:t>use</a:t>
            </a:r>
            <a:r>
              <a:rPr lang="de-DE" sz="900" dirty="0"/>
              <a:t> </a:t>
            </a:r>
            <a:r>
              <a:rPr lang="de-DE" sz="900" dirty="0" err="1"/>
              <a:t>rebates</a:t>
            </a:r>
            <a:r>
              <a:rPr lang="de-DE" sz="900" dirty="0"/>
              <a:t> </a:t>
            </a:r>
            <a:r>
              <a:rPr lang="de-DE" sz="900" dirty="0" err="1"/>
              <a:t>as</a:t>
            </a:r>
            <a:r>
              <a:rPr lang="de-DE" sz="900" dirty="0"/>
              <a:t> an </a:t>
            </a:r>
            <a:r>
              <a:rPr lang="de-DE" sz="900" dirty="0" err="1"/>
              <a:t>incentive</a:t>
            </a:r>
            <a:r>
              <a:rPr lang="de-DE" sz="900" dirty="0"/>
              <a:t> </a:t>
            </a:r>
            <a:r>
              <a:rPr lang="de-DE" sz="900" dirty="0" err="1"/>
              <a:t>to</a:t>
            </a:r>
            <a:r>
              <a:rPr lang="de-DE" sz="900" dirty="0"/>
              <a:t> </a:t>
            </a:r>
            <a:r>
              <a:rPr lang="de-DE" sz="900" dirty="0" err="1"/>
              <a:t>draw</a:t>
            </a:r>
            <a:r>
              <a:rPr lang="de-DE" sz="900" dirty="0"/>
              <a:t> in </a:t>
            </a:r>
            <a:r>
              <a:rPr lang="de-DE" sz="900" dirty="0" err="1"/>
              <a:t>more</a:t>
            </a:r>
            <a:r>
              <a:rPr lang="de-DE" sz="900" dirty="0"/>
              <a:t> </a:t>
            </a:r>
            <a:r>
              <a:rPr lang="de-DE" sz="900" dirty="0" err="1"/>
              <a:t>customers</a:t>
            </a:r>
            <a:r>
              <a:rPr lang="de-DE" sz="900" dirty="0"/>
              <a:t>.</a:t>
            </a:r>
          </a:p>
          <a:p>
            <a:pPr marL="228600" lvl="1" indent="-114300">
              <a:lnSpc>
                <a:spcPct val="90000"/>
              </a:lnSpc>
              <a:spcBef>
                <a:spcPts val="600"/>
              </a:spcBef>
              <a:buClr>
                <a:srgbClr val="4DB9F5"/>
              </a:buClr>
              <a:buFont typeface="Wingdings" pitchFamily="2" charset="2"/>
              <a:buChar char="l"/>
            </a:pPr>
            <a:r>
              <a:rPr lang="de-DE" sz="900" dirty="0" err="1"/>
              <a:t>It</a:t>
            </a:r>
            <a:r>
              <a:rPr lang="de-DE" sz="900" dirty="0"/>
              <a:t> </a:t>
            </a:r>
            <a:r>
              <a:rPr lang="de-DE" sz="900" dirty="0" err="1"/>
              <a:t>can</a:t>
            </a:r>
            <a:r>
              <a:rPr lang="de-DE" sz="900" dirty="0"/>
              <a:t> </a:t>
            </a:r>
            <a:r>
              <a:rPr lang="de-DE" sz="900" dirty="0" err="1"/>
              <a:t>be</a:t>
            </a:r>
            <a:r>
              <a:rPr lang="de-DE" sz="900" dirty="0"/>
              <a:t> </a:t>
            </a:r>
            <a:r>
              <a:rPr lang="de-DE" sz="900" dirty="0" err="1"/>
              <a:t>one</a:t>
            </a:r>
            <a:r>
              <a:rPr lang="de-DE" sz="900" dirty="0"/>
              <a:t> </a:t>
            </a:r>
            <a:r>
              <a:rPr lang="de-DE" sz="900" dirty="0" err="1"/>
              <a:t>of</a:t>
            </a:r>
            <a:r>
              <a:rPr lang="de-DE" sz="900" dirty="0"/>
              <a:t> </a:t>
            </a:r>
            <a:r>
              <a:rPr lang="de-DE" sz="900" dirty="0" err="1"/>
              <a:t>the</a:t>
            </a:r>
            <a:r>
              <a:rPr lang="de-DE" sz="900" dirty="0"/>
              <a:t> </a:t>
            </a:r>
            <a:r>
              <a:rPr lang="de-DE" sz="900" dirty="0" err="1"/>
              <a:t>ways</a:t>
            </a:r>
            <a:r>
              <a:rPr lang="de-DE" sz="900" dirty="0"/>
              <a:t> in </a:t>
            </a:r>
            <a:r>
              <a:rPr lang="de-DE" sz="900" dirty="0" err="1"/>
              <a:t>which</a:t>
            </a:r>
            <a:r>
              <a:rPr lang="de-DE" sz="900" dirty="0"/>
              <a:t> </a:t>
            </a:r>
            <a:r>
              <a:rPr lang="de-DE" sz="900" dirty="0" err="1"/>
              <a:t>you</a:t>
            </a:r>
            <a:r>
              <a:rPr lang="de-DE" sz="900" dirty="0"/>
              <a:t> </a:t>
            </a:r>
            <a:r>
              <a:rPr lang="de-DE" sz="900" dirty="0" err="1"/>
              <a:t>offer</a:t>
            </a:r>
            <a:r>
              <a:rPr lang="de-DE" sz="900" dirty="0"/>
              <a:t> </a:t>
            </a:r>
            <a:r>
              <a:rPr lang="de-DE" sz="900" dirty="0" err="1"/>
              <a:t>financial</a:t>
            </a:r>
            <a:r>
              <a:rPr lang="de-DE" sz="900" dirty="0"/>
              <a:t> </a:t>
            </a:r>
            <a:r>
              <a:rPr lang="de-DE" sz="900" dirty="0" err="1"/>
              <a:t>reward</a:t>
            </a:r>
            <a:r>
              <a:rPr lang="de-DE" sz="900" dirty="0"/>
              <a:t> </a:t>
            </a:r>
            <a:r>
              <a:rPr lang="de-DE" sz="900" dirty="0" err="1"/>
              <a:t>to</a:t>
            </a:r>
            <a:r>
              <a:rPr lang="de-DE" sz="900" dirty="0"/>
              <a:t> </a:t>
            </a:r>
            <a:r>
              <a:rPr lang="de-DE" sz="900" dirty="0" err="1"/>
              <a:t>your</a:t>
            </a:r>
            <a:r>
              <a:rPr lang="de-DE" sz="900" dirty="0"/>
              <a:t> </a:t>
            </a:r>
            <a:r>
              <a:rPr lang="de-DE" sz="900" dirty="0" err="1"/>
              <a:t>customers</a:t>
            </a:r>
            <a:r>
              <a:rPr lang="de-DE" sz="900" dirty="0"/>
              <a:t> </a:t>
            </a:r>
            <a:r>
              <a:rPr lang="de-DE" sz="900" dirty="0" err="1"/>
              <a:t>that</a:t>
            </a:r>
            <a:r>
              <a:rPr lang="de-DE" sz="900" dirty="0"/>
              <a:t> </a:t>
            </a:r>
            <a:r>
              <a:rPr lang="de-DE" sz="900" dirty="0" err="1"/>
              <a:t>serves</a:t>
            </a:r>
            <a:r>
              <a:rPr lang="de-DE" sz="900" dirty="0"/>
              <a:t> </a:t>
            </a:r>
            <a:r>
              <a:rPr lang="de-DE" sz="900" dirty="0" err="1"/>
              <a:t>as</a:t>
            </a:r>
            <a:r>
              <a:rPr lang="de-DE" sz="900" dirty="0"/>
              <a:t> a de facto </a:t>
            </a:r>
            <a:r>
              <a:rPr lang="de-DE" sz="900" dirty="0" err="1"/>
              <a:t>thank</a:t>
            </a:r>
            <a:r>
              <a:rPr lang="de-DE" sz="900" dirty="0"/>
              <a:t> </a:t>
            </a:r>
            <a:r>
              <a:rPr lang="de-DE" sz="900" dirty="0" err="1"/>
              <a:t>you</a:t>
            </a:r>
            <a:r>
              <a:rPr lang="de-DE" sz="900" dirty="0"/>
              <a:t> </a:t>
            </a:r>
            <a:r>
              <a:rPr lang="de-DE" sz="900" dirty="0" err="1"/>
              <a:t>for</a:t>
            </a:r>
            <a:r>
              <a:rPr lang="de-DE" sz="900" dirty="0"/>
              <a:t> </a:t>
            </a:r>
            <a:r>
              <a:rPr lang="de-DE" sz="900" dirty="0" err="1"/>
              <a:t>doing</a:t>
            </a:r>
            <a:r>
              <a:rPr lang="de-DE" sz="900" dirty="0"/>
              <a:t> </a:t>
            </a:r>
            <a:r>
              <a:rPr lang="de-DE" sz="900" dirty="0" err="1"/>
              <a:t>business</a:t>
            </a:r>
            <a:r>
              <a:rPr lang="de-DE" sz="900" dirty="0"/>
              <a:t> </a:t>
            </a:r>
            <a:r>
              <a:rPr lang="de-DE" sz="900" dirty="0" err="1"/>
              <a:t>and</a:t>
            </a:r>
            <a:r>
              <a:rPr lang="de-DE" sz="900" dirty="0"/>
              <a:t> </a:t>
            </a:r>
            <a:r>
              <a:rPr lang="de-DE" sz="900" dirty="0" err="1"/>
              <a:t>buying</a:t>
            </a:r>
            <a:r>
              <a:rPr lang="de-DE" sz="900" dirty="0"/>
              <a:t> </a:t>
            </a:r>
            <a:r>
              <a:rPr lang="de-DE" sz="900" dirty="0" err="1"/>
              <a:t>the</a:t>
            </a:r>
            <a:r>
              <a:rPr lang="de-DE" sz="900" dirty="0"/>
              <a:t> </a:t>
            </a:r>
            <a:r>
              <a:rPr lang="de-DE" sz="900" dirty="0" err="1"/>
              <a:t>goods</a:t>
            </a:r>
            <a:r>
              <a:rPr lang="de-DE" sz="900" dirty="0"/>
              <a:t> </a:t>
            </a:r>
            <a:r>
              <a:rPr lang="de-DE" sz="900" dirty="0" err="1"/>
              <a:t>and</a:t>
            </a:r>
            <a:r>
              <a:rPr lang="de-DE" sz="900" dirty="0"/>
              <a:t> </a:t>
            </a:r>
            <a:r>
              <a:rPr lang="de-DE" sz="900" dirty="0" err="1"/>
              <a:t>services</a:t>
            </a:r>
            <a:r>
              <a:rPr lang="de-DE" sz="900" dirty="0"/>
              <a:t> </a:t>
            </a:r>
            <a:r>
              <a:rPr lang="de-DE" sz="900" dirty="0" err="1"/>
              <a:t>being</a:t>
            </a:r>
            <a:r>
              <a:rPr lang="de-DE" sz="900" dirty="0"/>
              <a:t> </a:t>
            </a:r>
            <a:r>
              <a:rPr lang="de-DE" sz="900" dirty="0" err="1"/>
              <a:t>offered</a:t>
            </a:r>
            <a:r>
              <a:rPr lang="de-DE" sz="900" dirty="0"/>
              <a:t>.</a:t>
            </a:r>
          </a:p>
          <a:p>
            <a:pPr marL="228600" lvl="1" indent="-114300">
              <a:lnSpc>
                <a:spcPct val="90000"/>
              </a:lnSpc>
              <a:spcBef>
                <a:spcPts val="600"/>
              </a:spcBef>
              <a:buClr>
                <a:srgbClr val="4DB9F5"/>
              </a:buClr>
              <a:buFont typeface="Wingdings" pitchFamily="2" charset="2"/>
              <a:buChar char="l"/>
            </a:pPr>
            <a:r>
              <a:rPr lang="en-US" sz="900" dirty="0"/>
              <a:t>The ultimate goal in the issuance of rebates is to generate a higher level of consumer loyalty.</a:t>
            </a:r>
          </a:p>
          <a:p>
            <a:pPr marL="228600" lvl="1" indent="-114300">
              <a:lnSpc>
                <a:spcPct val="90000"/>
              </a:lnSpc>
              <a:spcBef>
                <a:spcPts val="600"/>
              </a:spcBef>
              <a:spcAft>
                <a:spcPts val="300"/>
              </a:spcAft>
              <a:buClr>
                <a:schemeClr val="accent1"/>
              </a:buClr>
              <a:buFont typeface="Wingdings" pitchFamily="2" charset="2"/>
              <a:buChar char="l"/>
            </a:pPr>
            <a:endParaRPr lang="en-US" sz="900" dirty="0"/>
          </a:p>
        </p:txBody>
      </p:sp>
      <p:sp>
        <p:nvSpPr>
          <p:cNvPr id="45"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Book "/>
              </a:rPr>
              <a:t>Key Benefits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 name="Title 1"/>
          <p:cNvSpPr>
            <a:spLocks noGrp="1"/>
          </p:cNvSpPr>
          <p:nvPr>
            <p:ph type="title"/>
          </p:nvPr>
        </p:nvSpPr>
        <p:spPr/>
        <p:txBody>
          <a:bodyPr/>
          <a:lstStyle/>
          <a:p>
            <a:r>
              <a:rPr lang="en-US" dirty="0"/>
              <a:t>Rebate Management</a:t>
            </a:r>
            <a:br>
              <a:rPr lang="en-US" dirty="0"/>
            </a:br>
            <a:r>
              <a:rPr lang="en-US" sz="2000" b="0" dirty="0">
                <a:latin typeface="BentonSans Light" panose="02000503000000020004" pitchFamily="2" charset="0"/>
              </a:rPr>
              <a:t>Scenario Flow</a:t>
            </a:r>
          </a:p>
        </p:txBody>
      </p:sp>
      <p:sp>
        <p:nvSpPr>
          <p:cNvPr id="3" name="Rectangle 122"/>
          <p:cNvSpPr>
            <a:spLocks noChangeArrowheads="1"/>
          </p:cNvSpPr>
          <p:nvPr/>
        </p:nvSpPr>
        <p:spPr bwMode="auto">
          <a:xfrm>
            <a:off x="1763713" y="5537603"/>
            <a:ext cx="7380287" cy="131336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dirty="0">
              <a:latin typeface="+mn-lt"/>
            </a:endParaRPr>
          </a:p>
        </p:txBody>
      </p:sp>
      <p:sp>
        <p:nvSpPr>
          <p:cNvPr id="4" name="TextBox 3"/>
          <p:cNvSpPr txBox="1"/>
          <p:nvPr/>
        </p:nvSpPr>
        <p:spPr bwMode="auto">
          <a:xfrm>
            <a:off x="1755775" y="5728814"/>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Book "/>
              </a:rPr>
              <a:t>Legend</a:t>
            </a:r>
            <a:endParaRPr lang="en-US" sz="700" dirty="0">
              <a:solidFill>
                <a:srgbClr val="666666"/>
              </a:solidFill>
              <a:latin typeface="BentonSans Book "/>
            </a:endParaRPr>
          </a:p>
        </p:txBody>
      </p:sp>
      <p:cxnSp>
        <p:nvCxnSpPr>
          <p:cNvPr id="6" name="AutoShape 482"/>
          <p:cNvCxnSpPr>
            <a:cxnSpLocks noChangeShapeType="1"/>
          </p:cNvCxnSpPr>
          <p:nvPr/>
        </p:nvCxnSpPr>
        <p:spPr bwMode="auto">
          <a:xfrm rot="5400000" flipH="1" flipV="1">
            <a:off x="4569745" y="6307138"/>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4738968" y="621030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4766266" y="655002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4583392" y="6654800"/>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3947442" y="6218238"/>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p:cNvSpPr>
            <a:spLocks noChangeAspect="1" noChangeArrowheads="1"/>
          </p:cNvSpPr>
          <p:nvPr/>
        </p:nvSpPr>
        <p:spPr bwMode="auto">
          <a:xfrm>
            <a:off x="3746478" y="623093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22" name="Chevron 426"/>
          <p:cNvSpPr>
            <a:spLocks noChangeArrowheads="1"/>
          </p:cNvSpPr>
          <p:nvPr/>
        </p:nvSpPr>
        <p:spPr bwMode="auto">
          <a:xfrm>
            <a:off x="1911350" y="6113463"/>
            <a:ext cx="490538" cy="534987"/>
          </a:xfrm>
          <a:prstGeom prst="chevron">
            <a:avLst>
              <a:gd name="adj" fmla="val 10375"/>
            </a:avLst>
          </a:prstGeom>
          <a:solidFill>
            <a:srgbClr val="4DB9F5"/>
          </a:solidFill>
          <a:ln w="6350" cap="rnd" algn="ctr">
            <a:solidFill>
              <a:schemeClr val="accent1">
                <a:lumMod val="75000"/>
              </a:schemeClr>
            </a:solidFill>
            <a:prstDash val="dash"/>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Dotted line = optional</a:t>
            </a: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a:p>
            <a:pPr>
              <a:lnSpc>
                <a:spcPct val="90000"/>
              </a:lnSpc>
              <a:buClr>
                <a:schemeClr val="accent1"/>
              </a:buClr>
              <a:buSzPct val="80000"/>
            </a:pPr>
            <a:endParaRPr lang="en-US" sz="600" dirty="0">
              <a:solidFill>
                <a:srgbClr val="404040"/>
              </a:solidFill>
            </a:endParaRPr>
          </a:p>
        </p:txBody>
      </p:sp>
      <p:sp>
        <p:nvSpPr>
          <p:cNvPr id="23" name="Chevron 362"/>
          <p:cNvSpPr>
            <a:spLocks noChangeArrowheads="1"/>
          </p:cNvSpPr>
          <p:nvPr/>
        </p:nvSpPr>
        <p:spPr bwMode="auto">
          <a:xfrm>
            <a:off x="2409825" y="6113463"/>
            <a:ext cx="490538" cy="534987"/>
          </a:xfrm>
          <a:prstGeom prst="chevron">
            <a:avLst>
              <a:gd name="adj" fmla="val 10375"/>
            </a:avLst>
          </a:prstGeom>
          <a:solidFill>
            <a:srgbClr val="9EE0FF"/>
          </a:solidFill>
          <a:ln w="6350" cap="rnd" algn="ctr">
            <a:solidFill>
              <a:srgbClr val="F0AB00"/>
            </a:solidFill>
            <a:prstDash val="dash"/>
            <a:bevel/>
            <a:headEnd/>
            <a:tailEnd/>
          </a:ln>
        </p:spPr>
        <p:txBody>
          <a:bodyPr lIns="73152" tIns="36000" rIns="0" bIns="46800" anchor="ctr"/>
          <a:lstStyle/>
          <a:p>
            <a:pPr>
              <a:lnSpc>
                <a:spcPct val="90000"/>
              </a:lnSpc>
              <a:buClr>
                <a:schemeClr val="accent1"/>
              </a:buClr>
              <a:buSzPct val="80000"/>
            </a:pPr>
            <a:r>
              <a:rPr lang="en-US" sz="600">
                <a:solidFill>
                  <a:schemeClr val="tx1">
                    <a:lumMod val="75000"/>
                    <a:lumOff val="25000"/>
                  </a:schemeClr>
                </a:solidFill>
              </a:rPr>
              <a:t>Dotted line = optional</a:t>
            </a:r>
          </a:p>
          <a:p>
            <a:pPr>
              <a:lnSpc>
                <a:spcPct val="90000"/>
              </a:lnSpc>
              <a:buClr>
                <a:schemeClr val="accent1"/>
              </a:buClr>
              <a:buSzPct val="80000"/>
            </a:pPr>
            <a:endParaRPr lang="en-US" sz="600">
              <a:solidFill>
                <a:schemeClr val="tx1">
                  <a:lumMod val="75000"/>
                  <a:lumOff val="25000"/>
                </a:schemeClr>
              </a:solidFill>
            </a:endParaRPr>
          </a:p>
          <a:p>
            <a:pPr>
              <a:lnSpc>
                <a:spcPct val="90000"/>
              </a:lnSpc>
              <a:buClr>
                <a:schemeClr val="accent1"/>
              </a:buClr>
              <a:buSzPct val="80000"/>
            </a:pPr>
            <a:endParaRPr lang="en-US" sz="600">
              <a:solidFill>
                <a:schemeClr val="tx1">
                  <a:lumMod val="75000"/>
                  <a:lumOff val="25000"/>
                </a:schemeClr>
              </a:solidFill>
            </a:endParaRPr>
          </a:p>
          <a:p>
            <a:pPr>
              <a:lnSpc>
                <a:spcPct val="90000"/>
              </a:lnSpc>
              <a:buClr>
                <a:schemeClr val="accent1"/>
              </a:buClr>
              <a:buSzPct val="80000"/>
            </a:pPr>
            <a:endParaRPr lang="en-US" sz="600">
              <a:solidFill>
                <a:schemeClr val="tx1">
                  <a:lumMod val="75000"/>
                  <a:lumOff val="25000"/>
                </a:schemeClr>
              </a:solidFill>
            </a:endParaRPr>
          </a:p>
        </p:txBody>
      </p:sp>
      <p:sp>
        <p:nvSpPr>
          <p:cNvPr id="25" name="Chevron 426"/>
          <p:cNvSpPr>
            <a:spLocks noChangeArrowheads="1"/>
          </p:cNvSpPr>
          <p:nvPr/>
        </p:nvSpPr>
        <p:spPr bwMode="auto">
          <a:xfrm>
            <a:off x="1812925" y="6284913"/>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sp>
        <p:nvSpPr>
          <p:cNvPr id="26" name="Chevron 362"/>
          <p:cNvSpPr>
            <a:spLocks noChangeArrowheads="1"/>
          </p:cNvSpPr>
          <p:nvPr/>
        </p:nvSpPr>
        <p:spPr bwMode="auto">
          <a:xfrm>
            <a:off x="2311400" y="6284913"/>
            <a:ext cx="490538" cy="534987"/>
          </a:xfrm>
          <a:prstGeom prst="chevron">
            <a:avLst>
              <a:gd name="adj" fmla="val 10375"/>
            </a:avLst>
          </a:prstGeom>
          <a:solidFill>
            <a:srgbClr val="9EE0FF"/>
          </a:solidFill>
          <a:ln w="6350" cap="rnd" algn="ctr">
            <a:noFill/>
            <a:bevel/>
            <a:headEnd/>
            <a:tailEnd/>
          </a:ln>
        </p:spPr>
        <p:txBody>
          <a:bodyPr lIns="73152" tIns="36000" rIns="0" bIns="46800" anchor="ctr"/>
          <a:lstStyle/>
          <a:p>
            <a:pPr>
              <a:lnSpc>
                <a:spcPct val="90000"/>
              </a:lnSpc>
              <a:buClr>
                <a:schemeClr val="accent1"/>
              </a:buClr>
              <a:buSzPct val="80000"/>
            </a:pPr>
            <a:r>
              <a:rPr lang="en-US" sz="600" dirty="0">
                <a:solidFill>
                  <a:schemeClr val="tx1">
                    <a:lumMod val="75000"/>
                    <a:lumOff val="25000"/>
                  </a:schemeClr>
                </a:solidFill>
              </a:rPr>
              <a:t>Process mainly driven by the system</a:t>
            </a:r>
          </a:p>
        </p:txBody>
      </p:sp>
      <p:pic>
        <p:nvPicPr>
          <p:cNvPr id="36" name="Picture 35" descr="scenario_60pxgrün.png"/>
          <p:cNvPicPr>
            <a:picLocks noChangeAspect="1"/>
          </p:cNvPicPr>
          <p:nvPr/>
        </p:nvPicPr>
        <p:blipFill>
          <a:blip r:embed="rId4" cstate="print"/>
          <a:stretch>
            <a:fillRect/>
          </a:stretch>
        </p:blipFill>
        <p:spPr>
          <a:xfrm>
            <a:off x="361522" y="4846253"/>
            <a:ext cx="180000" cy="180000"/>
          </a:xfrm>
          <a:prstGeom prst="rect">
            <a:avLst/>
          </a:prstGeom>
        </p:spPr>
      </p:pic>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Book "/>
              </a:rPr>
              <a:t>Scenario </a:t>
            </a:r>
          </a:p>
          <a:p>
            <a:pPr>
              <a:buClr>
                <a:schemeClr val="accent1"/>
              </a:buClr>
              <a:buSzPct val="80000"/>
              <a:buFont typeface="Wingdings" pitchFamily="2" charset="2"/>
              <a:buNone/>
              <a:defRPr/>
            </a:pPr>
            <a:r>
              <a:rPr lang="en-US" sz="1200" dirty="0">
                <a:solidFill>
                  <a:srgbClr val="666666"/>
                </a:solidFill>
                <a:latin typeface="BentonSans Book "/>
              </a:rPr>
              <a:t>Explorer</a:t>
            </a:r>
            <a:endParaRPr lang="en-US" sz="1000" dirty="0">
              <a:solidFill>
                <a:srgbClr val="666666"/>
              </a:solidFill>
              <a:latin typeface="BentonSans Book "/>
            </a:endParaRPr>
          </a:p>
        </p:txBody>
      </p:sp>
      <p:sp>
        <p:nvSpPr>
          <p:cNvPr id="6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2"/>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64"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66" name="Picture 65" descr="Calculator_2_60px.png"/>
          <p:cNvPicPr>
            <a:picLocks noChangeAspect="1"/>
          </p:cNvPicPr>
          <p:nvPr/>
        </p:nvPicPr>
        <p:blipFill>
          <a:blip r:embed="rId5" cstate="print"/>
          <a:stretch>
            <a:fillRect/>
          </a:stretch>
        </p:blipFill>
        <p:spPr>
          <a:xfrm>
            <a:off x="366739" y="5245467"/>
            <a:ext cx="180000" cy="180000"/>
          </a:xfrm>
          <a:prstGeom prst="rect">
            <a:avLst/>
          </a:prstGeom>
        </p:spPr>
      </p:pic>
      <p:sp>
        <p:nvSpPr>
          <p:cNvPr id="68"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Rectangle 55">
            <a:hlinkClick r:id="rId6"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Rectangle 57">
            <a:hlinkClick r:id="rId7"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39" name="Picture 38" descr="Monitor_60px.png"/>
          <p:cNvPicPr>
            <a:picLocks noChangeAspect="1"/>
          </p:cNvPicPr>
          <p:nvPr/>
        </p:nvPicPr>
        <p:blipFill>
          <a:blip r:embed="rId8" cstate="print"/>
          <a:stretch>
            <a:fillRect/>
          </a:stretch>
        </p:blipFill>
        <p:spPr>
          <a:xfrm>
            <a:off x="361854" y="5605004"/>
            <a:ext cx="180000" cy="180000"/>
          </a:xfrm>
          <a:prstGeom prst="rect">
            <a:avLst/>
          </a:prstGeom>
        </p:spPr>
      </p:pic>
      <p:sp>
        <p:nvSpPr>
          <p:cNvPr id="4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2" name="Rectangle 57">
            <a:hlinkClick r:id="rId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 name="Rectangle 4"/>
          <p:cNvSpPr/>
          <p:nvPr/>
        </p:nvSpPr>
        <p:spPr bwMode="gray">
          <a:xfrm>
            <a:off x="3037556" y="6318631"/>
            <a:ext cx="590698" cy="383954"/>
          </a:xfrm>
          <a:prstGeom prst="rect">
            <a:avLst/>
          </a:prstGeom>
          <a:solidFill>
            <a:srgbClr val="1158BC"/>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700" u="none" strike="noStrike" kern="0" cap="none" spc="0" normalizeH="0" baseline="0" noProof="0" dirty="0">
                <a:ln>
                  <a:noFill/>
                </a:ln>
                <a:solidFill>
                  <a:srgbClr val="D2DDF2"/>
                </a:solidFill>
                <a:effectLst/>
                <a:uLnTx/>
                <a:uFillTx/>
                <a:latin typeface="BentonSans Book "/>
                <a:ea typeface="Arial Unicode MS" pitchFamily="34" charset="-128"/>
                <a:cs typeface="BentonSans Book "/>
              </a:rPr>
              <a:t>Work Center</a:t>
            </a:r>
          </a:p>
        </p:txBody>
      </p:sp>
      <p:sp>
        <p:nvSpPr>
          <p:cNvPr id="50" name="Rectangle 49"/>
          <p:cNvSpPr/>
          <p:nvPr/>
        </p:nvSpPr>
        <p:spPr bwMode="gray">
          <a:xfrm>
            <a:off x="3088890" y="6624315"/>
            <a:ext cx="471377" cy="45719"/>
          </a:xfrm>
          <a:prstGeom prst="rect">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49" name="Rectangle 48"/>
          <p:cNvSpPr/>
          <p:nvPr/>
        </p:nvSpPr>
        <p:spPr bwMode="gray">
          <a:xfrm>
            <a:off x="1653953" y="1423556"/>
            <a:ext cx="791534" cy="543460"/>
          </a:xfrm>
          <a:prstGeom prst="rect">
            <a:avLst/>
          </a:prstGeom>
          <a:solidFill>
            <a:srgbClr val="1158BC"/>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700" u="none" strike="noStrike" kern="0" cap="none" spc="0" normalizeH="0" baseline="0" noProof="0" dirty="0">
                <a:ln>
                  <a:noFill/>
                </a:ln>
                <a:solidFill>
                  <a:srgbClr val="D2DDF2"/>
                </a:solidFill>
                <a:effectLst/>
                <a:uLnTx/>
                <a:uFillTx/>
                <a:latin typeface="BentonSans Book "/>
                <a:ea typeface="Arial Unicode MS" pitchFamily="34" charset="-128"/>
                <a:cs typeface="BentonSans Book "/>
              </a:rPr>
              <a:t>Rebate Management</a:t>
            </a:r>
          </a:p>
        </p:txBody>
      </p:sp>
      <p:sp>
        <p:nvSpPr>
          <p:cNvPr id="54" name="Rectangle 53"/>
          <p:cNvSpPr/>
          <p:nvPr/>
        </p:nvSpPr>
        <p:spPr bwMode="gray">
          <a:xfrm flipV="1">
            <a:off x="1740195" y="1824761"/>
            <a:ext cx="620233" cy="45719"/>
          </a:xfrm>
          <a:prstGeom prst="rect">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55" name="AutoShape 482"/>
          <p:cNvCxnSpPr>
            <a:cxnSpLocks noChangeShapeType="1"/>
          </p:cNvCxnSpPr>
          <p:nvPr/>
        </p:nvCxnSpPr>
        <p:spPr bwMode="auto">
          <a:xfrm flipH="1" flipV="1">
            <a:off x="2042293" y="1968734"/>
            <a:ext cx="9792" cy="710663"/>
          </a:xfrm>
          <a:prstGeom prst="straightConnector1">
            <a:avLst/>
          </a:prstGeom>
          <a:noFill/>
          <a:ln w="9525">
            <a:solidFill>
              <a:srgbClr val="7D96A4"/>
            </a:solidFill>
            <a:prstDash val="sysDot"/>
            <a:round/>
            <a:headEnd/>
            <a:tailEnd/>
          </a:ln>
        </p:spPr>
      </p:cxnSp>
      <p:sp>
        <p:nvSpPr>
          <p:cNvPr id="46" name="Chevron 426"/>
          <p:cNvSpPr>
            <a:spLocks noChangeArrowheads="1"/>
          </p:cNvSpPr>
          <p:nvPr/>
        </p:nvSpPr>
        <p:spPr bwMode="auto">
          <a:xfrm>
            <a:off x="1752680" y="2705267"/>
            <a:ext cx="639641"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Creating Rebate Agreement</a:t>
            </a:r>
          </a:p>
        </p:txBody>
      </p:sp>
      <p:cxnSp>
        <p:nvCxnSpPr>
          <p:cNvPr id="48" name="AutoShape 1146"/>
          <p:cNvCxnSpPr>
            <a:cxnSpLocks noChangeShapeType="1"/>
          </p:cNvCxnSpPr>
          <p:nvPr/>
        </p:nvCxnSpPr>
        <p:spPr bwMode="auto">
          <a:xfrm flipH="1" flipV="1">
            <a:off x="2389078" y="2972016"/>
            <a:ext cx="426558" cy="744"/>
          </a:xfrm>
          <a:prstGeom prst="straightConnector1">
            <a:avLst/>
          </a:prstGeom>
          <a:noFill/>
          <a:ln w="9525">
            <a:solidFill>
              <a:schemeClr val="tx1">
                <a:lumMod val="50000"/>
                <a:lumOff val="50000"/>
              </a:schemeClr>
            </a:solidFill>
            <a:prstDash val="solid"/>
            <a:round/>
            <a:headEnd type="triangle" w="med" len="med"/>
            <a:tailEnd/>
          </a:ln>
        </p:spPr>
      </p:cxnSp>
      <p:sp>
        <p:nvSpPr>
          <p:cNvPr id="58" name="Chevron 426"/>
          <p:cNvSpPr>
            <a:spLocks noChangeArrowheads="1"/>
          </p:cNvSpPr>
          <p:nvPr/>
        </p:nvSpPr>
        <p:spPr bwMode="auto">
          <a:xfrm>
            <a:off x="2787593" y="2708813"/>
            <a:ext cx="639641"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Releasing Agreement</a:t>
            </a:r>
          </a:p>
        </p:txBody>
      </p:sp>
      <p:sp>
        <p:nvSpPr>
          <p:cNvPr id="59" name="Chevron 426"/>
          <p:cNvSpPr>
            <a:spLocks noChangeArrowheads="1"/>
          </p:cNvSpPr>
          <p:nvPr/>
        </p:nvSpPr>
        <p:spPr bwMode="auto">
          <a:xfrm>
            <a:off x="3822485" y="2712353"/>
            <a:ext cx="639641"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Activating Agreement</a:t>
            </a:r>
          </a:p>
        </p:txBody>
      </p:sp>
      <p:cxnSp>
        <p:nvCxnSpPr>
          <p:cNvPr id="60" name="AutoShape 1146"/>
          <p:cNvCxnSpPr>
            <a:cxnSpLocks noChangeShapeType="1"/>
          </p:cNvCxnSpPr>
          <p:nvPr/>
        </p:nvCxnSpPr>
        <p:spPr bwMode="auto">
          <a:xfrm flipH="1" flipV="1">
            <a:off x="3434619" y="2986187"/>
            <a:ext cx="426558" cy="744"/>
          </a:xfrm>
          <a:prstGeom prst="straightConnector1">
            <a:avLst/>
          </a:prstGeom>
          <a:noFill/>
          <a:ln w="9525">
            <a:solidFill>
              <a:schemeClr val="tx1">
                <a:lumMod val="50000"/>
                <a:lumOff val="50000"/>
              </a:schemeClr>
            </a:solidFill>
            <a:prstDash val="solid"/>
            <a:round/>
            <a:headEnd type="triangle" w="med" len="med"/>
            <a:tailEnd/>
          </a:ln>
        </p:spPr>
      </p:cxnSp>
      <p:sp>
        <p:nvSpPr>
          <p:cNvPr id="67" name="Rectangle 66"/>
          <p:cNvSpPr/>
          <p:nvPr/>
        </p:nvSpPr>
        <p:spPr bwMode="gray">
          <a:xfrm>
            <a:off x="4889799" y="1427102"/>
            <a:ext cx="791534" cy="543460"/>
          </a:xfrm>
          <a:prstGeom prst="rect">
            <a:avLst/>
          </a:prstGeom>
          <a:solidFill>
            <a:srgbClr val="1158BC"/>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lang="en-US" sz="700" kern="0" dirty="0">
                <a:solidFill>
                  <a:srgbClr val="D2DDF2"/>
                </a:solidFill>
                <a:latin typeface="BentonSans Book "/>
                <a:ea typeface="Arial Unicode MS" pitchFamily="34" charset="-128"/>
                <a:cs typeface="BentonSans Book "/>
              </a:rPr>
              <a:t>Customer Invoicing</a:t>
            </a:r>
            <a:endParaRPr kumimoji="0" lang="en-US" sz="700" u="none" strike="noStrike" kern="0" cap="none" spc="0" normalizeH="0" baseline="0" noProof="0" dirty="0">
              <a:ln>
                <a:noFill/>
              </a:ln>
              <a:solidFill>
                <a:srgbClr val="D2DDF2"/>
              </a:solidFill>
              <a:effectLst/>
              <a:uLnTx/>
              <a:uFillTx/>
              <a:latin typeface="BentonSans Book "/>
              <a:ea typeface="Arial Unicode MS" pitchFamily="34" charset="-128"/>
              <a:cs typeface="BentonSans Book "/>
            </a:endParaRPr>
          </a:p>
        </p:txBody>
      </p:sp>
      <p:sp>
        <p:nvSpPr>
          <p:cNvPr id="71" name="Rectangle 70"/>
          <p:cNvSpPr/>
          <p:nvPr/>
        </p:nvSpPr>
        <p:spPr bwMode="gray">
          <a:xfrm flipV="1">
            <a:off x="4976041" y="1828299"/>
            <a:ext cx="620233" cy="45719"/>
          </a:xfrm>
          <a:prstGeom prst="rect">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72" name="Chevron 426"/>
          <p:cNvSpPr>
            <a:spLocks noChangeArrowheads="1"/>
          </p:cNvSpPr>
          <p:nvPr/>
        </p:nvSpPr>
        <p:spPr bwMode="auto">
          <a:xfrm>
            <a:off x="4995617" y="2715891"/>
            <a:ext cx="639641"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Creating Customer Invoice</a:t>
            </a:r>
          </a:p>
        </p:txBody>
      </p:sp>
      <p:sp>
        <p:nvSpPr>
          <p:cNvPr id="73" name="Chevron 426"/>
          <p:cNvSpPr>
            <a:spLocks noChangeArrowheads="1"/>
          </p:cNvSpPr>
          <p:nvPr/>
        </p:nvSpPr>
        <p:spPr bwMode="auto">
          <a:xfrm>
            <a:off x="6030521" y="2708807"/>
            <a:ext cx="639641"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Releasing Customer Invoice</a:t>
            </a:r>
          </a:p>
        </p:txBody>
      </p:sp>
      <p:sp>
        <p:nvSpPr>
          <p:cNvPr id="74" name="Chevron 426"/>
          <p:cNvSpPr>
            <a:spLocks noChangeArrowheads="1"/>
          </p:cNvSpPr>
          <p:nvPr/>
        </p:nvSpPr>
        <p:spPr bwMode="auto">
          <a:xfrm>
            <a:off x="3811857" y="3977638"/>
            <a:ext cx="639641"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Scheduling Rebate Settlement Job</a:t>
            </a:r>
          </a:p>
        </p:txBody>
      </p:sp>
      <p:cxnSp>
        <p:nvCxnSpPr>
          <p:cNvPr id="75" name="AutoShape 482"/>
          <p:cNvCxnSpPr>
            <a:cxnSpLocks noChangeShapeType="1"/>
            <a:stCxn id="72" idx="0"/>
          </p:cNvCxnSpPr>
          <p:nvPr/>
        </p:nvCxnSpPr>
        <p:spPr bwMode="auto">
          <a:xfrm flipH="1" flipV="1">
            <a:off x="5285231" y="1968735"/>
            <a:ext cx="2454" cy="747156"/>
          </a:xfrm>
          <a:prstGeom prst="straightConnector1">
            <a:avLst/>
          </a:prstGeom>
          <a:noFill/>
          <a:ln w="9525">
            <a:solidFill>
              <a:srgbClr val="7D96A4"/>
            </a:solidFill>
            <a:prstDash val="sysDot"/>
            <a:round/>
            <a:headEnd/>
            <a:tailEnd/>
          </a:ln>
        </p:spPr>
      </p:cxnSp>
      <p:sp>
        <p:nvSpPr>
          <p:cNvPr id="77" name="Chevron 362"/>
          <p:cNvSpPr>
            <a:spLocks noChangeArrowheads="1"/>
          </p:cNvSpPr>
          <p:nvPr/>
        </p:nvSpPr>
        <p:spPr bwMode="auto">
          <a:xfrm>
            <a:off x="7057078" y="2715906"/>
            <a:ext cx="591279" cy="534987"/>
          </a:xfrm>
          <a:prstGeom prst="chevron">
            <a:avLst>
              <a:gd name="adj" fmla="val 10375"/>
            </a:avLst>
          </a:prstGeom>
          <a:solidFill>
            <a:srgbClr val="9EE0FF"/>
          </a:solidFill>
          <a:ln w="6350" cap="rnd" algn="ctr">
            <a:noFill/>
            <a:bevel/>
            <a:headEnd/>
            <a:tailEnd/>
          </a:ln>
        </p:spPr>
        <p:txBody>
          <a:bodyPr lIns="73152" tIns="36000" rIns="0" bIns="46800" anchor="ctr"/>
          <a:lstStyle/>
          <a:p>
            <a:pPr>
              <a:lnSpc>
                <a:spcPct val="90000"/>
              </a:lnSpc>
              <a:buClr>
                <a:schemeClr val="accent1"/>
              </a:buClr>
              <a:buSzPct val="80000"/>
            </a:pPr>
            <a:r>
              <a:rPr lang="en-US" sz="600" dirty="0">
                <a:solidFill>
                  <a:schemeClr val="tx1">
                    <a:lumMod val="75000"/>
                    <a:lumOff val="25000"/>
                  </a:schemeClr>
                </a:solidFill>
              </a:rPr>
              <a:t>Posting Accruals</a:t>
            </a:r>
          </a:p>
        </p:txBody>
      </p:sp>
      <p:cxnSp>
        <p:nvCxnSpPr>
          <p:cNvPr id="78" name="AutoShape 1146"/>
          <p:cNvCxnSpPr>
            <a:cxnSpLocks noChangeShapeType="1"/>
          </p:cNvCxnSpPr>
          <p:nvPr/>
        </p:nvCxnSpPr>
        <p:spPr bwMode="auto">
          <a:xfrm flipH="1" flipV="1">
            <a:off x="5649737" y="2989725"/>
            <a:ext cx="426558" cy="744"/>
          </a:xfrm>
          <a:prstGeom prst="straightConnector1">
            <a:avLst/>
          </a:prstGeom>
          <a:noFill/>
          <a:ln w="9525">
            <a:solidFill>
              <a:schemeClr val="tx1">
                <a:lumMod val="50000"/>
                <a:lumOff val="50000"/>
              </a:schemeClr>
            </a:solidFill>
            <a:prstDash val="solid"/>
            <a:round/>
            <a:headEnd type="triangle" w="med" len="med"/>
            <a:tailEnd/>
          </a:ln>
        </p:spPr>
      </p:cxnSp>
      <p:cxnSp>
        <p:nvCxnSpPr>
          <p:cNvPr id="79" name="AutoShape 1146"/>
          <p:cNvCxnSpPr>
            <a:cxnSpLocks noChangeShapeType="1"/>
          </p:cNvCxnSpPr>
          <p:nvPr/>
        </p:nvCxnSpPr>
        <p:spPr bwMode="auto">
          <a:xfrm flipH="1" flipV="1">
            <a:off x="6663372" y="2982632"/>
            <a:ext cx="426558" cy="744"/>
          </a:xfrm>
          <a:prstGeom prst="straightConnector1">
            <a:avLst/>
          </a:prstGeom>
          <a:noFill/>
          <a:ln w="9525">
            <a:solidFill>
              <a:schemeClr val="tx1">
                <a:lumMod val="50000"/>
                <a:lumOff val="50000"/>
              </a:schemeClr>
            </a:solidFill>
            <a:prstDash val="solid"/>
            <a:round/>
            <a:headEnd type="triangle" w="med" len="med"/>
            <a:tailEnd/>
          </a:ln>
        </p:spPr>
      </p:cxnSp>
      <p:sp>
        <p:nvSpPr>
          <p:cNvPr id="80" name="Chevron 362"/>
          <p:cNvSpPr>
            <a:spLocks noChangeArrowheads="1"/>
          </p:cNvSpPr>
          <p:nvPr/>
        </p:nvSpPr>
        <p:spPr bwMode="auto">
          <a:xfrm>
            <a:off x="5891035" y="3974090"/>
            <a:ext cx="591279" cy="534987"/>
          </a:xfrm>
          <a:prstGeom prst="chevron">
            <a:avLst>
              <a:gd name="adj" fmla="val 10375"/>
            </a:avLst>
          </a:prstGeom>
          <a:solidFill>
            <a:srgbClr val="9EE0FF"/>
          </a:solidFill>
          <a:ln w="6350" cap="rnd" algn="ctr">
            <a:noFill/>
            <a:bevel/>
            <a:headEnd/>
            <a:tailEnd/>
          </a:ln>
        </p:spPr>
        <p:txBody>
          <a:bodyPr lIns="73152" tIns="36000" rIns="0" bIns="46800" anchor="ctr"/>
          <a:lstStyle/>
          <a:p>
            <a:pPr>
              <a:lnSpc>
                <a:spcPct val="90000"/>
              </a:lnSpc>
              <a:buClr>
                <a:schemeClr val="accent1"/>
              </a:buClr>
              <a:buSzPct val="80000"/>
            </a:pPr>
            <a:r>
              <a:rPr lang="en-US" sz="600" dirty="0">
                <a:solidFill>
                  <a:schemeClr val="tx1">
                    <a:lumMod val="75000"/>
                    <a:lumOff val="25000"/>
                  </a:schemeClr>
                </a:solidFill>
              </a:rPr>
              <a:t>Generating Rebate Credit Memo</a:t>
            </a:r>
          </a:p>
        </p:txBody>
      </p:sp>
      <p:sp>
        <p:nvSpPr>
          <p:cNvPr id="81" name="Chevron 362"/>
          <p:cNvSpPr>
            <a:spLocks noChangeArrowheads="1"/>
          </p:cNvSpPr>
          <p:nvPr/>
        </p:nvSpPr>
        <p:spPr bwMode="auto">
          <a:xfrm>
            <a:off x="4873852" y="3977638"/>
            <a:ext cx="591279" cy="534987"/>
          </a:xfrm>
          <a:prstGeom prst="chevron">
            <a:avLst>
              <a:gd name="adj" fmla="val 10375"/>
            </a:avLst>
          </a:prstGeom>
          <a:solidFill>
            <a:srgbClr val="9EE0FF"/>
          </a:solidFill>
          <a:ln w="6350" cap="rnd" algn="ctr">
            <a:noFill/>
            <a:bevel/>
            <a:headEnd/>
            <a:tailEnd/>
          </a:ln>
        </p:spPr>
        <p:txBody>
          <a:bodyPr lIns="73152" tIns="36000" rIns="0" bIns="46800" anchor="ctr"/>
          <a:lstStyle/>
          <a:p>
            <a:pPr>
              <a:lnSpc>
                <a:spcPct val="90000"/>
              </a:lnSpc>
              <a:buClr>
                <a:schemeClr val="accent1"/>
              </a:buClr>
              <a:buSzPct val="80000"/>
            </a:pPr>
            <a:r>
              <a:rPr lang="en-US" sz="600" dirty="0">
                <a:solidFill>
                  <a:schemeClr val="tx1">
                    <a:lumMod val="75000"/>
                    <a:lumOff val="25000"/>
                  </a:schemeClr>
                </a:solidFill>
              </a:rPr>
              <a:t>Running Rebate Settlement Job</a:t>
            </a:r>
          </a:p>
        </p:txBody>
      </p:sp>
      <p:cxnSp>
        <p:nvCxnSpPr>
          <p:cNvPr id="82" name="AutoShape 1146"/>
          <p:cNvCxnSpPr>
            <a:cxnSpLocks noChangeShapeType="1"/>
            <a:endCxn id="59" idx="2"/>
          </p:cNvCxnSpPr>
          <p:nvPr/>
        </p:nvCxnSpPr>
        <p:spPr bwMode="auto">
          <a:xfrm flipH="1" flipV="1">
            <a:off x="4114553" y="3247340"/>
            <a:ext cx="7337" cy="726750"/>
          </a:xfrm>
          <a:prstGeom prst="straightConnector1">
            <a:avLst/>
          </a:prstGeom>
          <a:noFill/>
          <a:ln w="9525">
            <a:solidFill>
              <a:schemeClr val="tx1">
                <a:lumMod val="50000"/>
                <a:lumOff val="50000"/>
              </a:schemeClr>
            </a:solidFill>
            <a:prstDash val="solid"/>
            <a:round/>
            <a:headEnd type="triangle" w="med" len="med"/>
            <a:tailEnd/>
          </a:ln>
        </p:spPr>
      </p:cxnSp>
      <p:cxnSp>
        <p:nvCxnSpPr>
          <p:cNvPr id="83" name="AutoShape 1146"/>
          <p:cNvCxnSpPr>
            <a:cxnSpLocks noChangeShapeType="1"/>
          </p:cNvCxnSpPr>
          <p:nvPr/>
        </p:nvCxnSpPr>
        <p:spPr bwMode="auto">
          <a:xfrm flipH="1" flipV="1">
            <a:off x="4462429" y="4226646"/>
            <a:ext cx="426558" cy="744"/>
          </a:xfrm>
          <a:prstGeom prst="straightConnector1">
            <a:avLst/>
          </a:prstGeom>
          <a:noFill/>
          <a:ln w="9525">
            <a:solidFill>
              <a:schemeClr val="tx1">
                <a:lumMod val="50000"/>
                <a:lumOff val="50000"/>
              </a:schemeClr>
            </a:solidFill>
            <a:prstDash val="solid"/>
            <a:round/>
            <a:headEnd type="triangle" w="med" len="med"/>
            <a:tailEnd/>
          </a:ln>
        </p:spPr>
      </p:cxnSp>
      <p:cxnSp>
        <p:nvCxnSpPr>
          <p:cNvPr id="84" name="AutoShape 1146"/>
          <p:cNvCxnSpPr>
            <a:cxnSpLocks noChangeShapeType="1"/>
          </p:cNvCxnSpPr>
          <p:nvPr/>
        </p:nvCxnSpPr>
        <p:spPr bwMode="auto">
          <a:xfrm flipH="1" flipV="1">
            <a:off x="5476064" y="4230184"/>
            <a:ext cx="426558" cy="744"/>
          </a:xfrm>
          <a:prstGeom prst="straightConnector1">
            <a:avLst/>
          </a:prstGeom>
          <a:noFill/>
          <a:ln w="9525">
            <a:solidFill>
              <a:schemeClr val="tx1">
                <a:lumMod val="50000"/>
                <a:lumOff val="50000"/>
              </a:schemeClr>
            </a:solidFill>
            <a:prstDash val="solid"/>
            <a:round/>
            <a:headEnd type="triangle" w="med" len="med"/>
            <a:tailEnd/>
          </a:ln>
        </p:spPr>
      </p:cxnSp>
      <p:sp>
        <p:nvSpPr>
          <p:cNvPr id="85" name="Freeform 69"/>
          <p:cNvSpPr>
            <a:spLocks noChangeAspect="1" noChangeArrowheads="1"/>
          </p:cNvSpPr>
          <p:nvPr/>
        </p:nvSpPr>
        <p:spPr bwMode="auto">
          <a:xfrm>
            <a:off x="6318270" y="4388695"/>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6" name="Freeform 69"/>
          <p:cNvSpPr>
            <a:spLocks noChangeAspect="1" noChangeArrowheads="1"/>
          </p:cNvSpPr>
          <p:nvPr/>
        </p:nvSpPr>
        <p:spPr bwMode="auto">
          <a:xfrm>
            <a:off x="5467313" y="313432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7" name="Freeform 69"/>
          <p:cNvSpPr>
            <a:spLocks noChangeAspect="1" noChangeArrowheads="1"/>
          </p:cNvSpPr>
          <p:nvPr/>
        </p:nvSpPr>
        <p:spPr bwMode="auto">
          <a:xfrm>
            <a:off x="6501150" y="3124991"/>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88" name="Freeform 69"/>
          <p:cNvSpPr>
            <a:spLocks noChangeAspect="1" noChangeArrowheads="1"/>
          </p:cNvSpPr>
          <p:nvPr/>
        </p:nvSpPr>
        <p:spPr bwMode="auto">
          <a:xfrm>
            <a:off x="7478639" y="313190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Rebate Management</a:t>
            </a:r>
            <a:br>
              <a:rPr lang="en-US" dirty="0"/>
            </a:br>
            <a:r>
              <a:rPr lang="en-US" sz="2000" b="0" dirty="0">
                <a:latin typeface="BentonSans Light" panose="02000503000000020004" pitchFamily="2" charset="0"/>
              </a:rPr>
              <a:t>Further Information</a:t>
            </a:r>
          </a:p>
        </p:txBody>
      </p:sp>
      <p:pic>
        <p:nvPicPr>
          <p:cNvPr id="36" name="Picture 35" descr="scenario_60pxgrün.png"/>
          <p:cNvPicPr>
            <a:picLocks noChangeAspect="1"/>
          </p:cNvPicPr>
          <p:nvPr/>
        </p:nvPicPr>
        <p:blipFill>
          <a:blip r:embed="rId3" cstate="print"/>
          <a:stretch>
            <a:fillRect/>
          </a:stretch>
        </p:blipFill>
        <p:spPr>
          <a:xfrm>
            <a:off x="361522" y="4846253"/>
            <a:ext cx="180000" cy="180000"/>
          </a:xfrm>
          <a:prstGeom prst="rect">
            <a:avLst/>
          </a:prstGeom>
        </p:spPr>
      </p:pic>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Book "/>
              </a:rPr>
              <a:t>Scenario </a:t>
            </a:r>
          </a:p>
          <a:p>
            <a:pPr>
              <a:buClr>
                <a:schemeClr val="accent1"/>
              </a:buClr>
              <a:buSzPct val="80000"/>
              <a:buFont typeface="Wingdings" pitchFamily="2" charset="2"/>
              <a:buNone/>
              <a:defRPr/>
            </a:pPr>
            <a:r>
              <a:rPr lang="en-US" sz="1200" dirty="0">
                <a:solidFill>
                  <a:srgbClr val="666666"/>
                </a:solidFill>
                <a:latin typeface="BentonSans Book "/>
              </a:rPr>
              <a:t>Explorer</a:t>
            </a:r>
            <a:endParaRPr lang="en-US" sz="1000" dirty="0">
              <a:solidFill>
                <a:srgbClr val="666666"/>
              </a:solidFill>
              <a:latin typeface="BentonSans Book "/>
            </a:endParaRPr>
          </a:p>
        </p:txBody>
      </p:sp>
      <p:sp>
        <p:nvSpPr>
          <p:cNvPr id="6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2"/>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6" name="Picture 65" descr="Calculator_2_60px.png"/>
          <p:cNvPicPr>
            <a:picLocks noChangeAspect="1"/>
          </p:cNvPicPr>
          <p:nvPr/>
        </p:nvPicPr>
        <p:blipFill>
          <a:blip r:embed="rId4" cstate="print"/>
          <a:stretch>
            <a:fillRect/>
          </a:stretch>
        </p:blipFill>
        <p:spPr>
          <a:xfrm>
            <a:off x="366739" y="5245467"/>
            <a:ext cx="180000" cy="180000"/>
          </a:xfrm>
          <a:prstGeom prst="rect">
            <a:avLst/>
          </a:prstGeom>
        </p:spPr>
      </p:pic>
      <p:sp>
        <p:nvSpPr>
          <p:cNvPr id="69" name="Rectangle 55">
            <a:hlinkClick r:id="rId5"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70" name="Rectangle 57">
            <a:hlinkClick r:id="rId6"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8" name="Picture 47" descr="Monitor_60px.png"/>
          <p:cNvPicPr>
            <a:picLocks noChangeAspect="1"/>
          </p:cNvPicPr>
          <p:nvPr/>
        </p:nvPicPr>
        <p:blipFill>
          <a:blip r:embed="rId7" cstate="print"/>
          <a:stretch>
            <a:fillRect/>
          </a:stretch>
        </p:blipFill>
        <p:spPr>
          <a:xfrm>
            <a:off x="366739" y="5604137"/>
            <a:ext cx="180000" cy="180000"/>
          </a:xfrm>
          <a:prstGeom prst="rect">
            <a:avLst/>
          </a:prstGeom>
        </p:spPr>
      </p:pic>
      <p:sp>
        <p:nvSpPr>
          <p:cNvPr id="50" name="Rectangle 57">
            <a:hlinkClick r:id="rId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9"/>
              </a:rPr>
              <a:t>click </a:t>
            </a:r>
            <a:r>
              <a:rPr lang="en-US" sz="900">
                <a:latin typeface="+mn-lt"/>
                <a:hlinkClick r:id="rId9"/>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10"/>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11"/>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12"/>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13"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15"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6"/>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7"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58"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9" name="Picture 58"/>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8" name="Picture 7"/>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2713949128"/>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Custom 3">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235571"/>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1050</Words>
  <Application>Microsoft Office PowerPoint</Application>
  <PresentationFormat>On-screen Show (4:3)</PresentationFormat>
  <Paragraphs>217</Paragraphs>
  <Slides>8</Slides>
  <Notes>8</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8</vt:i4>
      </vt:variant>
    </vt:vector>
  </HeadingPairs>
  <TitlesOfParts>
    <vt:vector size="22" baseType="lpstr">
      <vt:lpstr>Arial Unicode MS</vt:lpstr>
      <vt:lpstr>MS PGothic</vt:lpstr>
      <vt:lpstr>SimSun</vt:lpstr>
      <vt:lpstr>Aparajita</vt:lpstr>
      <vt:lpstr>Arial</vt:lpstr>
      <vt:lpstr>BentonSans Book </vt:lpstr>
      <vt:lpstr>BentonSans Light</vt:lpstr>
      <vt:lpstr>BentonSans Regular</vt:lpstr>
      <vt:lpstr>BrowalliaUPC</vt:lpstr>
      <vt:lpstr>Courier New</vt:lpstr>
      <vt:lpstr>Symbol</vt:lpstr>
      <vt:lpstr>wingdings</vt:lpstr>
      <vt:lpstr>wingdings</vt:lpstr>
      <vt:lpstr>SAP_2011_v1.0</vt:lpstr>
      <vt:lpstr>Rebate Management Scenario Overview</vt:lpstr>
      <vt:lpstr>Rebate Management Scenario Overview</vt:lpstr>
      <vt:lpstr>Rebate Management Process Details: Creating Rebate Agreement</vt:lpstr>
      <vt:lpstr>Rebate Management Process Details: Creating Customer Invoices</vt:lpstr>
      <vt:lpstr>Rebate Management Process Details: Settling Rebate</vt:lpstr>
      <vt:lpstr>Rebate Management Business Value</vt:lpstr>
      <vt:lpstr>Rebate Management Scenario Flow</vt:lpstr>
      <vt:lpstr>Rebate Management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271</cp:revision>
  <dcterms:created xsi:type="dcterms:W3CDTF">2011-09-27T15:12:20Z</dcterms:created>
  <dcterms:modified xsi:type="dcterms:W3CDTF">2018-09-04T20:58:54Z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